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34112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7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620" y="114"/>
      </p:cViewPr>
      <p:guideLst>
        <p:guide orient="horz" pos="2880"/>
        <p:guide pos="37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05840" y="3118104"/>
            <a:ext cx="11399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11680" y="5632704"/>
            <a:ext cx="9387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70560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06768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0560" y="402336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0560" y="2313432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59808" y="9354312"/>
            <a:ext cx="42915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70560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656064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64199" y="1978958"/>
            <a:ext cx="11380893" cy="781888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9" dirty="0">
                <a:solidFill>
                  <a:srgbClr val="005E6E"/>
                </a:solidFill>
                <a:latin typeface="Tahoma"/>
                <a:cs typeface="Tahoma"/>
              </a:rPr>
              <a:t>Figure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spc="-52" dirty="0">
                <a:solidFill>
                  <a:srgbClr val="005E6E"/>
                </a:solidFill>
                <a:latin typeface="Tahoma"/>
                <a:cs typeface="Tahoma"/>
              </a:rPr>
              <a:t>3.6.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Rates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35" dirty="0">
                <a:solidFill>
                  <a:srgbClr val="8C268A"/>
                </a:solidFill>
                <a:latin typeface="Tahoma"/>
                <a:cs typeface="Tahoma"/>
              </a:rPr>
              <a:t>of</a:t>
            </a:r>
            <a:r>
              <a:rPr sz="2416" b="1" spc="-129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reported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Tahoma"/>
                <a:cs typeface="Tahoma"/>
              </a:rPr>
              <a:t>acute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hepatitis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69" dirty="0">
                <a:solidFill>
                  <a:srgbClr val="8C268A"/>
                </a:solidFill>
                <a:latin typeface="Tahoma"/>
                <a:cs typeface="Tahoma"/>
              </a:rPr>
              <a:t>C,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by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Tahoma"/>
                <a:cs typeface="Tahoma"/>
              </a:rPr>
              <a:t>race/ethnicity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12" dirty="0">
                <a:solidFill>
                  <a:srgbClr val="8C268A"/>
                </a:solidFill>
                <a:latin typeface="Tahoma"/>
                <a:cs typeface="Tahoma"/>
              </a:rPr>
              <a:t>—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9" dirty="0">
                <a:solidFill>
                  <a:srgbClr val="8C268A"/>
                </a:solidFill>
                <a:latin typeface="Tahoma"/>
                <a:cs typeface="Tahoma"/>
              </a:rPr>
              <a:t>United  States,</a:t>
            </a:r>
            <a:r>
              <a:rPr sz="2416" b="1" spc="-95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43" dirty="0">
                <a:solidFill>
                  <a:srgbClr val="8C268A"/>
                </a:solidFill>
                <a:latin typeface="Tahoma"/>
                <a:cs typeface="Tahoma"/>
              </a:rPr>
              <a:t>2003–2018</a:t>
            </a:r>
            <a:endParaRPr sz="2416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80560" y="3048000"/>
            <a:ext cx="10650079" cy="53292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lang="en-US" sz="3106" dirty="0"/>
          </a:p>
          <a:p>
            <a:endParaRPr sz="3106" dirty="0"/>
          </a:p>
        </p:txBody>
      </p:sp>
      <p:sp>
        <p:nvSpPr>
          <p:cNvPr id="9" name="object 9"/>
          <p:cNvSpPr txBox="1"/>
          <p:nvPr/>
        </p:nvSpPr>
        <p:spPr>
          <a:xfrm>
            <a:off x="1249077" y="8558207"/>
            <a:ext cx="4376171" cy="208013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35" dirty="0">
                <a:latin typeface="Century Gothic"/>
                <a:cs typeface="Century Gothic"/>
              </a:rPr>
              <a:t>Notifiable </a:t>
            </a:r>
            <a:r>
              <a:rPr sz="1208" spc="-26" dirty="0">
                <a:latin typeface="Century Gothic"/>
                <a:cs typeface="Century Gothic"/>
              </a:rPr>
              <a:t>Diseases </a:t>
            </a:r>
            <a:r>
              <a:rPr sz="1208" spc="-43" dirty="0">
                <a:latin typeface="Century Gothic"/>
                <a:cs typeface="Century Gothic"/>
              </a:rPr>
              <a:t>Surveillance</a:t>
            </a:r>
            <a:r>
              <a:rPr sz="1208" spc="9" dirty="0">
                <a:latin typeface="Century Gothic"/>
                <a:cs typeface="Century Gothic"/>
              </a:rPr>
              <a:t> </a:t>
            </a:r>
            <a:r>
              <a:rPr sz="1208" spc="-9" dirty="0">
                <a:latin typeface="Century Gothic"/>
                <a:cs typeface="Century Gothic"/>
              </a:rPr>
              <a:t>System.</a:t>
            </a:r>
            <a:endParaRPr sz="1208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869126" y="1001958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706777" y="1001957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518826" y="1260379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476991" y="1260379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560661" y="1279266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602493" y="1223513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302203" y="965642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330220" y="999380"/>
            <a:ext cx="290067" cy="3499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302210" y="965654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91744" y="1762410"/>
            <a:ext cx="11380893" cy="781888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9" dirty="0">
                <a:solidFill>
                  <a:srgbClr val="005E6E"/>
                </a:solidFill>
                <a:latin typeface="Tahoma"/>
                <a:cs typeface="Tahoma"/>
              </a:rPr>
              <a:t>Figure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spc="-52" dirty="0">
                <a:solidFill>
                  <a:srgbClr val="005E6E"/>
                </a:solidFill>
                <a:latin typeface="Tahoma"/>
                <a:cs typeface="Tahoma"/>
              </a:rPr>
              <a:t>3.6.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Rates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35" dirty="0">
                <a:solidFill>
                  <a:srgbClr val="8C268A"/>
                </a:solidFill>
                <a:latin typeface="Tahoma"/>
                <a:cs typeface="Tahoma"/>
              </a:rPr>
              <a:t>of</a:t>
            </a:r>
            <a:r>
              <a:rPr sz="2416" b="1" spc="-129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reported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Tahoma"/>
                <a:cs typeface="Tahoma"/>
              </a:rPr>
              <a:t>acute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hepatitis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69" dirty="0">
                <a:solidFill>
                  <a:srgbClr val="8C268A"/>
                </a:solidFill>
                <a:latin typeface="Tahoma"/>
                <a:cs typeface="Tahoma"/>
              </a:rPr>
              <a:t>C,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by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Tahoma"/>
                <a:cs typeface="Tahoma"/>
              </a:rPr>
              <a:t>race/ethnicity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12" dirty="0">
                <a:solidFill>
                  <a:srgbClr val="8C268A"/>
                </a:solidFill>
                <a:latin typeface="Tahoma"/>
                <a:cs typeface="Tahoma"/>
              </a:rPr>
              <a:t>—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9" dirty="0">
                <a:solidFill>
                  <a:srgbClr val="8C268A"/>
                </a:solidFill>
                <a:latin typeface="Tahoma"/>
                <a:cs typeface="Tahoma"/>
              </a:rPr>
              <a:t>United  States,</a:t>
            </a:r>
            <a:r>
              <a:rPr sz="2416" b="1" spc="-95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43" dirty="0">
                <a:solidFill>
                  <a:srgbClr val="8C268A"/>
                </a:solidFill>
                <a:latin typeface="Tahoma"/>
                <a:cs typeface="Tahoma"/>
              </a:rPr>
              <a:t>2003–2018</a:t>
            </a:r>
            <a:endParaRPr sz="2416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46455" y="2819400"/>
            <a:ext cx="12118290" cy="3810797"/>
          </a:xfrm>
          <a:custGeom>
            <a:avLst/>
            <a:gdLst/>
            <a:ahLst/>
            <a:cxnLst/>
            <a:rect l="l" t="t" r="r" b="b"/>
            <a:pathLst>
              <a:path w="7023100" h="2208529">
                <a:moveTo>
                  <a:pt x="0" y="0"/>
                </a:moveTo>
                <a:lnTo>
                  <a:pt x="7022592" y="0"/>
                </a:lnTo>
                <a:lnTo>
                  <a:pt x="7022592" y="2208276"/>
                </a:lnTo>
                <a:lnTo>
                  <a:pt x="0" y="2208276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29998"/>
            </a:srgbClr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2042027"/>
              </p:ext>
            </p:extLst>
          </p:nvPr>
        </p:nvGraphicFramePr>
        <p:xfrm>
          <a:off x="791743" y="2962934"/>
          <a:ext cx="11833404" cy="352723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77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568880">
                <a:tc>
                  <a:txBody>
                    <a:bodyPr/>
                    <a:lstStyle/>
                    <a:p>
                      <a:pPr marL="220345" marR="215265" indent="84455">
                        <a:lnSpc>
                          <a:spcPct val="104200"/>
                        </a:lnSpc>
                        <a:spcBef>
                          <a:spcPts val="244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Race/  </a:t>
                      </a:r>
                      <a:r>
                        <a:rPr sz="1400" b="1" spc="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thnicity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53687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2009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2011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2012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671">
                <a:tc>
                  <a:txBody>
                    <a:bodyPr/>
                    <a:lstStyle/>
                    <a:p>
                      <a:pPr marL="120650" marR="40005" indent="-80645">
                        <a:lnSpc>
                          <a:spcPct val="104200"/>
                        </a:lnSpc>
                        <a:spcBef>
                          <a:spcPts val="345"/>
                        </a:spcBef>
                      </a:pPr>
                      <a:r>
                        <a:rPr sz="1400" b="1" spc="5" dirty="0">
                          <a:latin typeface="Trebuchet MS"/>
                          <a:cs typeface="Trebuchet MS"/>
                        </a:rPr>
                        <a:t>American</a:t>
                      </a:r>
                      <a:r>
                        <a:rPr sz="1400" b="1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5" dirty="0">
                          <a:latin typeface="Trebuchet MS"/>
                          <a:cs typeface="Trebuchet MS"/>
                        </a:rPr>
                        <a:t>Indian/  </a:t>
                      </a:r>
                      <a:r>
                        <a:rPr sz="1400" b="1" spc="25" dirty="0">
                          <a:latin typeface="Trebuchet MS"/>
                          <a:cs typeface="Trebuchet MS"/>
                        </a:rPr>
                        <a:t>Alaska</a:t>
                      </a:r>
                      <a:r>
                        <a:rPr sz="1400" b="1" spc="-3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10" dirty="0">
                          <a:latin typeface="Trebuchet MS"/>
                          <a:cs typeface="Trebuchet MS"/>
                        </a:rPr>
                        <a:t>Native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75602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0.4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0.7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0.7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0.6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0.8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0.6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1.0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2.0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1.7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1.8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3.1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2.9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3.6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1671">
                <a:tc>
                  <a:txBody>
                    <a:bodyPr/>
                    <a:lstStyle/>
                    <a:p>
                      <a:pPr marL="255270" marR="130175" indent="-124460">
                        <a:lnSpc>
                          <a:spcPct val="104200"/>
                        </a:lnSpc>
                        <a:spcBef>
                          <a:spcPts val="320"/>
                        </a:spcBef>
                      </a:pPr>
                      <a:r>
                        <a:rPr sz="1400" b="1" spc="20" dirty="0">
                          <a:latin typeface="Trebuchet MS"/>
                          <a:cs typeface="Trebuchet MS"/>
                        </a:rPr>
                        <a:t>Asian/</a:t>
                      </a:r>
                      <a:r>
                        <a:rPr sz="1400" b="1" spc="10" dirty="0">
                          <a:latin typeface="Trebuchet MS"/>
                          <a:cs typeface="Trebuchet MS"/>
                        </a:rPr>
                        <a:t>P</a:t>
                      </a:r>
                      <a:r>
                        <a:rPr sz="1400" b="1" spc="20" dirty="0">
                          <a:latin typeface="Trebuchet MS"/>
                          <a:cs typeface="Trebuchet MS"/>
                        </a:rPr>
                        <a:t>acific  Islander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70124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0.0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0.0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0.0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0.0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1669">
                <a:tc>
                  <a:txBody>
                    <a:bodyPr/>
                    <a:lstStyle/>
                    <a:p>
                      <a:pPr marL="117475" marR="116839" indent="188595">
                        <a:lnSpc>
                          <a:spcPct val="104200"/>
                        </a:lnSpc>
                        <a:spcBef>
                          <a:spcPts val="320"/>
                        </a:spcBef>
                      </a:pPr>
                      <a:r>
                        <a:rPr sz="1400" b="1" spc="5" dirty="0">
                          <a:latin typeface="Trebuchet MS"/>
                          <a:cs typeface="Trebuchet MS"/>
                        </a:rPr>
                        <a:t>Black,  </a:t>
                      </a:r>
                      <a:r>
                        <a:rPr sz="1400" b="1" spc="15" dirty="0"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400" b="1" spc="20" dirty="0">
                          <a:latin typeface="Trebuchet MS"/>
                          <a:cs typeface="Trebuchet MS"/>
                        </a:rPr>
                        <a:t>on-</a:t>
                      </a:r>
                      <a:r>
                        <a:rPr sz="1400" b="1" spc="15" dirty="0">
                          <a:latin typeface="Trebuchet MS"/>
                          <a:cs typeface="Trebuchet MS"/>
                        </a:rPr>
                        <a:t>H</a:t>
                      </a:r>
                      <a:r>
                        <a:rPr sz="1400" b="1" spc="20" dirty="0">
                          <a:latin typeface="Trebuchet MS"/>
                          <a:cs typeface="Trebuchet MS"/>
                        </a:rPr>
                        <a:t>ispanic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70124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0.5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0.6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1671">
                <a:tc>
                  <a:txBody>
                    <a:bodyPr/>
                    <a:lstStyle/>
                    <a:p>
                      <a:pPr marL="117475" marR="116839" indent="174625">
                        <a:lnSpc>
                          <a:spcPct val="104200"/>
                        </a:lnSpc>
                        <a:spcBef>
                          <a:spcPts val="320"/>
                        </a:spcBef>
                      </a:pPr>
                      <a:r>
                        <a:rPr sz="1400" b="1" dirty="0">
                          <a:latin typeface="Trebuchet MS"/>
                          <a:cs typeface="Trebuchet MS"/>
                        </a:rPr>
                        <a:t>White,  </a:t>
                      </a:r>
                      <a:r>
                        <a:rPr sz="1400" b="1" spc="15" dirty="0"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400" b="1" spc="20" dirty="0">
                          <a:latin typeface="Trebuchet MS"/>
                          <a:cs typeface="Trebuchet MS"/>
                        </a:rPr>
                        <a:t>on-</a:t>
                      </a:r>
                      <a:r>
                        <a:rPr sz="1400" b="1" spc="15" dirty="0">
                          <a:latin typeface="Trebuchet MS"/>
                          <a:cs typeface="Trebuchet MS"/>
                        </a:rPr>
                        <a:t>H</a:t>
                      </a:r>
                      <a:r>
                        <a:rPr sz="1400" b="1" spc="20" dirty="0">
                          <a:latin typeface="Trebuchet MS"/>
                          <a:cs typeface="Trebuchet MS"/>
                        </a:rPr>
                        <a:t>ispanic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70124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0.5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0.6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0.8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0.8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0.9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16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41935">
                        <a:lnSpc>
                          <a:spcPct val="100000"/>
                        </a:lnSpc>
                      </a:pPr>
                      <a:r>
                        <a:rPr sz="1400" b="1" spc="20" dirty="0">
                          <a:latin typeface="Trebuchet MS"/>
                          <a:cs typeface="Trebuchet MS"/>
                        </a:rPr>
                        <a:t>Hispanic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0.4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0.4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0.5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789331" y="6739420"/>
            <a:ext cx="4376171" cy="208013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35" dirty="0">
                <a:latin typeface="Century Gothic"/>
                <a:cs typeface="Century Gothic"/>
              </a:rPr>
              <a:t>Notifiable </a:t>
            </a:r>
            <a:r>
              <a:rPr sz="1208" spc="-26" dirty="0">
                <a:latin typeface="Century Gothic"/>
                <a:cs typeface="Century Gothic"/>
              </a:rPr>
              <a:t>Diseases </a:t>
            </a:r>
            <a:r>
              <a:rPr sz="1208" spc="-43" dirty="0">
                <a:latin typeface="Century Gothic"/>
                <a:cs typeface="Century Gothic"/>
              </a:rPr>
              <a:t>Surveillance</a:t>
            </a:r>
            <a:r>
              <a:rPr sz="1208" spc="9" dirty="0">
                <a:latin typeface="Century Gothic"/>
                <a:cs typeface="Century Gothic"/>
              </a:rPr>
              <a:t> </a:t>
            </a:r>
            <a:r>
              <a:rPr sz="1208" spc="-9" dirty="0">
                <a:latin typeface="Century Gothic"/>
                <a:cs typeface="Century Gothic"/>
              </a:rPr>
              <a:t>System.</a:t>
            </a:r>
            <a:endParaRPr sz="1208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96671" y="785410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534322" y="785409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346371" y="1043831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304536" y="1043831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388206" y="1062718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430038" y="1006965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129748" y="749094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157765" y="782832"/>
            <a:ext cx="290067" cy="349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129755" y="749106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</p:spTree>
    <p:extLst>
      <p:ext uri="{BB962C8B-B14F-4D97-AF65-F5344CB8AC3E}">
        <p14:creationId xmlns:p14="http://schemas.microsoft.com/office/powerpoint/2010/main" val="3601763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179</Words>
  <Application>Microsoft Office PowerPoint</Application>
  <PresentationFormat>Custom</PresentationFormat>
  <Paragraphs>300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Calibri</vt:lpstr>
      <vt:lpstr>Century Gothic</vt:lpstr>
      <vt:lpstr>Tahoma</vt:lpstr>
      <vt:lpstr>Times New Roman</vt:lpstr>
      <vt:lpstr>Trebuchet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— United States, 2018 </dc:title>
  <dc:subject>Figure 3.6. Rates of reported acute hepatitis C, by race/ethnicity — United States, 2003–2018</dc:subject>
  <dc:creator>HHS / CDC / DDID / NCHHSTP / DVH</dc:creator>
  <cp:lastModifiedBy>Peterson, Paul (CDC/DDID/NCHHSTP/DVH) (CTR)</cp:lastModifiedBy>
  <cp:revision>1</cp:revision>
  <dcterms:created xsi:type="dcterms:W3CDTF">2020-07-21T17:49:07Z</dcterms:created>
  <dcterms:modified xsi:type="dcterms:W3CDTF">2020-07-21T17:50:43Z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2020-07-20T00:00:00Z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2020-07-21T00:00:00Z</vt:filetime>
  </property>
</Properties>
</file>