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620" y="11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4199" y="1978958"/>
            <a:ext cx="11380893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3.6.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race/ethnicity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0560" y="3048000"/>
            <a:ext cx="10650079" cy="5329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lang="en-US" sz="3106" dirty="0"/>
          </a:p>
          <a:p>
            <a:endParaRPr sz="3106" dirty="0"/>
          </a:p>
        </p:txBody>
      </p:sp>
      <p:sp>
        <p:nvSpPr>
          <p:cNvPr id="9" name="object 9"/>
          <p:cNvSpPr txBox="1"/>
          <p:nvPr/>
        </p:nvSpPr>
        <p:spPr>
          <a:xfrm>
            <a:off x="1249077" y="8558207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69126" y="1001958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06777" y="1001957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518826" y="126037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476991" y="126037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560661" y="1279266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602493" y="1223513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302203" y="96564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330220" y="999380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302210" y="96565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744" y="1762410"/>
            <a:ext cx="11380893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3.6.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race/ethnicity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6455" y="2819400"/>
            <a:ext cx="12118290" cy="3810797"/>
          </a:xfrm>
          <a:custGeom>
            <a:avLst/>
            <a:gdLst/>
            <a:ahLst/>
            <a:cxnLst/>
            <a:rect l="l" t="t" r="r" b="b"/>
            <a:pathLst>
              <a:path w="7023100" h="2208529">
                <a:moveTo>
                  <a:pt x="0" y="0"/>
                </a:moveTo>
                <a:lnTo>
                  <a:pt x="7022592" y="0"/>
                </a:lnTo>
                <a:lnTo>
                  <a:pt x="7022592" y="2208276"/>
                </a:lnTo>
                <a:lnTo>
                  <a:pt x="0" y="22082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42027"/>
              </p:ext>
            </p:extLst>
          </p:nvPr>
        </p:nvGraphicFramePr>
        <p:xfrm>
          <a:off x="791743" y="2962934"/>
          <a:ext cx="11833404" cy="3527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68880">
                <a:tc>
                  <a:txBody>
                    <a:bodyPr/>
                    <a:lstStyle/>
                    <a:p>
                      <a:pPr marL="220345" marR="215265" indent="84455">
                        <a:lnSpc>
                          <a:spcPct val="104200"/>
                        </a:lnSpc>
                        <a:spcBef>
                          <a:spcPts val="244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Race/ 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thnicity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53687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120650" marR="40005" indent="-80645">
                        <a:lnSpc>
                          <a:spcPct val="104200"/>
                        </a:lnSpc>
                        <a:spcBef>
                          <a:spcPts val="345"/>
                        </a:spcBef>
                      </a:pPr>
                      <a:r>
                        <a:rPr sz="1400" b="1" spc="5" dirty="0">
                          <a:latin typeface="Trebuchet MS"/>
                          <a:cs typeface="Trebuchet MS"/>
                        </a:rPr>
                        <a:t>American</a:t>
                      </a:r>
                      <a:r>
                        <a:rPr sz="1400" b="1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5" dirty="0">
                          <a:latin typeface="Trebuchet MS"/>
                          <a:cs typeface="Trebuchet MS"/>
                        </a:rPr>
                        <a:t>Indian/  </a:t>
                      </a:r>
                      <a:r>
                        <a:rPr sz="1400" b="1" spc="25" dirty="0">
                          <a:latin typeface="Trebuchet MS"/>
                          <a:cs typeface="Trebuchet MS"/>
                        </a:rPr>
                        <a:t>Alaska</a:t>
                      </a:r>
                      <a:r>
                        <a:rPr sz="14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10" dirty="0">
                          <a:latin typeface="Trebuchet MS"/>
                          <a:cs typeface="Trebuchet MS"/>
                        </a:rPr>
                        <a:t>Native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560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3.1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3.6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255270" marR="130175" indent="-124460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spc="20" dirty="0">
                          <a:latin typeface="Trebuchet MS"/>
                          <a:cs typeface="Trebuchet MS"/>
                        </a:rPr>
                        <a:t>Asian/</a:t>
                      </a:r>
                      <a:r>
                        <a:rPr sz="14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acific  Islander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69">
                <a:tc>
                  <a:txBody>
                    <a:bodyPr/>
                    <a:lstStyle/>
                    <a:p>
                      <a:pPr marL="117475" marR="116839" indent="188595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spc="5" dirty="0">
                          <a:latin typeface="Trebuchet MS"/>
                          <a:cs typeface="Trebuchet MS"/>
                        </a:rPr>
                        <a:t>Black,  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on-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117475" marR="116839" indent="174625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Trebuchet MS"/>
                          <a:cs typeface="Trebuchet MS"/>
                        </a:rPr>
                        <a:t>White,  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on-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400" b="1" spc="20" dirty="0">
                          <a:latin typeface="Trebuchet MS"/>
                          <a:cs typeface="Trebuchet MS"/>
                        </a:rPr>
                        <a:t>Hispanic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89331" y="6739420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96671" y="785410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34322" y="785409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46371" y="104383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04536" y="104383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88206" y="1062718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30038" y="1006965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29748" y="74909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57765" y="782832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29755" y="74910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360176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179</Words>
  <Application>Microsoft Office PowerPoint</Application>
  <PresentationFormat>Custom</PresentationFormat>
  <Paragraphs>300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3.6. Rates of reported acute hepatitis C, by race/ethnicity — United States, 2003–2018</dc:subject>
  <dc:creator>HHS / CDC / DDID / NCHHSTP / DVH</dc:creator>
  <cp:lastModifiedBy>Peterson, Paul (CDC/DDID/NCHHSTP/DVH) (CTR)</cp:lastModifiedBy>
  <cp:revision>1</cp:revision>
  <dcterms:created xsi:type="dcterms:W3CDTF">2020-07-21T17:49:07Z</dcterms:created>
  <dcterms:modified xsi:type="dcterms:W3CDTF">2020-07-21T17:50:43Z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