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34112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7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728" y="114"/>
      </p:cViewPr>
      <p:guideLst>
        <p:guide orient="horz" pos="2880"/>
        <p:guide pos="37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840" y="3118104"/>
            <a:ext cx="11399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1680" y="5632704"/>
            <a:ext cx="93878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560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6768" y="2313432"/>
            <a:ext cx="583387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0560" y="402336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560" y="2313432"/>
            <a:ext cx="12070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9808" y="9354312"/>
            <a:ext cx="42915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560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6064" y="9354312"/>
            <a:ext cx="308457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88899">
        <a:defRPr>
          <a:latin typeface="+mn-lt"/>
          <a:ea typeface="+mn-ea"/>
          <a:cs typeface="+mn-cs"/>
        </a:defRPr>
      </a:lvl2pPr>
      <a:lvl3pPr marL="1577797">
        <a:defRPr>
          <a:latin typeface="+mn-lt"/>
          <a:ea typeface="+mn-ea"/>
          <a:cs typeface="+mn-cs"/>
        </a:defRPr>
      </a:lvl3pPr>
      <a:lvl4pPr marL="2366696">
        <a:defRPr>
          <a:latin typeface="+mn-lt"/>
          <a:ea typeface="+mn-ea"/>
          <a:cs typeface="+mn-cs"/>
        </a:defRPr>
      </a:lvl4pPr>
      <a:lvl5pPr marL="3155594">
        <a:defRPr>
          <a:latin typeface="+mn-lt"/>
          <a:ea typeface="+mn-ea"/>
          <a:cs typeface="+mn-cs"/>
        </a:defRPr>
      </a:lvl5pPr>
      <a:lvl6pPr marL="3944493">
        <a:defRPr>
          <a:latin typeface="+mn-lt"/>
          <a:ea typeface="+mn-ea"/>
          <a:cs typeface="+mn-cs"/>
        </a:defRPr>
      </a:lvl6pPr>
      <a:lvl7pPr marL="4733392">
        <a:defRPr>
          <a:latin typeface="+mn-lt"/>
          <a:ea typeface="+mn-ea"/>
          <a:cs typeface="+mn-cs"/>
        </a:defRPr>
      </a:lvl7pPr>
      <a:lvl8pPr marL="5522290">
        <a:defRPr>
          <a:latin typeface="+mn-lt"/>
          <a:ea typeface="+mn-ea"/>
          <a:cs typeface="+mn-cs"/>
        </a:defRPr>
      </a:lvl8pPr>
      <a:lvl9pPr marL="631118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6638" y="1958669"/>
            <a:ext cx="11875048" cy="393896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416" b="1" spc="-6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242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112" dirty="0">
                <a:solidFill>
                  <a:srgbClr val="005E6E"/>
                </a:solidFill>
                <a:latin typeface="Tahoma"/>
                <a:cs typeface="Tahoma"/>
              </a:rPr>
              <a:t>3.5.</a:t>
            </a:r>
            <a:r>
              <a:rPr sz="2416" b="1" spc="-242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9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285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9" dirty="0">
                <a:solidFill>
                  <a:srgbClr val="8C268A"/>
                </a:solidFill>
                <a:latin typeface="Tahoma"/>
                <a:cs typeface="Tahoma"/>
              </a:rPr>
              <a:t>acute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04" dirty="0">
                <a:solidFill>
                  <a:srgbClr val="8C268A"/>
                </a:solidFill>
                <a:latin typeface="Tahoma"/>
                <a:cs typeface="Tahoma"/>
              </a:rPr>
              <a:t>C,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29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12" dirty="0">
                <a:solidFill>
                  <a:srgbClr val="8C268A"/>
                </a:solidFill>
                <a:latin typeface="Tahoma"/>
                <a:cs typeface="Tahoma"/>
              </a:rPr>
              <a:t>sex</a:t>
            </a:r>
            <a:r>
              <a:rPr sz="2416" b="1" spc="-27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United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States,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21" dirty="0">
                <a:solidFill>
                  <a:srgbClr val="8C268A"/>
                </a:solidFill>
                <a:latin typeface="Tahoma"/>
                <a:cs typeface="Tahoma"/>
              </a:rPr>
              <a:t>2003–2018</a:t>
            </a:r>
            <a:endParaRPr sz="2416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2667000"/>
            <a:ext cx="10624839" cy="54158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6" name="object 6"/>
          <p:cNvSpPr txBox="1"/>
          <p:nvPr/>
        </p:nvSpPr>
        <p:spPr>
          <a:xfrm>
            <a:off x="696482" y="8265233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31566" y="955284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469217" y="955283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281266" y="1213705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239431" y="1213705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323101" y="1232592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364933" y="1176839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064643" y="918968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092660" y="952706"/>
            <a:ext cx="290067" cy="3499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064650" y="918980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7387" y="1941973"/>
            <a:ext cx="11875048" cy="393896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416" b="1" spc="-69" dirty="0">
                <a:solidFill>
                  <a:srgbClr val="005E6E"/>
                </a:solidFill>
                <a:latin typeface="Tahoma"/>
                <a:cs typeface="Tahoma"/>
              </a:rPr>
              <a:t>Figure</a:t>
            </a:r>
            <a:r>
              <a:rPr sz="2416" b="1" spc="-242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112" dirty="0">
                <a:solidFill>
                  <a:srgbClr val="005E6E"/>
                </a:solidFill>
                <a:latin typeface="Tahoma"/>
                <a:cs typeface="Tahoma"/>
              </a:rPr>
              <a:t>3.5.</a:t>
            </a:r>
            <a:r>
              <a:rPr sz="2416" b="1" spc="-242" dirty="0">
                <a:solidFill>
                  <a:srgbClr val="005E6E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Rates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9" dirty="0">
                <a:solidFill>
                  <a:srgbClr val="8C268A"/>
                </a:solidFill>
                <a:latin typeface="Tahoma"/>
                <a:cs typeface="Tahoma"/>
              </a:rPr>
              <a:t>of</a:t>
            </a:r>
            <a:r>
              <a:rPr sz="2416" b="1" spc="-285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reported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9" dirty="0">
                <a:solidFill>
                  <a:srgbClr val="8C268A"/>
                </a:solidFill>
                <a:latin typeface="Tahoma"/>
                <a:cs typeface="Tahoma"/>
              </a:rPr>
              <a:t>acute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hepatitis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04" dirty="0">
                <a:solidFill>
                  <a:srgbClr val="8C268A"/>
                </a:solidFill>
                <a:latin typeface="Tahoma"/>
                <a:cs typeface="Tahoma"/>
              </a:rPr>
              <a:t>C,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by</a:t>
            </a:r>
            <a:r>
              <a:rPr sz="2416" b="1" spc="-29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12" dirty="0">
                <a:solidFill>
                  <a:srgbClr val="8C268A"/>
                </a:solidFill>
                <a:latin typeface="Tahoma"/>
                <a:cs typeface="Tahoma"/>
              </a:rPr>
              <a:t>sex</a:t>
            </a:r>
            <a:r>
              <a:rPr sz="2416" b="1" spc="-276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112" dirty="0">
                <a:solidFill>
                  <a:srgbClr val="8C268A"/>
                </a:solidFill>
                <a:latin typeface="Tahoma"/>
                <a:cs typeface="Tahoma"/>
              </a:rPr>
              <a:t>—</a:t>
            </a:r>
            <a:r>
              <a:rPr sz="2416" b="1" spc="-233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60" dirty="0">
                <a:solidFill>
                  <a:srgbClr val="8C268A"/>
                </a:solidFill>
                <a:latin typeface="Tahoma"/>
                <a:cs typeface="Tahoma"/>
              </a:rPr>
              <a:t>United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52" dirty="0">
                <a:solidFill>
                  <a:srgbClr val="8C268A"/>
                </a:solidFill>
                <a:latin typeface="Tahoma"/>
                <a:cs typeface="Tahoma"/>
              </a:rPr>
              <a:t>States,</a:t>
            </a:r>
            <a:r>
              <a:rPr sz="2416" b="1" spc="-242" dirty="0">
                <a:solidFill>
                  <a:srgbClr val="8C268A"/>
                </a:solidFill>
                <a:latin typeface="Tahoma"/>
                <a:cs typeface="Tahoma"/>
              </a:rPr>
              <a:t> </a:t>
            </a:r>
            <a:r>
              <a:rPr sz="2416" b="1" spc="-121" dirty="0">
                <a:solidFill>
                  <a:srgbClr val="8C268A"/>
                </a:solidFill>
                <a:latin typeface="Tahoma"/>
                <a:cs typeface="Tahoma"/>
              </a:rPr>
              <a:t>2003–2018</a:t>
            </a:r>
            <a:endParaRPr sz="2416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6342" y="2828266"/>
            <a:ext cx="12118290" cy="1767342"/>
          </a:xfrm>
          <a:custGeom>
            <a:avLst/>
            <a:gdLst/>
            <a:ahLst/>
            <a:cxnLst/>
            <a:rect l="l" t="t" r="r" b="b"/>
            <a:pathLst>
              <a:path w="7023100" h="1024254">
                <a:moveTo>
                  <a:pt x="0" y="0"/>
                </a:moveTo>
                <a:lnTo>
                  <a:pt x="7022592" y="0"/>
                </a:lnTo>
                <a:lnTo>
                  <a:pt x="7022592" y="1024127"/>
                </a:lnTo>
                <a:lnTo>
                  <a:pt x="0" y="1024127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29998"/>
            </a:srgbClr>
          </a:solidFill>
        </p:spPr>
        <p:txBody>
          <a:bodyPr wrap="square" lIns="0" tIns="0" rIns="0" bIns="0" rtlCol="0"/>
          <a:lstStyle/>
          <a:p>
            <a:endParaRPr sz="3106"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377208"/>
              </p:ext>
            </p:extLst>
          </p:nvPr>
        </p:nvGraphicFramePr>
        <p:xfrm>
          <a:off x="791631" y="2971800"/>
          <a:ext cx="11827937" cy="14791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5741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Sex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E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4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3674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10" dirty="0">
                          <a:latin typeface="Tahoma"/>
                          <a:cs typeface="Tahoma"/>
                        </a:rPr>
                        <a:t>Male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0.8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1.1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44631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Female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R w="19050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19050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0.2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0.3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0.4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0.5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0.7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0.9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lnR w="9525">
                      <a:solidFill>
                        <a:srgbClr val="005E6E"/>
                      </a:solidFill>
                      <a:prstDash val="solid"/>
                    </a:lnR>
                    <a:solidFill>
                      <a:srgbClr val="E5EF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1400" b="1" spc="-20" dirty="0">
                          <a:latin typeface="Tahoma"/>
                          <a:cs typeface="Tahoma"/>
                        </a:rPr>
                        <a:t>1.0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T="139152" marB="0">
                    <a:lnL w="9525">
                      <a:solidFill>
                        <a:srgbClr val="005E6E"/>
                      </a:solidFill>
                      <a:prstDash val="solid"/>
                    </a:lnL>
                    <a:solidFill>
                      <a:srgbClr val="E5E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91630" y="4739142"/>
            <a:ext cx="4376171" cy="208013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1208" spc="-52" dirty="0">
                <a:latin typeface="Century Gothic"/>
                <a:cs typeface="Century Gothic"/>
              </a:rPr>
              <a:t>Source: </a:t>
            </a:r>
            <a:r>
              <a:rPr sz="1208" spc="-155" dirty="0">
                <a:latin typeface="Century Gothic"/>
                <a:cs typeface="Century Gothic"/>
              </a:rPr>
              <a:t>CDC, </a:t>
            </a:r>
            <a:r>
              <a:rPr sz="1208" spc="-52" dirty="0">
                <a:latin typeface="Century Gothic"/>
                <a:cs typeface="Century Gothic"/>
              </a:rPr>
              <a:t>National </a:t>
            </a:r>
            <a:r>
              <a:rPr sz="1208" spc="-35" dirty="0">
                <a:latin typeface="Century Gothic"/>
                <a:cs typeface="Century Gothic"/>
              </a:rPr>
              <a:t>Notifiable </a:t>
            </a:r>
            <a:r>
              <a:rPr sz="1208" spc="-26" dirty="0">
                <a:latin typeface="Century Gothic"/>
                <a:cs typeface="Century Gothic"/>
              </a:rPr>
              <a:t>Diseases </a:t>
            </a:r>
            <a:r>
              <a:rPr sz="1208" spc="-43" dirty="0">
                <a:latin typeface="Century Gothic"/>
                <a:cs typeface="Century Gothic"/>
              </a:rPr>
              <a:t>Surveillance</a:t>
            </a:r>
            <a:r>
              <a:rPr sz="1208" spc="9" dirty="0">
                <a:latin typeface="Century Gothic"/>
                <a:cs typeface="Century Gothic"/>
              </a:rPr>
              <a:t> </a:t>
            </a:r>
            <a:r>
              <a:rPr sz="1208" spc="-9" dirty="0">
                <a:latin typeface="Century Gothic"/>
                <a:cs typeface="Century Gothic"/>
              </a:rPr>
              <a:t>System.</a:t>
            </a:r>
            <a:endParaRPr sz="1208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22315" y="938588"/>
            <a:ext cx="2365587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b="1" spc="164" dirty="0">
                <a:solidFill>
                  <a:srgbClr val="8C268A"/>
                </a:solidFill>
                <a:latin typeface="Trebuchet MS"/>
                <a:cs typeface="Trebuchet MS"/>
              </a:rPr>
              <a:t>VIRAL</a:t>
            </a:r>
            <a:r>
              <a:rPr sz="2071" b="1" spc="-95" dirty="0">
                <a:solidFill>
                  <a:srgbClr val="8C268A"/>
                </a:solidFill>
                <a:latin typeface="Trebuchet MS"/>
                <a:cs typeface="Trebuchet MS"/>
              </a:rPr>
              <a:t> </a:t>
            </a:r>
            <a:r>
              <a:rPr sz="2071" b="1" spc="147" dirty="0">
                <a:solidFill>
                  <a:srgbClr val="8C268A"/>
                </a:solidFill>
                <a:latin typeface="Trebuchet MS"/>
                <a:cs typeface="Trebuchet MS"/>
              </a:rPr>
              <a:t>HEPATITIS</a:t>
            </a:r>
            <a:endParaRPr sz="2071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459966" y="938587"/>
            <a:ext cx="2159598" cy="340805"/>
          </a:xfrm>
          <a:prstGeom prst="rect">
            <a:avLst/>
          </a:prstGeom>
        </p:spPr>
        <p:txBody>
          <a:bodyPr vert="horz" wrap="square" lIns="0" tIns="21914" rIns="0" bIns="0" rtlCol="0">
            <a:spAutoFit/>
          </a:bodyPr>
          <a:lstStyle/>
          <a:p>
            <a:pPr marL="21914">
              <a:spcBef>
                <a:spcPts val="173"/>
              </a:spcBef>
            </a:pPr>
            <a:r>
              <a:rPr sz="2071" spc="302" dirty="0">
                <a:solidFill>
                  <a:srgbClr val="005E6E"/>
                </a:solidFill>
                <a:latin typeface="Century Gothic"/>
                <a:cs typeface="Century Gothic"/>
              </a:rPr>
              <a:t>SU</a:t>
            </a:r>
            <a:r>
              <a:rPr sz="2071" spc="276" dirty="0">
                <a:solidFill>
                  <a:srgbClr val="005E6E"/>
                </a:solidFill>
                <a:latin typeface="Century Gothic"/>
                <a:cs typeface="Century Gothic"/>
              </a:rPr>
              <a:t>R</a:t>
            </a:r>
            <a:r>
              <a:rPr sz="2071" spc="138" dirty="0">
                <a:solidFill>
                  <a:srgbClr val="005E6E"/>
                </a:solidFill>
                <a:latin typeface="Century Gothic"/>
                <a:cs typeface="Century Gothic"/>
              </a:rPr>
              <a:t>VEILLANCE</a:t>
            </a:r>
            <a:endParaRPr sz="2071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272015" y="1197009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3" name="object 13"/>
          <p:cNvSpPr/>
          <p:nvPr/>
        </p:nvSpPr>
        <p:spPr>
          <a:xfrm>
            <a:off x="10230180" y="1197009"/>
            <a:ext cx="0" cy="89845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4" name="object 14"/>
          <p:cNvSpPr/>
          <p:nvPr/>
        </p:nvSpPr>
        <p:spPr>
          <a:xfrm>
            <a:off x="10313850" y="1215896"/>
            <a:ext cx="0" cy="70124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5" name="object 15"/>
          <p:cNvSpPr/>
          <p:nvPr/>
        </p:nvSpPr>
        <p:spPr>
          <a:xfrm>
            <a:off x="10355682" y="1160143"/>
            <a:ext cx="0" cy="126004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C268A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6" name="object 16"/>
          <p:cNvSpPr/>
          <p:nvPr/>
        </p:nvSpPr>
        <p:spPr>
          <a:xfrm>
            <a:off x="10055392" y="902272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7" name="object 17"/>
          <p:cNvSpPr/>
          <p:nvPr/>
        </p:nvSpPr>
        <p:spPr>
          <a:xfrm>
            <a:off x="10083409" y="936010"/>
            <a:ext cx="290067" cy="349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106"/>
          </a:p>
        </p:txBody>
      </p:sp>
      <p:sp>
        <p:nvSpPr>
          <p:cNvPr id="18" name="object 18"/>
          <p:cNvSpPr/>
          <p:nvPr/>
        </p:nvSpPr>
        <p:spPr>
          <a:xfrm>
            <a:off x="10055399" y="902284"/>
            <a:ext cx="346237" cy="421839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E"/>
            </a:solidFill>
          </a:ln>
        </p:spPr>
        <p:txBody>
          <a:bodyPr wrap="square" lIns="0" tIns="0" rIns="0" bIns="0" rtlCol="0"/>
          <a:lstStyle/>
          <a:p>
            <a:endParaRPr sz="3106"/>
          </a:p>
        </p:txBody>
      </p:sp>
    </p:spTree>
    <p:extLst>
      <p:ext uri="{BB962C8B-B14F-4D97-AF65-F5344CB8AC3E}">
        <p14:creationId xmlns:p14="http://schemas.microsoft.com/office/powerpoint/2010/main" val="2763042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111</Words>
  <Application>Microsoft Office PowerPoint</Application>
  <PresentationFormat>Custom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Century Gothic</vt:lpstr>
      <vt:lpstr>Tahoma</vt:lpstr>
      <vt:lpstr>Trebuchet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— United States, 2018 </dc:title>
  <dc:subject>Figure 3.5. Rates of reported acute hepatitis C, by sex — United States, 2003–2018</dc:subject>
  <dc:creator>HHS / CDC / DDID / NCHHSTP / DVH</dc:creator>
  <cp:lastModifiedBy>Peterson, Paul (CDC/DDID/NCHHSTP/DVH) (CTR)</cp:lastModifiedBy>
  <cp:revision>1</cp:revision>
  <dcterms:created xsi:type="dcterms:W3CDTF">2020-07-21T17:47:05Z</dcterms:created>
  <dcterms:modified xsi:type="dcterms:W3CDTF">2020-07-21T17:48:25Z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2020-07-21T00:00:00Z</vt:filetime>
  </property>
</Properties>
</file>