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34112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372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1728" y="114"/>
      </p:cViewPr>
      <p:guideLst>
        <p:guide orient="horz" pos="2880"/>
        <p:guide pos="372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05840" y="3118104"/>
            <a:ext cx="113995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011680" y="5632704"/>
            <a:ext cx="93878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70560" y="2313432"/>
            <a:ext cx="583387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906768" y="2313432"/>
            <a:ext cx="583387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70560" y="402336"/>
            <a:ext cx="120700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70560" y="2313432"/>
            <a:ext cx="120700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559808" y="9354312"/>
            <a:ext cx="429158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70560" y="9354312"/>
            <a:ext cx="308457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656064" y="9354312"/>
            <a:ext cx="308457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88899">
        <a:defRPr>
          <a:latin typeface="+mn-lt"/>
          <a:ea typeface="+mn-ea"/>
          <a:cs typeface="+mn-cs"/>
        </a:defRPr>
      </a:lvl2pPr>
      <a:lvl3pPr marL="1577797">
        <a:defRPr>
          <a:latin typeface="+mn-lt"/>
          <a:ea typeface="+mn-ea"/>
          <a:cs typeface="+mn-cs"/>
        </a:defRPr>
      </a:lvl3pPr>
      <a:lvl4pPr marL="2366696">
        <a:defRPr>
          <a:latin typeface="+mn-lt"/>
          <a:ea typeface="+mn-ea"/>
          <a:cs typeface="+mn-cs"/>
        </a:defRPr>
      </a:lvl4pPr>
      <a:lvl5pPr marL="3155594">
        <a:defRPr>
          <a:latin typeface="+mn-lt"/>
          <a:ea typeface="+mn-ea"/>
          <a:cs typeface="+mn-cs"/>
        </a:defRPr>
      </a:lvl5pPr>
      <a:lvl6pPr marL="3944493">
        <a:defRPr>
          <a:latin typeface="+mn-lt"/>
          <a:ea typeface="+mn-ea"/>
          <a:cs typeface="+mn-cs"/>
        </a:defRPr>
      </a:lvl6pPr>
      <a:lvl7pPr marL="4733392">
        <a:defRPr>
          <a:latin typeface="+mn-lt"/>
          <a:ea typeface="+mn-ea"/>
          <a:cs typeface="+mn-cs"/>
        </a:defRPr>
      </a:lvl7pPr>
      <a:lvl8pPr marL="5522290">
        <a:defRPr>
          <a:latin typeface="+mn-lt"/>
          <a:ea typeface="+mn-ea"/>
          <a:cs typeface="+mn-cs"/>
        </a:defRPr>
      </a:lvl8pPr>
      <a:lvl9pPr marL="631118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88899">
        <a:defRPr>
          <a:latin typeface="+mn-lt"/>
          <a:ea typeface="+mn-ea"/>
          <a:cs typeface="+mn-cs"/>
        </a:defRPr>
      </a:lvl2pPr>
      <a:lvl3pPr marL="1577797">
        <a:defRPr>
          <a:latin typeface="+mn-lt"/>
          <a:ea typeface="+mn-ea"/>
          <a:cs typeface="+mn-cs"/>
        </a:defRPr>
      </a:lvl3pPr>
      <a:lvl4pPr marL="2366696">
        <a:defRPr>
          <a:latin typeface="+mn-lt"/>
          <a:ea typeface="+mn-ea"/>
          <a:cs typeface="+mn-cs"/>
        </a:defRPr>
      </a:lvl4pPr>
      <a:lvl5pPr marL="3155594">
        <a:defRPr>
          <a:latin typeface="+mn-lt"/>
          <a:ea typeface="+mn-ea"/>
          <a:cs typeface="+mn-cs"/>
        </a:defRPr>
      </a:lvl5pPr>
      <a:lvl6pPr marL="3944493">
        <a:defRPr>
          <a:latin typeface="+mn-lt"/>
          <a:ea typeface="+mn-ea"/>
          <a:cs typeface="+mn-cs"/>
        </a:defRPr>
      </a:lvl6pPr>
      <a:lvl7pPr marL="4733392">
        <a:defRPr>
          <a:latin typeface="+mn-lt"/>
          <a:ea typeface="+mn-ea"/>
          <a:cs typeface="+mn-cs"/>
        </a:defRPr>
      </a:lvl7pPr>
      <a:lvl8pPr marL="5522290">
        <a:defRPr>
          <a:latin typeface="+mn-lt"/>
          <a:ea typeface="+mn-ea"/>
          <a:cs typeface="+mn-cs"/>
        </a:defRPr>
      </a:lvl8pPr>
      <a:lvl9pPr marL="631118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44321" y="1855786"/>
            <a:ext cx="10735534" cy="781888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 marR="8766">
              <a:lnSpc>
                <a:spcPct val="107200"/>
              </a:lnSpc>
              <a:spcBef>
                <a:spcPts val="173"/>
              </a:spcBef>
            </a:pPr>
            <a:r>
              <a:rPr sz="2416" b="1" spc="-9" dirty="0">
                <a:solidFill>
                  <a:srgbClr val="005E6E"/>
                </a:solidFill>
                <a:latin typeface="Tahoma"/>
                <a:cs typeface="Tahoma"/>
              </a:rPr>
              <a:t>Figure</a:t>
            </a:r>
            <a:r>
              <a:rPr sz="2416" b="1" spc="-86" dirty="0">
                <a:solidFill>
                  <a:srgbClr val="005E6E"/>
                </a:solidFill>
                <a:latin typeface="Tahoma"/>
                <a:cs typeface="Tahoma"/>
              </a:rPr>
              <a:t> </a:t>
            </a:r>
            <a:r>
              <a:rPr sz="2416" b="1" spc="-52" dirty="0">
                <a:solidFill>
                  <a:srgbClr val="005E6E"/>
                </a:solidFill>
                <a:latin typeface="Tahoma"/>
                <a:cs typeface="Tahoma"/>
              </a:rPr>
              <a:t>3.4.</a:t>
            </a:r>
            <a:r>
              <a:rPr sz="2416" b="1" spc="-78" dirty="0">
                <a:solidFill>
                  <a:srgbClr val="005E6E"/>
                </a:solidFill>
                <a:latin typeface="Tahoma"/>
                <a:cs typeface="Tahoma"/>
              </a:rPr>
              <a:t> </a:t>
            </a:r>
            <a:r>
              <a:rPr sz="2416" b="1" dirty="0">
                <a:solidFill>
                  <a:srgbClr val="8C268A"/>
                </a:solidFill>
                <a:latin typeface="Tahoma"/>
                <a:cs typeface="Tahoma"/>
              </a:rPr>
              <a:t>Rates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35" dirty="0">
                <a:solidFill>
                  <a:srgbClr val="8C268A"/>
                </a:solidFill>
                <a:latin typeface="Tahoma"/>
                <a:cs typeface="Tahoma"/>
              </a:rPr>
              <a:t>of</a:t>
            </a:r>
            <a:r>
              <a:rPr sz="2416" b="1" spc="-121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17" dirty="0">
                <a:solidFill>
                  <a:srgbClr val="8C268A"/>
                </a:solidFill>
                <a:latin typeface="Tahoma"/>
                <a:cs typeface="Tahoma"/>
              </a:rPr>
              <a:t>reported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9" dirty="0">
                <a:solidFill>
                  <a:srgbClr val="8C268A"/>
                </a:solidFill>
                <a:latin typeface="Tahoma"/>
                <a:cs typeface="Tahoma"/>
              </a:rPr>
              <a:t>acute</a:t>
            </a:r>
            <a:r>
              <a:rPr sz="2416" b="1" spc="-7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17" dirty="0">
                <a:solidFill>
                  <a:srgbClr val="8C268A"/>
                </a:solidFill>
                <a:latin typeface="Tahoma"/>
                <a:cs typeface="Tahoma"/>
              </a:rPr>
              <a:t>hepatitis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69" dirty="0">
                <a:solidFill>
                  <a:srgbClr val="8C268A"/>
                </a:solidFill>
                <a:latin typeface="Tahoma"/>
                <a:cs typeface="Tahoma"/>
              </a:rPr>
              <a:t>C,</a:t>
            </a:r>
            <a:r>
              <a:rPr sz="2416" b="1" spc="-7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17" dirty="0">
                <a:solidFill>
                  <a:srgbClr val="8C268A"/>
                </a:solidFill>
                <a:latin typeface="Tahoma"/>
                <a:cs typeface="Tahoma"/>
              </a:rPr>
              <a:t>by</a:t>
            </a:r>
            <a:r>
              <a:rPr sz="2416" b="1" spc="-13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43" dirty="0">
                <a:solidFill>
                  <a:srgbClr val="8C268A"/>
                </a:solidFill>
                <a:latin typeface="Tahoma"/>
                <a:cs typeface="Tahoma"/>
              </a:rPr>
              <a:t>age</a:t>
            </a:r>
            <a:r>
              <a:rPr sz="2416" b="1" spc="-7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9" dirty="0">
                <a:solidFill>
                  <a:srgbClr val="8C268A"/>
                </a:solidFill>
                <a:latin typeface="Tahoma"/>
                <a:cs typeface="Tahoma"/>
              </a:rPr>
              <a:t>group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112" dirty="0">
                <a:solidFill>
                  <a:srgbClr val="8C268A"/>
                </a:solidFill>
                <a:latin typeface="Tahoma"/>
                <a:cs typeface="Tahoma"/>
              </a:rPr>
              <a:t>—</a:t>
            </a:r>
            <a:r>
              <a:rPr sz="2416" b="1" spc="-7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9" dirty="0">
                <a:solidFill>
                  <a:srgbClr val="8C268A"/>
                </a:solidFill>
                <a:latin typeface="Tahoma"/>
                <a:cs typeface="Tahoma"/>
              </a:rPr>
              <a:t>United  States,</a:t>
            </a:r>
            <a:r>
              <a:rPr sz="2416" b="1" spc="-95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43" dirty="0">
                <a:solidFill>
                  <a:srgbClr val="8C268A"/>
                </a:solidFill>
                <a:latin typeface="Tahoma"/>
                <a:cs typeface="Tahoma"/>
              </a:rPr>
              <a:t>2003–2018</a:t>
            </a:r>
            <a:endParaRPr sz="2416">
              <a:latin typeface="Tahoma"/>
              <a:cs typeface="Tahom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990600" y="2971800"/>
            <a:ext cx="11307491" cy="57454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9" name="object 9"/>
          <p:cNvSpPr txBox="1"/>
          <p:nvPr/>
        </p:nvSpPr>
        <p:spPr>
          <a:xfrm>
            <a:off x="990599" y="8973015"/>
            <a:ext cx="4376171" cy="208013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1208" spc="-52" dirty="0">
                <a:latin typeface="Century Gothic"/>
                <a:cs typeface="Century Gothic"/>
              </a:rPr>
              <a:t>Source: </a:t>
            </a:r>
            <a:r>
              <a:rPr sz="1208" spc="-155" dirty="0">
                <a:latin typeface="Century Gothic"/>
                <a:cs typeface="Century Gothic"/>
              </a:rPr>
              <a:t>CDC, </a:t>
            </a:r>
            <a:r>
              <a:rPr sz="1208" spc="-52" dirty="0">
                <a:latin typeface="Century Gothic"/>
                <a:cs typeface="Century Gothic"/>
              </a:rPr>
              <a:t>National </a:t>
            </a:r>
            <a:r>
              <a:rPr sz="1208" spc="-35" dirty="0">
                <a:latin typeface="Century Gothic"/>
                <a:cs typeface="Century Gothic"/>
              </a:rPr>
              <a:t>Notifiable </a:t>
            </a:r>
            <a:r>
              <a:rPr sz="1208" spc="-26" dirty="0">
                <a:latin typeface="Century Gothic"/>
                <a:cs typeface="Century Gothic"/>
              </a:rPr>
              <a:t>Diseases </a:t>
            </a:r>
            <a:r>
              <a:rPr sz="1208" spc="-43" dirty="0">
                <a:latin typeface="Century Gothic"/>
                <a:cs typeface="Century Gothic"/>
              </a:rPr>
              <a:t>Surveillance</a:t>
            </a:r>
            <a:r>
              <a:rPr sz="1208" spc="9" dirty="0">
                <a:latin typeface="Century Gothic"/>
                <a:cs typeface="Century Gothic"/>
              </a:rPr>
              <a:t> </a:t>
            </a:r>
            <a:r>
              <a:rPr sz="1208" spc="-9" dirty="0">
                <a:latin typeface="Century Gothic"/>
                <a:cs typeface="Century Gothic"/>
              </a:rPr>
              <a:t>System.</a:t>
            </a:r>
            <a:endParaRPr sz="1208" dirty="0">
              <a:latin typeface="Century Gothic"/>
              <a:cs typeface="Century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649249" y="878786"/>
            <a:ext cx="2365587" cy="340805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2071" b="1" spc="164" dirty="0">
                <a:solidFill>
                  <a:srgbClr val="8C268A"/>
                </a:solidFill>
                <a:latin typeface="Trebuchet MS"/>
                <a:cs typeface="Trebuchet MS"/>
              </a:rPr>
              <a:t>VIRAL</a:t>
            </a:r>
            <a:r>
              <a:rPr sz="2071" b="1" spc="-95" dirty="0">
                <a:solidFill>
                  <a:srgbClr val="8C268A"/>
                </a:solidFill>
                <a:latin typeface="Trebuchet MS"/>
                <a:cs typeface="Trebuchet MS"/>
              </a:rPr>
              <a:t> </a:t>
            </a:r>
            <a:r>
              <a:rPr sz="2071" b="1" spc="147" dirty="0">
                <a:solidFill>
                  <a:srgbClr val="8C268A"/>
                </a:solidFill>
                <a:latin typeface="Trebuchet MS"/>
                <a:cs typeface="Trebuchet MS"/>
              </a:rPr>
              <a:t>HEPATITIS</a:t>
            </a:r>
            <a:endParaRPr sz="2071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486900" y="878785"/>
            <a:ext cx="2159598" cy="340805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2071" spc="302" dirty="0">
                <a:solidFill>
                  <a:srgbClr val="005E6E"/>
                </a:solidFill>
                <a:latin typeface="Century Gothic"/>
                <a:cs typeface="Century Gothic"/>
              </a:rPr>
              <a:t>SU</a:t>
            </a:r>
            <a:r>
              <a:rPr sz="2071" spc="276" dirty="0">
                <a:solidFill>
                  <a:srgbClr val="005E6E"/>
                </a:solidFill>
                <a:latin typeface="Century Gothic"/>
                <a:cs typeface="Century Gothic"/>
              </a:rPr>
              <a:t>R</a:t>
            </a:r>
            <a:r>
              <a:rPr sz="2071" spc="138" dirty="0">
                <a:solidFill>
                  <a:srgbClr val="005E6E"/>
                </a:solidFill>
                <a:latin typeface="Century Gothic"/>
                <a:cs typeface="Century Gothic"/>
              </a:rPr>
              <a:t>VEILLANCE</a:t>
            </a:r>
            <a:endParaRPr sz="2071">
              <a:latin typeface="Century Gothic"/>
              <a:cs typeface="Century Gothic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0298949" y="1137207"/>
            <a:ext cx="0" cy="89845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3" name="object 13"/>
          <p:cNvSpPr/>
          <p:nvPr/>
        </p:nvSpPr>
        <p:spPr>
          <a:xfrm>
            <a:off x="10257114" y="1137207"/>
            <a:ext cx="0" cy="89845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4" name="object 14"/>
          <p:cNvSpPr/>
          <p:nvPr/>
        </p:nvSpPr>
        <p:spPr>
          <a:xfrm>
            <a:off x="10340784" y="1156094"/>
            <a:ext cx="0" cy="70124"/>
          </a:xfrm>
          <a:custGeom>
            <a:avLst/>
            <a:gdLst/>
            <a:ahLst/>
            <a:cxnLst/>
            <a:rect l="l" t="t" r="r" b="b"/>
            <a:pathLst>
              <a:path h="40640">
                <a:moveTo>
                  <a:pt x="0" y="0"/>
                </a:moveTo>
                <a:lnTo>
                  <a:pt x="0" y="40627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5" name="object 15"/>
          <p:cNvSpPr/>
          <p:nvPr/>
        </p:nvSpPr>
        <p:spPr>
          <a:xfrm>
            <a:off x="10382616" y="1100341"/>
            <a:ext cx="0" cy="126004"/>
          </a:xfrm>
          <a:custGeom>
            <a:avLst/>
            <a:gdLst/>
            <a:ahLst/>
            <a:cxnLst/>
            <a:rect l="l" t="t" r="r" b="b"/>
            <a:pathLst>
              <a:path h="73025">
                <a:moveTo>
                  <a:pt x="0" y="0"/>
                </a:moveTo>
                <a:lnTo>
                  <a:pt x="0" y="72936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6" name="object 16"/>
          <p:cNvSpPr/>
          <p:nvPr/>
        </p:nvSpPr>
        <p:spPr>
          <a:xfrm>
            <a:off x="10082326" y="842470"/>
            <a:ext cx="346237" cy="421839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121945" y="244055"/>
                </a:moveTo>
                <a:lnTo>
                  <a:pt x="11785" y="244055"/>
                </a:lnTo>
                <a:lnTo>
                  <a:pt x="5257" y="244055"/>
                </a:lnTo>
                <a:lnTo>
                  <a:pt x="0" y="238772"/>
                </a:lnTo>
                <a:lnTo>
                  <a:pt x="0" y="232244"/>
                </a:lnTo>
                <a:lnTo>
                  <a:pt x="0" y="13271"/>
                </a:lnTo>
                <a:lnTo>
                  <a:pt x="0" y="5943"/>
                </a:lnTo>
                <a:lnTo>
                  <a:pt x="5943" y="0"/>
                </a:lnTo>
                <a:lnTo>
                  <a:pt x="13271" y="0"/>
                </a:lnTo>
                <a:lnTo>
                  <a:pt x="186943" y="0"/>
                </a:lnTo>
                <a:lnTo>
                  <a:pt x="194271" y="0"/>
                </a:lnTo>
                <a:lnTo>
                  <a:pt x="200215" y="5943"/>
                </a:lnTo>
                <a:lnTo>
                  <a:pt x="200215" y="13271"/>
                </a:lnTo>
                <a:lnTo>
                  <a:pt x="200215" y="119748"/>
                </a:lnTo>
              </a:path>
            </a:pathLst>
          </a:custGeom>
          <a:ln w="10960">
            <a:solidFill>
              <a:srgbClr val="005E6E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7" name="object 17"/>
          <p:cNvSpPr/>
          <p:nvPr/>
        </p:nvSpPr>
        <p:spPr>
          <a:xfrm>
            <a:off x="10110343" y="876208"/>
            <a:ext cx="290067" cy="34998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8" name="object 18"/>
          <p:cNvSpPr/>
          <p:nvPr/>
        </p:nvSpPr>
        <p:spPr>
          <a:xfrm>
            <a:off x="10082333" y="842482"/>
            <a:ext cx="346237" cy="421839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78270" y="0"/>
                </a:moveTo>
                <a:lnTo>
                  <a:pt x="188429" y="0"/>
                </a:lnTo>
                <a:lnTo>
                  <a:pt x="194957" y="0"/>
                </a:lnTo>
                <a:lnTo>
                  <a:pt x="200202" y="5283"/>
                </a:lnTo>
                <a:lnTo>
                  <a:pt x="200202" y="11811"/>
                </a:lnTo>
                <a:lnTo>
                  <a:pt x="200202" y="230784"/>
                </a:lnTo>
                <a:lnTo>
                  <a:pt x="200202" y="238112"/>
                </a:lnTo>
                <a:lnTo>
                  <a:pt x="194271" y="244043"/>
                </a:lnTo>
                <a:lnTo>
                  <a:pt x="186944" y="244043"/>
                </a:lnTo>
                <a:lnTo>
                  <a:pt x="13271" y="244043"/>
                </a:lnTo>
                <a:lnTo>
                  <a:pt x="5943" y="244043"/>
                </a:lnTo>
                <a:lnTo>
                  <a:pt x="0" y="238112"/>
                </a:lnTo>
                <a:lnTo>
                  <a:pt x="0" y="230784"/>
                </a:lnTo>
                <a:lnTo>
                  <a:pt x="0" y="124307"/>
                </a:lnTo>
              </a:path>
            </a:pathLst>
          </a:custGeom>
          <a:ln w="10960">
            <a:solidFill>
              <a:srgbClr val="005E6E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17387" y="2102970"/>
            <a:ext cx="10735534" cy="781888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 marR="8766">
              <a:lnSpc>
                <a:spcPct val="107200"/>
              </a:lnSpc>
              <a:spcBef>
                <a:spcPts val="173"/>
              </a:spcBef>
            </a:pPr>
            <a:r>
              <a:rPr sz="2416" b="1" spc="-9" dirty="0">
                <a:solidFill>
                  <a:srgbClr val="005E6E"/>
                </a:solidFill>
                <a:latin typeface="Tahoma"/>
                <a:cs typeface="Tahoma"/>
              </a:rPr>
              <a:t>Figure</a:t>
            </a:r>
            <a:r>
              <a:rPr sz="2416" b="1" spc="-86" dirty="0">
                <a:solidFill>
                  <a:srgbClr val="005E6E"/>
                </a:solidFill>
                <a:latin typeface="Tahoma"/>
                <a:cs typeface="Tahoma"/>
              </a:rPr>
              <a:t> </a:t>
            </a:r>
            <a:r>
              <a:rPr sz="2416" b="1" spc="-52" dirty="0">
                <a:solidFill>
                  <a:srgbClr val="005E6E"/>
                </a:solidFill>
                <a:latin typeface="Tahoma"/>
                <a:cs typeface="Tahoma"/>
              </a:rPr>
              <a:t>3.4.</a:t>
            </a:r>
            <a:r>
              <a:rPr sz="2416" b="1" spc="-78" dirty="0">
                <a:solidFill>
                  <a:srgbClr val="005E6E"/>
                </a:solidFill>
                <a:latin typeface="Tahoma"/>
                <a:cs typeface="Tahoma"/>
              </a:rPr>
              <a:t> </a:t>
            </a:r>
            <a:r>
              <a:rPr sz="2416" b="1" dirty="0">
                <a:solidFill>
                  <a:srgbClr val="8C268A"/>
                </a:solidFill>
                <a:latin typeface="Tahoma"/>
                <a:cs typeface="Tahoma"/>
              </a:rPr>
              <a:t>Rates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35" dirty="0">
                <a:solidFill>
                  <a:srgbClr val="8C268A"/>
                </a:solidFill>
                <a:latin typeface="Tahoma"/>
                <a:cs typeface="Tahoma"/>
              </a:rPr>
              <a:t>of</a:t>
            </a:r>
            <a:r>
              <a:rPr sz="2416" b="1" spc="-121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17" dirty="0">
                <a:solidFill>
                  <a:srgbClr val="8C268A"/>
                </a:solidFill>
                <a:latin typeface="Tahoma"/>
                <a:cs typeface="Tahoma"/>
              </a:rPr>
              <a:t>reported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9" dirty="0">
                <a:solidFill>
                  <a:srgbClr val="8C268A"/>
                </a:solidFill>
                <a:latin typeface="Tahoma"/>
                <a:cs typeface="Tahoma"/>
              </a:rPr>
              <a:t>acute</a:t>
            </a:r>
            <a:r>
              <a:rPr sz="2416" b="1" spc="-7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17" dirty="0">
                <a:solidFill>
                  <a:srgbClr val="8C268A"/>
                </a:solidFill>
                <a:latin typeface="Tahoma"/>
                <a:cs typeface="Tahoma"/>
              </a:rPr>
              <a:t>hepatitis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69" dirty="0">
                <a:solidFill>
                  <a:srgbClr val="8C268A"/>
                </a:solidFill>
                <a:latin typeface="Tahoma"/>
                <a:cs typeface="Tahoma"/>
              </a:rPr>
              <a:t>C,</a:t>
            </a:r>
            <a:r>
              <a:rPr sz="2416" b="1" spc="-7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17" dirty="0">
                <a:solidFill>
                  <a:srgbClr val="8C268A"/>
                </a:solidFill>
                <a:latin typeface="Tahoma"/>
                <a:cs typeface="Tahoma"/>
              </a:rPr>
              <a:t>by</a:t>
            </a:r>
            <a:r>
              <a:rPr sz="2416" b="1" spc="-13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43" dirty="0">
                <a:solidFill>
                  <a:srgbClr val="8C268A"/>
                </a:solidFill>
                <a:latin typeface="Tahoma"/>
                <a:cs typeface="Tahoma"/>
              </a:rPr>
              <a:t>age</a:t>
            </a:r>
            <a:r>
              <a:rPr sz="2416" b="1" spc="-7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9" dirty="0">
                <a:solidFill>
                  <a:srgbClr val="8C268A"/>
                </a:solidFill>
                <a:latin typeface="Tahoma"/>
                <a:cs typeface="Tahoma"/>
              </a:rPr>
              <a:t>group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112" dirty="0">
                <a:solidFill>
                  <a:srgbClr val="8C268A"/>
                </a:solidFill>
                <a:latin typeface="Tahoma"/>
                <a:cs typeface="Tahoma"/>
              </a:rPr>
              <a:t>—</a:t>
            </a:r>
            <a:r>
              <a:rPr sz="2416" b="1" spc="-7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9" dirty="0">
                <a:solidFill>
                  <a:srgbClr val="8C268A"/>
                </a:solidFill>
                <a:latin typeface="Tahoma"/>
                <a:cs typeface="Tahoma"/>
              </a:rPr>
              <a:t>United  States,</a:t>
            </a:r>
            <a:r>
              <a:rPr sz="2416" b="1" spc="-95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43" dirty="0">
                <a:solidFill>
                  <a:srgbClr val="8C268A"/>
                </a:solidFill>
                <a:latin typeface="Tahoma"/>
                <a:cs typeface="Tahoma"/>
              </a:rPr>
              <a:t>2003–2018</a:t>
            </a:r>
            <a:endParaRPr sz="2416">
              <a:latin typeface="Tahoma"/>
              <a:cs typeface="Tahoma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46342" y="3159961"/>
            <a:ext cx="12118290" cy="3739577"/>
          </a:xfrm>
          <a:custGeom>
            <a:avLst/>
            <a:gdLst/>
            <a:ahLst/>
            <a:cxnLst/>
            <a:rect l="l" t="t" r="r" b="b"/>
            <a:pathLst>
              <a:path w="7023100" h="2167254">
                <a:moveTo>
                  <a:pt x="0" y="0"/>
                </a:moveTo>
                <a:lnTo>
                  <a:pt x="7022592" y="0"/>
                </a:lnTo>
                <a:lnTo>
                  <a:pt x="7022592" y="2167128"/>
                </a:lnTo>
                <a:lnTo>
                  <a:pt x="0" y="2167128"/>
                </a:lnTo>
                <a:lnTo>
                  <a:pt x="0" y="0"/>
                </a:lnTo>
                <a:close/>
              </a:path>
            </a:pathLst>
          </a:custGeom>
          <a:solidFill>
            <a:srgbClr val="000000">
              <a:alpha val="29998"/>
            </a:srgbClr>
          </a:solidFill>
        </p:spPr>
        <p:txBody>
          <a:bodyPr wrap="square" lIns="0" tIns="0" rIns="0" bIns="0" rtlCol="0"/>
          <a:lstStyle/>
          <a:p>
            <a:endParaRPr sz="3106"/>
          </a:p>
        </p:txBody>
      </p:sp>
      <p:graphicFrame>
        <p:nvGraphicFramePr>
          <p:cNvPr id="8" name="objec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3364329"/>
              </p:ext>
            </p:extLst>
          </p:nvPr>
        </p:nvGraphicFramePr>
        <p:xfrm>
          <a:off x="791631" y="3303493"/>
          <a:ext cx="11827937" cy="345141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093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74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74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74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574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574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574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5741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5741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5741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5741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5741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57412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57412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657412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657412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657412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4930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Age</a:t>
                      </a:r>
                      <a:r>
                        <a:rPr sz="1400" b="1" spc="-4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b="1" spc="-3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(years)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3674" marB="0">
                    <a:lnR w="1905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2003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3674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2004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3674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2005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3674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2006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3674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2007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3674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2008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3674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2009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3674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2010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3674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2011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3674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2012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3674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2013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3674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2014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3674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2015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3674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2016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3674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2017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3674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2018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3674" marB="0">
                    <a:lnL w="9525">
                      <a:solidFill>
                        <a:srgbClr val="FFFFFF"/>
                      </a:solidFill>
                      <a:prstDash val="solid"/>
                    </a:lnL>
                    <a:solidFill>
                      <a:srgbClr val="005E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30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45" dirty="0">
                          <a:latin typeface="Century Gothic"/>
                          <a:cs typeface="Century Gothic"/>
                        </a:rPr>
                        <a:t>0-19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44631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0.1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44631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0.1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44631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0.1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44631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0.1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44631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0.1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44631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0.1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44631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0.1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44631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0.1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44631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0.1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44631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0.1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44631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0.1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44631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0.1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44631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0.1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44631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0.1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44631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0.1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44631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0.1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44631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30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45" dirty="0">
                          <a:latin typeface="Century Gothic"/>
                          <a:cs typeface="Century Gothic"/>
                        </a:rPr>
                        <a:t>20-29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0.5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0.4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0.4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0.5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0.5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0.6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0.7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0.8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1.2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1.7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2.0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2.2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2.4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2.7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2.8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3.1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E5E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30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45" dirty="0">
                          <a:latin typeface="Century Gothic"/>
                          <a:cs typeface="Century Gothic"/>
                        </a:rPr>
                        <a:t>30-39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0.5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0.4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0.4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0.5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0.5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0.5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0.5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0.6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0.8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1.1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1.4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1.7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1.7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2.2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2.3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2.6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30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45" dirty="0">
                          <a:latin typeface="Century Gothic"/>
                          <a:cs typeface="Century Gothic"/>
                        </a:rPr>
                        <a:t>40-49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0.6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0.5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0.4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0.4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0.5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0.5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0.4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0.3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0.4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0.7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0.8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0.7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0.9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1.2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1.1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1.3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E5E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30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45" dirty="0">
                          <a:latin typeface="Century Gothic"/>
                          <a:cs typeface="Century Gothic"/>
                        </a:rPr>
                        <a:t>50-59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0.3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0.3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0.2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0.3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0.3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0.4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0.2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0.3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0.3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0.4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0.5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0.4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0.6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0.6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0.8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0.9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30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35" dirty="0">
                          <a:latin typeface="Century Gothic"/>
                          <a:cs typeface="Century Gothic"/>
                        </a:rPr>
                        <a:t>60+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0.1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0.1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0.1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0.1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0.1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0.1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0.0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0.1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0.1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0.1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0.1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0.1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0.1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0.2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0.3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0.4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E5E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9" name="object 9"/>
          <p:cNvSpPr txBox="1"/>
          <p:nvPr/>
        </p:nvSpPr>
        <p:spPr>
          <a:xfrm>
            <a:off x="791630" y="7015497"/>
            <a:ext cx="4376171" cy="208013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1208" spc="-52" dirty="0">
                <a:latin typeface="Century Gothic"/>
                <a:cs typeface="Century Gothic"/>
              </a:rPr>
              <a:t>Source: </a:t>
            </a:r>
            <a:r>
              <a:rPr sz="1208" spc="-155" dirty="0">
                <a:latin typeface="Century Gothic"/>
                <a:cs typeface="Century Gothic"/>
              </a:rPr>
              <a:t>CDC, </a:t>
            </a:r>
            <a:r>
              <a:rPr sz="1208" spc="-52" dirty="0">
                <a:latin typeface="Century Gothic"/>
                <a:cs typeface="Century Gothic"/>
              </a:rPr>
              <a:t>National </a:t>
            </a:r>
            <a:r>
              <a:rPr sz="1208" spc="-35" dirty="0">
                <a:latin typeface="Century Gothic"/>
                <a:cs typeface="Century Gothic"/>
              </a:rPr>
              <a:t>Notifiable </a:t>
            </a:r>
            <a:r>
              <a:rPr sz="1208" spc="-26" dirty="0">
                <a:latin typeface="Century Gothic"/>
                <a:cs typeface="Century Gothic"/>
              </a:rPr>
              <a:t>Diseases </a:t>
            </a:r>
            <a:r>
              <a:rPr sz="1208" spc="-43" dirty="0">
                <a:latin typeface="Century Gothic"/>
                <a:cs typeface="Century Gothic"/>
              </a:rPr>
              <a:t>Surveillance</a:t>
            </a:r>
            <a:r>
              <a:rPr sz="1208" spc="9" dirty="0">
                <a:latin typeface="Century Gothic"/>
                <a:cs typeface="Century Gothic"/>
              </a:rPr>
              <a:t> </a:t>
            </a:r>
            <a:r>
              <a:rPr sz="1208" spc="-9" dirty="0">
                <a:latin typeface="Century Gothic"/>
                <a:cs typeface="Century Gothic"/>
              </a:rPr>
              <a:t>System.</a:t>
            </a:r>
            <a:endParaRPr sz="1208" dirty="0">
              <a:latin typeface="Century Gothic"/>
              <a:cs typeface="Century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622315" y="1125970"/>
            <a:ext cx="2365587" cy="340805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2071" b="1" spc="164" dirty="0">
                <a:solidFill>
                  <a:srgbClr val="8C268A"/>
                </a:solidFill>
                <a:latin typeface="Trebuchet MS"/>
                <a:cs typeface="Trebuchet MS"/>
              </a:rPr>
              <a:t>VIRAL</a:t>
            </a:r>
            <a:r>
              <a:rPr sz="2071" b="1" spc="-95" dirty="0">
                <a:solidFill>
                  <a:srgbClr val="8C268A"/>
                </a:solidFill>
                <a:latin typeface="Trebuchet MS"/>
                <a:cs typeface="Trebuchet MS"/>
              </a:rPr>
              <a:t> </a:t>
            </a:r>
            <a:r>
              <a:rPr sz="2071" b="1" spc="147" dirty="0">
                <a:solidFill>
                  <a:srgbClr val="8C268A"/>
                </a:solidFill>
                <a:latin typeface="Trebuchet MS"/>
                <a:cs typeface="Trebuchet MS"/>
              </a:rPr>
              <a:t>HEPATITIS</a:t>
            </a:r>
            <a:endParaRPr sz="2071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459966" y="1125969"/>
            <a:ext cx="2159598" cy="340805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2071" spc="302" dirty="0">
                <a:solidFill>
                  <a:srgbClr val="005E6E"/>
                </a:solidFill>
                <a:latin typeface="Century Gothic"/>
                <a:cs typeface="Century Gothic"/>
              </a:rPr>
              <a:t>SU</a:t>
            </a:r>
            <a:r>
              <a:rPr sz="2071" spc="276" dirty="0">
                <a:solidFill>
                  <a:srgbClr val="005E6E"/>
                </a:solidFill>
                <a:latin typeface="Century Gothic"/>
                <a:cs typeface="Century Gothic"/>
              </a:rPr>
              <a:t>R</a:t>
            </a:r>
            <a:r>
              <a:rPr sz="2071" spc="138" dirty="0">
                <a:solidFill>
                  <a:srgbClr val="005E6E"/>
                </a:solidFill>
                <a:latin typeface="Century Gothic"/>
                <a:cs typeface="Century Gothic"/>
              </a:rPr>
              <a:t>VEILLANCE</a:t>
            </a:r>
            <a:endParaRPr sz="2071">
              <a:latin typeface="Century Gothic"/>
              <a:cs typeface="Century Gothic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0272015" y="1384391"/>
            <a:ext cx="0" cy="89845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3" name="object 13"/>
          <p:cNvSpPr/>
          <p:nvPr/>
        </p:nvSpPr>
        <p:spPr>
          <a:xfrm>
            <a:off x="10230180" y="1384391"/>
            <a:ext cx="0" cy="89845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4" name="object 14"/>
          <p:cNvSpPr/>
          <p:nvPr/>
        </p:nvSpPr>
        <p:spPr>
          <a:xfrm>
            <a:off x="10313850" y="1403278"/>
            <a:ext cx="0" cy="70124"/>
          </a:xfrm>
          <a:custGeom>
            <a:avLst/>
            <a:gdLst/>
            <a:ahLst/>
            <a:cxnLst/>
            <a:rect l="l" t="t" r="r" b="b"/>
            <a:pathLst>
              <a:path h="40640">
                <a:moveTo>
                  <a:pt x="0" y="0"/>
                </a:moveTo>
                <a:lnTo>
                  <a:pt x="0" y="40627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5" name="object 15"/>
          <p:cNvSpPr/>
          <p:nvPr/>
        </p:nvSpPr>
        <p:spPr>
          <a:xfrm>
            <a:off x="10355682" y="1347525"/>
            <a:ext cx="0" cy="126004"/>
          </a:xfrm>
          <a:custGeom>
            <a:avLst/>
            <a:gdLst/>
            <a:ahLst/>
            <a:cxnLst/>
            <a:rect l="l" t="t" r="r" b="b"/>
            <a:pathLst>
              <a:path h="73025">
                <a:moveTo>
                  <a:pt x="0" y="0"/>
                </a:moveTo>
                <a:lnTo>
                  <a:pt x="0" y="72936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6" name="object 16"/>
          <p:cNvSpPr/>
          <p:nvPr/>
        </p:nvSpPr>
        <p:spPr>
          <a:xfrm>
            <a:off x="10055392" y="1089654"/>
            <a:ext cx="346237" cy="421839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121945" y="244055"/>
                </a:moveTo>
                <a:lnTo>
                  <a:pt x="11785" y="244055"/>
                </a:lnTo>
                <a:lnTo>
                  <a:pt x="5257" y="244055"/>
                </a:lnTo>
                <a:lnTo>
                  <a:pt x="0" y="238772"/>
                </a:lnTo>
                <a:lnTo>
                  <a:pt x="0" y="232244"/>
                </a:lnTo>
                <a:lnTo>
                  <a:pt x="0" y="13271"/>
                </a:lnTo>
                <a:lnTo>
                  <a:pt x="0" y="5943"/>
                </a:lnTo>
                <a:lnTo>
                  <a:pt x="5943" y="0"/>
                </a:lnTo>
                <a:lnTo>
                  <a:pt x="13271" y="0"/>
                </a:lnTo>
                <a:lnTo>
                  <a:pt x="186943" y="0"/>
                </a:lnTo>
                <a:lnTo>
                  <a:pt x="194271" y="0"/>
                </a:lnTo>
                <a:lnTo>
                  <a:pt x="200215" y="5943"/>
                </a:lnTo>
                <a:lnTo>
                  <a:pt x="200215" y="13271"/>
                </a:lnTo>
                <a:lnTo>
                  <a:pt x="200215" y="119748"/>
                </a:lnTo>
              </a:path>
            </a:pathLst>
          </a:custGeom>
          <a:ln w="10960">
            <a:solidFill>
              <a:srgbClr val="005E6E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7" name="object 17"/>
          <p:cNvSpPr/>
          <p:nvPr/>
        </p:nvSpPr>
        <p:spPr>
          <a:xfrm>
            <a:off x="10083409" y="1123392"/>
            <a:ext cx="290067" cy="3499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8" name="object 18"/>
          <p:cNvSpPr/>
          <p:nvPr/>
        </p:nvSpPr>
        <p:spPr>
          <a:xfrm>
            <a:off x="10055399" y="1089666"/>
            <a:ext cx="346237" cy="421839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78270" y="0"/>
                </a:moveTo>
                <a:lnTo>
                  <a:pt x="188429" y="0"/>
                </a:lnTo>
                <a:lnTo>
                  <a:pt x="194957" y="0"/>
                </a:lnTo>
                <a:lnTo>
                  <a:pt x="200202" y="5283"/>
                </a:lnTo>
                <a:lnTo>
                  <a:pt x="200202" y="11811"/>
                </a:lnTo>
                <a:lnTo>
                  <a:pt x="200202" y="230784"/>
                </a:lnTo>
                <a:lnTo>
                  <a:pt x="200202" y="238112"/>
                </a:lnTo>
                <a:lnTo>
                  <a:pt x="194271" y="244043"/>
                </a:lnTo>
                <a:lnTo>
                  <a:pt x="186944" y="244043"/>
                </a:lnTo>
                <a:lnTo>
                  <a:pt x="13271" y="244043"/>
                </a:lnTo>
                <a:lnTo>
                  <a:pt x="5943" y="244043"/>
                </a:lnTo>
                <a:lnTo>
                  <a:pt x="0" y="238112"/>
                </a:lnTo>
                <a:lnTo>
                  <a:pt x="0" y="230784"/>
                </a:lnTo>
                <a:lnTo>
                  <a:pt x="0" y="124307"/>
                </a:lnTo>
              </a:path>
            </a:pathLst>
          </a:custGeom>
          <a:ln w="10960">
            <a:solidFill>
              <a:srgbClr val="005E6E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</p:spTree>
    <p:extLst>
      <p:ext uri="{BB962C8B-B14F-4D97-AF65-F5344CB8AC3E}">
        <p14:creationId xmlns:p14="http://schemas.microsoft.com/office/powerpoint/2010/main" val="29715741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185</Words>
  <Application>Microsoft Office PowerPoint</Application>
  <PresentationFormat>Custom</PresentationFormat>
  <Paragraphs>127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Calibri</vt:lpstr>
      <vt:lpstr>Century Gothic</vt:lpstr>
      <vt:lpstr>Tahoma</vt:lpstr>
      <vt:lpstr>Trebuchet MS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Viral Hepatitis Surveillance — United States, 2018 </dc:title>
  <dc:subject>Figure 3.4. Rates of reported acute hepatitis C, by age group — United States, 2003–2018</dc:subject>
  <dc:creator>HHS / CDC / DDID / NCHHSTP / DVH</dc:creator>
  <cp:lastModifiedBy>Peterson, Paul (CDC/DDID/NCHHSTP/DVH) (CTR)</cp:lastModifiedBy>
  <cp:revision>1</cp:revision>
  <dcterms:created xsi:type="dcterms:W3CDTF">2020-07-21T17:42:34Z</dcterms:created>
  <dcterms:modified xsi:type="dcterms:W3CDTF">2020-07-21T17:43:59Z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2020-07-20T00:00:00Z</vt:filetime>
  </property>
  <property fmtid="{D5CDD505-2E9C-101B-9397-08002B2CF9AE}" pid="3" name="Creator">
    <vt:lpwstr>Adobe InDesign 15.1 (Windows)</vt:lpwstr>
  </property>
  <property fmtid="{D5CDD505-2E9C-101B-9397-08002B2CF9AE}" pid="4" name="LastSaved">
    <vt:filetime>2020-07-21T00:00:00Z</vt:filetime>
  </property>
</Properties>
</file>