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34112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7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728" y="114"/>
      </p:cViewPr>
      <p:guideLst>
        <p:guide orient="horz" pos="2880"/>
        <p:guide pos="372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05840" y="3118104"/>
            <a:ext cx="11399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11680" y="5632704"/>
            <a:ext cx="93878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70560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06768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0560" y="402336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0560" y="2313432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559808" y="9354312"/>
            <a:ext cx="42915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70560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656064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9392" y="1660480"/>
            <a:ext cx="11125598" cy="781888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 marR="8766">
              <a:lnSpc>
                <a:spcPct val="107200"/>
              </a:lnSpc>
              <a:spcBef>
                <a:spcPts val="173"/>
              </a:spcBef>
            </a:pPr>
            <a:r>
              <a:rPr sz="2416" b="1" spc="-9" dirty="0">
                <a:solidFill>
                  <a:srgbClr val="005E6E"/>
                </a:solidFill>
                <a:latin typeface="Tahoma"/>
                <a:cs typeface="Tahoma"/>
              </a:rPr>
              <a:t>Figure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spc="-52" dirty="0">
                <a:solidFill>
                  <a:srgbClr val="005E6E"/>
                </a:solidFill>
                <a:latin typeface="Tahoma"/>
                <a:cs typeface="Tahoma"/>
              </a:rPr>
              <a:t>3.3.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Rates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35" dirty="0">
                <a:solidFill>
                  <a:srgbClr val="8C268A"/>
                </a:solidFill>
                <a:latin typeface="Tahoma"/>
                <a:cs typeface="Tahoma"/>
              </a:rPr>
              <a:t>of</a:t>
            </a:r>
            <a:r>
              <a:rPr sz="2416" b="1" spc="-121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reported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Tahoma"/>
                <a:cs typeface="Tahoma"/>
              </a:rPr>
              <a:t>acute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hepatitis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69" dirty="0">
                <a:solidFill>
                  <a:srgbClr val="8C268A"/>
                </a:solidFill>
                <a:latin typeface="Tahoma"/>
                <a:cs typeface="Tahoma"/>
              </a:rPr>
              <a:t>C,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Tahoma"/>
                <a:cs typeface="Tahoma"/>
              </a:rPr>
              <a:t>by</a:t>
            </a:r>
            <a:r>
              <a:rPr sz="2416" b="1" spc="-13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26" dirty="0">
                <a:solidFill>
                  <a:srgbClr val="8C268A"/>
                </a:solidFill>
                <a:latin typeface="Tahoma"/>
                <a:cs typeface="Tahoma"/>
              </a:rPr>
              <a:t>state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9" dirty="0">
                <a:solidFill>
                  <a:srgbClr val="8C268A"/>
                </a:solidFill>
                <a:latin typeface="Tahoma"/>
                <a:cs typeface="Tahoma"/>
              </a:rPr>
              <a:t>or</a:t>
            </a:r>
            <a:r>
              <a:rPr sz="2416" b="1" spc="-147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jurisdiction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12" dirty="0">
                <a:solidFill>
                  <a:srgbClr val="8C268A"/>
                </a:solidFill>
                <a:latin typeface="Tahoma"/>
                <a:cs typeface="Tahoma"/>
              </a:rPr>
              <a:t>— 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United </a:t>
            </a:r>
            <a:r>
              <a:rPr sz="2416" b="1" spc="9" dirty="0">
                <a:solidFill>
                  <a:srgbClr val="8C268A"/>
                </a:solidFill>
                <a:latin typeface="Tahoma"/>
                <a:cs typeface="Tahoma"/>
              </a:rPr>
              <a:t>States,</a:t>
            </a:r>
            <a:r>
              <a:rPr sz="2416" b="1" spc="-181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60" dirty="0">
                <a:solidFill>
                  <a:srgbClr val="8C268A"/>
                </a:solidFill>
                <a:latin typeface="Tahoma"/>
                <a:cs typeface="Tahoma"/>
              </a:rPr>
              <a:t>2018</a:t>
            </a:r>
            <a:endParaRPr sz="2416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600200" y="2895600"/>
            <a:ext cx="9449504" cy="60689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9" name="object 9"/>
          <p:cNvSpPr txBox="1"/>
          <p:nvPr/>
        </p:nvSpPr>
        <p:spPr>
          <a:xfrm>
            <a:off x="1074270" y="9420130"/>
            <a:ext cx="4376171" cy="208013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1208" spc="-52" dirty="0">
                <a:latin typeface="Century Gothic"/>
                <a:cs typeface="Century Gothic"/>
              </a:rPr>
              <a:t>Source: </a:t>
            </a:r>
            <a:r>
              <a:rPr sz="1208" spc="-155" dirty="0">
                <a:latin typeface="Century Gothic"/>
                <a:cs typeface="Century Gothic"/>
              </a:rPr>
              <a:t>CDC, </a:t>
            </a:r>
            <a:r>
              <a:rPr sz="1208" spc="-52" dirty="0">
                <a:latin typeface="Century Gothic"/>
                <a:cs typeface="Century Gothic"/>
              </a:rPr>
              <a:t>National </a:t>
            </a:r>
            <a:r>
              <a:rPr sz="1208" spc="-35" dirty="0">
                <a:latin typeface="Century Gothic"/>
                <a:cs typeface="Century Gothic"/>
              </a:rPr>
              <a:t>Notifiable </a:t>
            </a:r>
            <a:r>
              <a:rPr sz="1208" spc="-26" dirty="0">
                <a:latin typeface="Century Gothic"/>
                <a:cs typeface="Century Gothic"/>
              </a:rPr>
              <a:t>Diseases </a:t>
            </a:r>
            <a:r>
              <a:rPr sz="1208" spc="-43" dirty="0">
                <a:latin typeface="Century Gothic"/>
                <a:cs typeface="Century Gothic"/>
              </a:rPr>
              <a:t>Surveillance</a:t>
            </a:r>
            <a:r>
              <a:rPr sz="1208" spc="9" dirty="0">
                <a:latin typeface="Century Gothic"/>
                <a:cs typeface="Century Gothic"/>
              </a:rPr>
              <a:t> </a:t>
            </a:r>
            <a:r>
              <a:rPr sz="1208" spc="-9" dirty="0">
                <a:latin typeface="Century Gothic"/>
                <a:cs typeface="Century Gothic"/>
              </a:rPr>
              <a:t>System.</a:t>
            </a:r>
            <a:endParaRPr sz="1208" dirty="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94319" y="683480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64" dirty="0">
                <a:solidFill>
                  <a:srgbClr val="8C268A"/>
                </a:solidFill>
                <a:latin typeface="Trebuchet MS"/>
                <a:cs typeface="Trebuchet MS"/>
              </a:rPr>
              <a:t>VIRAL</a:t>
            </a:r>
            <a:r>
              <a:rPr sz="2071" b="1" spc="-95" dirty="0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sz="2071" b="1" spc="147" dirty="0">
                <a:solidFill>
                  <a:srgbClr val="8C268A"/>
                </a:solidFill>
                <a:latin typeface="Trebuchet MS"/>
                <a:cs typeface="Trebuchet MS"/>
              </a:rPr>
              <a:t>HEPATITIS</a:t>
            </a:r>
            <a:endParaRPr sz="2071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531970" y="683479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302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2071" spc="276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2071" spc="138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344019" y="941901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3" name="object 13"/>
          <p:cNvSpPr/>
          <p:nvPr/>
        </p:nvSpPr>
        <p:spPr>
          <a:xfrm>
            <a:off x="10302184" y="941901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4" name="object 14"/>
          <p:cNvSpPr/>
          <p:nvPr/>
        </p:nvSpPr>
        <p:spPr>
          <a:xfrm>
            <a:off x="10385854" y="960788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5" name="object 15"/>
          <p:cNvSpPr/>
          <p:nvPr/>
        </p:nvSpPr>
        <p:spPr>
          <a:xfrm>
            <a:off x="10427686" y="905035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6" name="object 16"/>
          <p:cNvSpPr/>
          <p:nvPr/>
        </p:nvSpPr>
        <p:spPr>
          <a:xfrm>
            <a:off x="10127396" y="647164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7" name="object 17"/>
          <p:cNvSpPr/>
          <p:nvPr/>
        </p:nvSpPr>
        <p:spPr>
          <a:xfrm>
            <a:off x="10155413" y="680902"/>
            <a:ext cx="290067" cy="3499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127403" y="647176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6981" y="1792195"/>
            <a:ext cx="11125598" cy="781888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 marR="8766">
              <a:lnSpc>
                <a:spcPct val="107200"/>
              </a:lnSpc>
              <a:spcBef>
                <a:spcPts val="173"/>
              </a:spcBef>
            </a:pPr>
            <a:r>
              <a:rPr sz="2416" b="1" spc="-9" dirty="0">
                <a:solidFill>
                  <a:srgbClr val="005E6E"/>
                </a:solidFill>
                <a:latin typeface="Tahoma"/>
                <a:cs typeface="Tahoma"/>
              </a:rPr>
              <a:t>Figure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spc="-52" dirty="0">
                <a:solidFill>
                  <a:srgbClr val="005E6E"/>
                </a:solidFill>
                <a:latin typeface="Tahoma"/>
                <a:cs typeface="Tahoma"/>
              </a:rPr>
              <a:t>3.3.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Rates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35" dirty="0">
                <a:solidFill>
                  <a:srgbClr val="8C268A"/>
                </a:solidFill>
                <a:latin typeface="Tahoma"/>
                <a:cs typeface="Tahoma"/>
              </a:rPr>
              <a:t>of</a:t>
            </a:r>
            <a:r>
              <a:rPr sz="2416" b="1" spc="-121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reported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Tahoma"/>
                <a:cs typeface="Tahoma"/>
              </a:rPr>
              <a:t>acute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hepatitis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69" dirty="0">
                <a:solidFill>
                  <a:srgbClr val="8C268A"/>
                </a:solidFill>
                <a:latin typeface="Tahoma"/>
                <a:cs typeface="Tahoma"/>
              </a:rPr>
              <a:t>C,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Tahoma"/>
                <a:cs typeface="Tahoma"/>
              </a:rPr>
              <a:t>by</a:t>
            </a:r>
            <a:r>
              <a:rPr sz="2416" b="1" spc="-13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26" dirty="0">
                <a:solidFill>
                  <a:srgbClr val="8C268A"/>
                </a:solidFill>
                <a:latin typeface="Tahoma"/>
                <a:cs typeface="Tahoma"/>
              </a:rPr>
              <a:t>state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9" dirty="0">
                <a:solidFill>
                  <a:srgbClr val="8C268A"/>
                </a:solidFill>
                <a:latin typeface="Tahoma"/>
                <a:cs typeface="Tahoma"/>
              </a:rPr>
              <a:t>or</a:t>
            </a:r>
            <a:r>
              <a:rPr sz="2416" b="1" spc="-147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jurisdiction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12" dirty="0">
                <a:solidFill>
                  <a:srgbClr val="8C268A"/>
                </a:solidFill>
                <a:latin typeface="Tahoma"/>
                <a:cs typeface="Tahoma"/>
              </a:rPr>
              <a:t>— 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United </a:t>
            </a:r>
            <a:r>
              <a:rPr sz="2416" b="1" spc="9" dirty="0">
                <a:solidFill>
                  <a:srgbClr val="8C268A"/>
                </a:solidFill>
                <a:latin typeface="Tahoma"/>
                <a:cs typeface="Tahoma"/>
              </a:rPr>
              <a:t>States,</a:t>
            </a:r>
            <a:r>
              <a:rPr sz="2416" b="1" spc="-181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60" dirty="0">
                <a:solidFill>
                  <a:srgbClr val="8C268A"/>
                </a:solidFill>
                <a:latin typeface="Tahoma"/>
                <a:cs typeface="Tahoma"/>
              </a:rPr>
              <a:t>2018</a:t>
            </a:r>
            <a:endParaRPr sz="2416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420075" y="2980665"/>
            <a:ext cx="6564256" cy="3850242"/>
          </a:xfrm>
          <a:custGeom>
            <a:avLst/>
            <a:gdLst/>
            <a:ahLst/>
            <a:cxnLst/>
            <a:rect l="l" t="t" r="r" b="b"/>
            <a:pathLst>
              <a:path w="3804285" h="2231390">
                <a:moveTo>
                  <a:pt x="0" y="0"/>
                </a:moveTo>
                <a:lnTo>
                  <a:pt x="3803904" y="0"/>
                </a:lnTo>
                <a:lnTo>
                  <a:pt x="3803904" y="2231136"/>
                </a:lnTo>
                <a:lnTo>
                  <a:pt x="0" y="2231136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29998"/>
            </a:srgbClr>
          </a:solidFill>
        </p:spPr>
        <p:txBody>
          <a:bodyPr wrap="square" lIns="0" tIns="0" rIns="0" bIns="0" rtlCol="0"/>
          <a:lstStyle/>
          <a:p>
            <a:endParaRPr sz="3106"/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142798"/>
              </p:ext>
            </p:extLst>
          </p:nvPr>
        </p:nvGraphicFramePr>
        <p:xfrm>
          <a:off x="3565363" y="3124200"/>
          <a:ext cx="6280474" cy="36650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2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62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722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3153">
                <a:tc>
                  <a:txBody>
                    <a:bodyPr/>
                    <a:lstStyle/>
                    <a:p>
                      <a:pPr marL="183515" marR="137160" indent="-43815">
                        <a:lnSpc>
                          <a:spcPct val="104200"/>
                        </a:lnSpc>
                        <a:spcBef>
                          <a:spcPts val="390"/>
                        </a:spcBef>
                      </a:pPr>
                      <a:r>
                        <a:rPr sz="1400" b="1" spc="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olor  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Key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85464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00" marR="149225" indent="-95250">
                        <a:lnSpc>
                          <a:spcPct val="104200"/>
                        </a:lnSpc>
                        <a:spcBef>
                          <a:spcPts val="390"/>
                        </a:spcBef>
                      </a:pPr>
                      <a:r>
                        <a:rPr sz="1400" b="1" spc="2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Cases/100,000  </a:t>
                      </a:r>
                      <a:r>
                        <a:rPr sz="1400" b="1" spc="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Population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85464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</a:pPr>
                      <a:r>
                        <a:rPr sz="1400" b="1" spc="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States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2191" marB="0">
                    <a:lnL w="19050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6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99BEC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1400" b="1" spc="50" dirty="0">
                          <a:latin typeface="Arial"/>
                          <a:cs typeface="Arial"/>
                        </a:rPr>
                        <a:t>0-0.3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22717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1400" b="1" spc="-15" dirty="0">
                          <a:latin typeface="Arial"/>
                          <a:cs typeface="Arial"/>
                        </a:rPr>
                        <a:t>AR, </a:t>
                      </a:r>
                      <a:r>
                        <a:rPr sz="1400" b="1" spc="-35" dirty="0">
                          <a:latin typeface="Arial"/>
                          <a:cs typeface="Arial"/>
                        </a:rPr>
                        <a:t>CA, </a:t>
                      </a:r>
                      <a:r>
                        <a:rPr sz="1400" b="1" spc="-55" dirty="0">
                          <a:latin typeface="Arial"/>
                          <a:cs typeface="Arial"/>
                        </a:rPr>
                        <a:t>CT, </a:t>
                      </a:r>
                      <a:r>
                        <a:rPr sz="1400" b="1" spc="-15" dirty="0">
                          <a:latin typeface="Arial"/>
                          <a:cs typeface="Arial"/>
                        </a:rPr>
                        <a:t>ID, </a:t>
                      </a:r>
                      <a:r>
                        <a:rPr sz="1400" b="1" spc="-30" dirty="0">
                          <a:latin typeface="Arial"/>
                          <a:cs typeface="Arial"/>
                        </a:rPr>
                        <a:t>LA, 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NE, </a:t>
                      </a:r>
                      <a:r>
                        <a:rPr sz="1400" b="1" spc="-15" dirty="0">
                          <a:latin typeface="Arial"/>
                          <a:cs typeface="Arial"/>
                        </a:rPr>
                        <a:t>OR, </a:t>
                      </a:r>
                      <a:r>
                        <a:rPr sz="1400" b="1" spc="-40" dirty="0">
                          <a:latin typeface="Arial"/>
                          <a:cs typeface="Arial"/>
                        </a:rPr>
                        <a:t>SC,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TX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22717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4B909B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40" dirty="0">
                          <a:latin typeface="Arial"/>
                          <a:cs typeface="Arial"/>
                        </a:rPr>
                        <a:t>&gt;0.3-0.9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45" dirty="0">
                          <a:latin typeface="Arial"/>
                          <a:cs typeface="Arial"/>
                        </a:rPr>
                        <a:t>CO, </a:t>
                      </a:r>
                      <a:r>
                        <a:rPr sz="1400" b="1" spc="-35" dirty="0">
                          <a:latin typeface="Arial"/>
                          <a:cs typeface="Arial"/>
                        </a:rPr>
                        <a:t>GA, 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IL, </a:t>
                      </a:r>
                      <a:r>
                        <a:rPr sz="1400" b="1" spc="-40" dirty="0">
                          <a:latin typeface="Arial"/>
                          <a:cs typeface="Arial"/>
                        </a:rPr>
                        <a:t>KS, </a:t>
                      </a:r>
                      <a:r>
                        <a:rPr sz="1400" b="1" spc="5" dirty="0">
                          <a:latin typeface="Arial"/>
                          <a:cs typeface="Arial"/>
                        </a:rPr>
                        <a:t>MD, 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MT, 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NV, </a:t>
                      </a:r>
                      <a:r>
                        <a:rPr sz="1400" b="1" spc="-25" dirty="0">
                          <a:latin typeface="Arial"/>
                          <a:cs typeface="Arial"/>
                        </a:rPr>
                        <a:t>OK, </a:t>
                      </a:r>
                      <a:r>
                        <a:rPr sz="1400" b="1" spc="-30" dirty="0">
                          <a:latin typeface="Arial"/>
                          <a:cs typeface="Arial"/>
                        </a:rPr>
                        <a:t>VT,</a:t>
                      </a:r>
                      <a:r>
                        <a:rPr sz="14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35" dirty="0">
                          <a:latin typeface="Arial"/>
                          <a:cs typeface="Arial"/>
                        </a:rPr>
                        <a:t>VA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FFFFFF"/>
                      </a:solidFill>
                      <a:prstDash val="solid"/>
                    </a:lnL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13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40" dirty="0">
                          <a:latin typeface="Arial"/>
                          <a:cs typeface="Arial"/>
                        </a:rPr>
                        <a:t>&gt;0.9-1.3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30" dirty="0">
                          <a:latin typeface="Arial"/>
                          <a:cs typeface="Arial"/>
                        </a:rPr>
                        <a:t>AL, </a:t>
                      </a:r>
                      <a:r>
                        <a:rPr sz="1400" b="1" spc="20" dirty="0">
                          <a:latin typeface="Arial"/>
                          <a:cs typeface="Arial"/>
                        </a:rPr>
                        <a:t>MN, </a:t>
                      </a:r>
                      <a:r>
                        <a:rPr sz="1400" b="1" spc="5" dirty="0">
                          <a:latin typeface="Arial"/>
                          <a:cs typeface="Arial"/>
                        </a:rPr>
                        <a:t>MO, </a:t>
                      </a:r>
                      <a:r>
                        <a:rPr sz="1400" b="1" spc="-30" dirty="0">
                          <a:latin typeface="Arial"/>
                          <a:cs typeface="Arial"/>
                        </a:rPr>
                        <a:t>NJ, </a:t>
                      </a:r>
                      <a:r>
                        <a:rPr sz="1400" b="1" spc="20" dirty="0">
                          <a:latin typeface="Arial"/>
                          <a:cs typeface="Arial"/>
                        </a:rPr>
                        <a:t>NM, </a:t>
                      </a:r>
                      <a:r>
                        <a:rPr sz="1400" b="1" spc="-35" dirty="0">
                          <a:latin typeface="Arial"/>
                          <a:cs typeface="Arial"/>
                        </a:rPr>
                        <a:t>NY, </a:t>
                      </a:r>
                      <a:r>
                        <a:rPr sz="1400" b="1" spc="-15" dirty="0">
                          <a:latin typeface="Arial"/>
                          <a:cs typeface="Arial"/>
                        </a:rPr>
                        <a:t>ND,</a:t>
                      </a:r>
                      <a:r>
                        <a:rPr sz="14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WA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D414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40" dirty="0">
                          <a:latin typeface="Arial"/>
                          <a:cs typeface="Arial"/>
                        </a:rPr>
                        <a:t>&gt;1.3-2.2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30" dirty="0">
                          <a:latin typeface="Arial"/>
                          <a:cs typeface="Arial"/>
                        </a:rPr>
                        <a:t>FL, </a:t>
                      </a:r>
                      <a:r>
                        <a:rPr sz="1400" b="1" spc="10" dirty="0">
                          <a:latin typeface="Arial"/>
                          <a:cs typeface="Arial"/>
                        </a:rPr>
                        <a:t>ME, MA, </a:t>
                      </a:r>
                      <a:r>
                        <a:rPr sz="1400" b="1" spc="20" dirty="0">
                          <a:latin typeface="Arial"/>
                          <a:cs typeface="Arial"/>
                        </a:rPr>
                        <a:t>MI,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NH, </a:t>
                      </a:r>
                      <a:r>
                        <a:rPr sz="1400" b="1" spc="-25" dirty="0">
                          <a:latin typeface="Arial"/>
                          <a:cs typeface="Arial"/>
                        </a:rPr>
                        <a:t>NC,</a:t>
                      </a:r>
                      <a:r>
                        <a:rPr sz="14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35" dirty="0">
                          <a:latin typeface="Arial"/>
                          <a:cs typeface="Arial"/>
                        </a:rPr>
                        <a:t>PA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FFFFFF"/>
                      </a:solidFill>
                      <a:prstDash val="solid"/>
                    </a:lnL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A252C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40" dirty="0">
                          <a:latin typeface="Arial"/>
                          <a:cs typeface="Arial"/>
                        </a:rPr>
                        <a:t>&gt;2.2-4.0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IN, </a:t>
                      </a:r>
                      <a:r>
                        <a:rPr sz="1400" b="1" spc="-55" dirty="0">
                          <a:latin typeface="Arial"/>
                          <a:cs typeface="Arial"/>
                        </a:rPr>
                        <a:t>KY, 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OH, </a:t>
                      </a:r>
                      <a:r>
                        <a:rPr sz="1400" b="1" spc="-35" dirty="0">
                          <a:latin typeface="Arial"/>
                          <a:cs typeface="Arial"/>
                        </a:rPr>
                        <a:t>SD, 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TN, </a:t>
                      </a:r>
                      <a:r>
                        <a:rPr sz="1400" b="1" spc="-30" dirty="0">
                          <a:latin typeface="Arial"/>
                          <a:cs typeface="Arial"/>
                        </a:rPr>
                        <a:t>UT,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WV, </a:t>
                      </a:r>
                      <a:r>
                        <a:rPr sz="1400" b="1" spc="15" dirty="0">
                          <a:latin typeface="Arial"/>
                          <a:cs typeface="Arial"/>
                        </a:rPr>
                        <a:t>WI,</a:t>
                      </a:r>
                      <a:r>
                        <a:rPr sz="1400" b="1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20" dirty="0">
                          <a:latin typeface="Arial"/>
                          <a:cs typeface="Arial"/>
                        </a:rPr>
                        <a:t>WY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05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767678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15" dirty="0">
                          <a:latin typeface="Arial"/>
                          <a:cs typeface="Arial"/>
                        </a:rPr>
                        <a:t>Data </a:t>
                      </a:r>
                      <a:r>
                        <a:rPr sz="1400" b="1" spc="20" dirty="0">
                          <a:latin typeface="Arial"/>
                          <a:cs typeface="Arial"/>
                        </a:rPr>
                        <a:t>Not</a:t>
                      </a:r>
                      <a:r>
                        <a:rPr sz="14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Available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30" dirty="0">
                          <a:latin typeface="Arial"/>
                          <a:cs typeface="Arial"/>
                        </a:rPr>
                        <a:t>AK, </a:t>
                      </a:r>
                      <a:r>
                        <a:rPr sz="1400" b="1" spc="-15" dirty="0">
                          <a:latin typeface="Arial"/>
                          <a:cs typeface="Arial"/>
                        </a:rPr>
                        <a:t>AZ, 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DE, </a:t>
                      </a:r>
                      <a:r>
                        <a:rPr sz="1400" b="1" spc="-30" dirty="0">
                          <a:latin typeface="Arial"/>
                          <a:cs typeface="Arial"/>
                        </a:rPr>
                        <a:t>DC,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HI, 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IA,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MS,</a:t>
                      </a:r>
                      <a:r>
                        <a:rPr sz="1400" b="1" spc="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5" dirty="0">
                          <a:latin typeface="Arial"/>
                          <a:cs typeface="Arial"/>
                        </a:rPr>
                        <a:t>RI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FFFFFF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3515907" y="6932804"/>
            <a:ext cx="4376171" cy="208013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1208" spc="-52" dirty="0">
                <a:latin typeface="Century Gothic"/>
                <a:cs typeface="Century Gothic"/>
              </a:rPr>
              <a:t>Source: </a:t>
            </a:r>
            <a:r>
              <a:rPr sz="1208" spc="-155" dirty="0">
                <a:latin typeface="Century Gothic"/>
                <a:cs typeface="Century Gothic"/>
              </a:rPr>
              <a:t>CDC, </a:t>
            </a:r>
            <a:r>
              <a:rPr sz="1208" spc="-52" dirty="0">
                <a:latin typeface="Century Gothic"/>
                <a:cs typeface="Century Gothic"/>
              </a:rPr>
              <a:t>National </a:t>
            </a:r>
            <a:r>
              <a:rPr sz="1208" spc="-35" dirty="0">
                <a:latin typeface="Century Gothic"/>
                <a:cs typeface="Century Gothic"/>
              </a:rPr>
              <a:t>Notifiable </a:t>
            </a:r>
            <a:r>
              <a:rPr sz="1208" spc="-26" dirty="0">
                <a:latin typeface="Century Gothic"/>
                <a:cs typeface="Century Gothic"/>
              </a:rPr>
              <a:t>Diseases </a:t>
            </a:r>
            <a:r>
              <a:rPr sz="1208" spc="-43" dirty="0">
                <a:latin typeface="Century Gothic"/>
                <a:cs typeface="Century Gothic"/>
              </a:rPr>
              <a:t>Surveillance</a:t>
            </a:r>
            <a:r>
              <a:rPr sz="1208" spc="9" dirty="0">
                <a:latin typeface="Century Gothic"/>
                <a:cs typeface="Century Gothic"/>
              </a:rPr>
              <a:t> </a:t>
            </a:r>
            <a:r>
              <a:rPr sz="1208" spc="-9" dirty="0">
                <a:latin typeface="Century Gothic"/>
                <a:cs typeface="Century Gothic"/>
              </a:rPr>
              <a:t>System.</a:t>
            </a:r>
            <a:endParaRPr sz="1208" dirty="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71908" y="815195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64" dirty="0">
                <a:solidFill>
                  <a:srgbClr val="8C268A"/>
                </a:solidFill>
                <a:latin typeface="Trebuchet MS"/>
                <a:cs typeface="Trebuchet MS"/>
              </a:rPr>
              <a:t>VIRAL</a:t>
            </a:r>
            <a:r>
              <a:rPr sz="2071" b="1" spc="-95" dirty="0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sz="2071" b="1" spc="147" dirty="0">
                <a:solidFill>
                  <a:srgbClr val="8C268A"/>
                </a:solidFill>
                <a:latin typeface="Trebuchet MS"/>
                <a:cs typeface="Trebuchet MS"/>
              </a:rPr>
              <a:t>HEPATITIS</a:t>
            </a:r>
            <a:endParaRPr sz="2071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509559" y="815194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302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2071" spc="276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2071" spc="138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321608" y="1073616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3" name="object 13"/>
          <p:cNvSpPr/>
          <p:nvPr/>
        </p:nvSpPr>
        <p:spPr>
          <a:xfrm>
            <a:off x="10279773" y="1073616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4" name="object 14"/>
          <p:cNvSpPr/>
          <p:nvPr/>
        </p:nvSpPr>
        <p:spPr>
          <a:xfrm>
            <a:off x="10363443" y="1092503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5" name="object 15"/>
          <p:cNvSpPr/>
          <p:nvPr/>
        </p:nvSpPr>
        <p:spPr>
          <a:xfrm>
            <a:off x="10405275" y="1036750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6" name="object 16"/>
          <p:cNvSpPr/>
          <p:nvPr/>
        </p:nvSpPr>
        <p:spPr>
          <a:xfrm>
            <a:off x="10104985" y="778879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7" name="object 17"/>
          <p:cNvSpPr/>
          <p:nvPr/>
        </p:nvSpPr>
        <p:spPr>
          <a:xfrm>
            <a:off x="10133002" y="812617"/>
            <a:ext cx="290067" cy="349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104992" y="778891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</p:spTree>
    <p:extLst>
      <p:ext uri="{BB962C8B-B14F-4D97-AF65-F5344CB8AC3E}">
        <p14:creationId xmlns:p14="http://schemas.microsoft.com/office/powerpoint/2010/main" val="2001121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179</Words>
  <Application>Microsoft Office PowerPoint</Application>
  <PresentationFormat>Custom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Century Gothic</vt:lpstr>
      <vt:lpstr>Tahoma</vt:lpstr>
      <vt:lpstr>Times New Roman</vt:lpstr>
      <vt:lpstr>Trebuchet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— United States, 2018 </dc:title>
  <dc:subject>Figure 3.3. Rates of reported acute hepatitis C, by state or jurisdiction — United States, 2018</dc:subject>
  <dc:creator>HHS / CDC / DDID / NCHHSTP / DVH</dc:creator>
  <cp:lastModifiedBy>Peterson, Paul (CDC/DDID/NCHHSTP/DVH) (CTR)</cp:lastModifiedBy>
  <cp:revision>1</cp:revision>
  <dcterms:created xsi:type="dcterms:W3CDTF">2020-07-21T17:40:42Z</dcterms:created>
  <dcterms:modified xsi:type="dcterms:W3CDTF">2020-07-21T17:42:16Z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2020-07-20T00:00:00Z</vt:filetime>
  </property>
  <property fmtid="{D5CDD505-2E9C-101B-9397-08002B2CF9AE}" pid="3" name="Creator">
    <vt:lpwstr>Adobe InDesign 15.1 (Windows)</vt:lpwstr>
  </property>
  <property fmtid="{D5CDD505-2E9C-101B-9397-08002B2CF9AE}" pid="4" name="LastSaved">
    <vt:filetime>2020-07-21T00:00:00Z</vt:filetime>
  </property>
</Properties>
</file>