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374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7200" y="1426464"/>
            <a:ext cx="6847026" cy="72227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4725" y="7984134"/>
            <a:ext cx="137033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75" dirty="0">
                <a:latin typeface="Century Gothic"/>
                <a:cs typeface="Century Gothic"/>
              </a:rPr>
              <a:t>US </a:t>
            </a:r>
            <a:r>
              <a:rPr sz="1000" spc="-70" dirty="0">
                <a:latin typeface="Century Gothic"/>
                <a:cs typeface="Century Gothic"/>
              </a:rPr>
              <a:t>Average </a:t>
            </a:r>
            <a:r>
              <a:rPr sz="1000" dirty="0">
                <a:latin typeface="Century Gothic"/>
                <a:cs typeface="Century Gothic"/>
              </a:rPr>
              <a:t>(2018): </a:t>
            </a:r>
            <a:r>
              <a:rPr sz="1000" b="1" spc="-65" dirty="0">
                <a:latin typeface="Century Gothic"/>
                <a:cs typeface="Century Gothic"/>
              </a:rPr>
              <a:t>1</a:t>
            </a:r>
            <a:r>
              <a:rPr sz="1000" b="1" spc="-160" dirty="0">
                <a:latin typeface="Century Gothic"/>
                <a:cs typeface="Century Gothic"/>
              </a:rPr>
              <a:t> </a:t>
            </a:r>
            <a:r>
              <a:rPr sz="1000" b="1" spc="-50" dirty="0">
                <a:latin typeface="Century Gothic"/>
                <a:cs typeface="Century Gothic"/>
              </a:rPr>
              <a:t>.2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8759164"/>
            <a:ext cx="4123054" cy="25463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700" spc="-30" dirty="0">
                <a:latin typeface="Century Gothic"/>
                <a:cs typeface="Century Gothic"/>
              </a:rPr>
              <a:t>Source: </a:t>
            </a:r>
            <a:r>
              <a:rPr sz="700" spc="-90" dirty="0">
                <a:latin typeface="Century Gothic"/>
                <a:cs typeface="Century Gothic"/>
              </a:rPr>
              <a:t>CDC, </a:t>
            </a:r>
            <a:r>
              <a:rPr sz="700" spc="-30" dirty="0">
                <a:latin typeface="Century Gothic"/>
                <a:cs typeface="Century Gothic"/>
              </a:rPr>
              <a:t>National </a:t>
            </a:r>
            <a:r>
              <a:rPr sz="700" spc="-20" dirty="0">
                <a:latin typeface="Century Gothic"/>
                <a:cs typeface="Century Gothic"/>
              </a:rPr>
              <a:t>Notifiable </a:t>
            </a:r>
            <a:r>
              <a:rPr sz="700" spc="-15" dirty="0">
                <a:latin typeface="Century Gothic"/>
                <a:cs typeface="Century Gothic"/>
              </a:rPr>
              <a:t>Diseases </a:t>
            </a:r>
            <a:r>
              <a:rPr sz="700" spc="-25" dirty="0">
                <a:latin typeface="Century Gothic"/>
                <a:cs typeface="Century Gothic"/>
              </a:rPr>
              <a:t>Surveillance</a:t>
            </a:r>
            <a:r>
              <a:rPr sz="700" spc="-35" dirty="0">
                <a:latin typeface="Century Gothic"/>
                <a:cs typeface="Century Gothic"/>
              </a:rPr>
              <a:t> </a:t>
            </a:r>
            <a:r>
              <a:rPr sz="700" spc="-5" dirty="0"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700" spc="-35" dirty="0">
                <a:latin typeface="Century Gothic"/>
                <a:cs typeface="Century Gothic"/>
              </a:rPr>
              <a:t>* </a:t>
            </a:r>
            <a:r>
              <a:rPr sz="700" spc="-20" dirty="0">
                <a:latin typeface="Century Gothic"/>
                <a:cs typeface="Century Gothic"/>
              </a:rPr>
              <a:t>Excludes </a:t>
            </a:r>
            <a:r>
              <a:rPr sz="700" spc="-30" dirty="0">
                <a:latin typeface="Century Gothic"/>
                <a:cs typeface="Century Gothic"/>
              </a:rPr>
              <a:t>Alaska, </a:t>
            </a:r>
            <a:r>
              <a:rPr sz="700" spc="-15" dirty="0">
                <a:latin typeface="Century Gothic"/>
                <a:cs typeface="Century Gothic"/>
              </a:rPr>
              <a:t>Arizona, </a:t>
            </a:r>
            <a:r>
              <a:rPr sz="700" spc="-50" dirty="0">
                <a:latin typeface="Century Gothic"/>
                <a:cs typeface="Century Gothic"/>
              </a:rPr>
              <a:t>Delaware, </a:t>
            </a:r>
            <a:r>
              <a:rPr sz="700" spc="5" dirty="0">
                <a:latin typeface="Century Gothic"/>
                <a:cs typeface="Century Gothic"/>
              </a:rPr>
              <a:t>District </a:t>
            </a:r>
            <a:r>
              <a:rPr sz="700" spc="-15" dirty="0">
                <a:latin typeface="Century Gothic"/>
                <a:cs typeface="Century Gothic"/>
              </a:rPr>
              <a:t>of </a:t>
            </a:r>
            <a:r>
              <a:rPr sz="700" spc="-45" dirty="0">
                <a:latin typeface="Century Gothic"/>
                <a:cs typeface="Century Gothic"/>
              </a:rPr>
              <a:t>Columbia, </a:t>
            </a:r>
            <a:r>
              <a:rPr sz="700" spc="-35" dirty="0">
                <a:latin typeface="Century Gothic"/>
                <a:cs typeface="Century Gothic"/>
              </a:rPr>
              <a:t>Hawaii, </a:t>
            </a:r>
            <a:r>
              <a:rPr sz="700" spc="-45" dirty="0">
                <a:latin typeface="Century Gothic"/>
                <a:cs typeface="Century Gothic"/>
              </a:rPr>
              <a:t>Iowa, </a:t>
            </a:r>
            <a:r>
              <a:rPr sz="700" spc="15" dirty="0">
                <a:latin typeface="Century Gothic"/>
                <a:cs typeface="Century Gothic"/>
              </a:rPr>
              <a:t>Mississippi, </a:t>
            </a:r>
            <a:r>
              <a:rPr sz="700" spc="-60" dirty="0">
                <a:latin typeface="Century Gothic"/>
                <a:cs typeface="Century Gothic"/>
              </a:rPr>
              <a:t>and </a:t>
            </a:r>
            <a:r>
              <a:rPr sz="700" spc="-35" dirty="0">
                <a:latin typeface="Century Gothic"/>
                <a:cs typeface="Century Gothic"/>
              </a:rPr>
              <a:t>Rhode </a:t>
            </a:r>
            <a:r>
              <a:rPr sz="700" spc="-15" dirty="0">
                <a:latin typeface="Century Gothic"/>
                <a:cs typeface="Century Gothic"/>
              </a:rPr>
              <a:t>Island.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338226"/>
            <a:ext cx="6898005" cy="9220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13835">
              <a:lnSpc>
                <a:spcPct val="100000"/>
              </a:lnSpc>
              <a:spcBef>
                <a:spcPts val="100"/>
              </a:spcBef>
              <a:tabLst>
                <a:tab pos="5658485" algn="l"/>
              </a:tabLst>
            </a:pPr>
            <a:r>
              <a:rPr sz="1200" b="1" spc="95" dirty="0">
                <a:solidFill>
                  <a:srgbClr val="8C268A"/>
                </a:solidFill>
                <a:latin typeface="Century Gothic"/>
                <a:cs typeface="Century Gothic"/>
              </a:rPr>
              <a:t>VIRA</a:t>
            </a:r>
            <a:r>
              <a:rPr sz="1200" b="1" spc="30" dirty="0">
                <a:solidFill>
                  <a:srgbClr val="8C268A"/>
                </a:solidFill>
                <a:latin typeface="Century Gothic"/>
                <a:cs typeface="Century Gothic"/>
              </a:rPr>
              <a:t>L</a:t>
            </a:r>
            <a:r>
              <a:rPr sz="1200" b="1" spc="20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200" b="1" spc="160" dirty="0">
                <a:solidFill>
                  <a:srgbClr val="8C268A"/>
                </a:solidFill>
                <a:latin typeface="Century Gothic"/>
                <a:cs typeface="Century Gothic"/>
              </a:rPr>
              <a:t>HE</a:t>
            </a:r>
            <a:r>
              <a:rPr sz="1200" b="1" spc="100" dirty="0">
                <a:solidFill>
                  <a:srgbClr val="8C268A"/>
                </a:solidFill>
                <a:latin typeface="Century Gothic"/>
                <a:cs typeface="Century Gothic"/>
              </a:rPr>
              <a:t>P</a:t>
            </a:r>
            <a:r>
              <a:rPr sz="1200" b="1" spc="-85" dirty="0">
                <a:solidFill>
                  <a:srgbClr val="8C268A"/>
                </a:solidFill>
                <a:latin typeface="Century Gothic"/>
                <a:cs typeface="Century Gothic"/>
              </a:rPr>
              <a:t>A</a:t>
            </a:r>
            <a:r>
              <a:rPr sz="1200" b="1" spc="160" dirty="0">
                <a:solidFill>
                  <a:srgbClr val="8C268A"/>
                </a:solidFill>
                <a:latin typeface="Century Gothic"/>
                <a:cs typeface="Century Gothic"/>
              </a:rPr>
              <a:t>TITI</a:t>
            </a:r>
            <a:r>
              <a:rPr sz="1200" b="1" spc="150" dirty="0">
                <a:solidFill>
                  <a:srgbClr val="8C268A"/>
                </a:solidFill>
                <a:latin typeface="Century Gothic"/>
                <a:cs typeface="Century Gothic"/>
              </a:rPr>
              <a:t>S</a:t>
            </a:r>
            <a:r>
              <a:rPr sz="1200" b="1" dirty="0">
                <a:solidFill>
                  <a:srgbClr val="8C268A"/>
                </a:solidFill>
                <a:latin typeface="Century Gothic"/>
                <a:cs typeface="Century Gothic"/>
              </a:rPr>
              <a:t>	</a:t>
            </a:r>
            <a:r>
              <a:rPr sz="1200" spc="175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1200" spc="160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1200" spc="80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35940">
              <a:lnSpc>
                <a:spcPct val="107200"/>
              </a:lnSpc>
            </a:pPr>
            <a:r>
              <a:rPr sz="1400" b="1" spc="-40" dirty="0">
                <a:solidFill>
                  <a:srgbClr val="005E6E"/>
                </a:solidFill>
                <a:latin typeface="Lucida Sans"/>
                <a:cs typeface="Lucida Sans"/>
              </a:rPr>
              <a:t>Figure</a:t>
            </a:r>
            <a:r>
              <a:rPr sz="1400" b="1" spc="-120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005E6E"/>
                </a:solidFill>
                <a:latin typeface="Lucida Sans"/>
                <a:cs typeface="Lucida Sans"/>
              </a:rPr>
              <a:t>3.2.</a:t>
            </a:r>
            <a:r>
              <a:rPr sz="1400" b="1" spc="-120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A"/>
                </a:solidFill>
                <a:latin typeface="Lucida Sans"/>
                <a:cs typeface="Lucida Sans"/>
              </a:rPr>
              <a:t>Rates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1400" b="1" spc="-15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1400" b="1" spc="-114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15" dirty="0">
                <a:solidFill>
                  <a:srgbClr val="8C268A"/>
                </a:solidFill>
                <a:latin typeface="Lucida Sans"/>
                <a:cs typeface="Lucida Sans"/>
              </a:rPr>
              <a:t>acute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A"/>
                </a:solidFill>
                <a:latin typeface="Lucida Sans"/>
                <a:cs typeface="Lucida Sans"/>
              </a:rPr>
              <a:t>C,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50" dirty="0">
                <a:solidFill>
                  <a:srgbClr val="8C268A"/>
                </a:solidFill>
                <a:latin typeface="Lucida Sans"/>
                <a:cs typeface="Lucida Sans"/>
              </a:rPr>
              <a:t>by</a:t>
            </a:r>
            <a:r>
              <a:rPr sz="1400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A"/>
                </a:solidFill>
                <a:latin typeface="Lucida Sans"/>
                <a:cs typeface="Lucida Sans"/>
              </a:rPr>
              <a:t>state*</a:t>
            </a:r>
            <a:r>
              <a:rPr sz="1400" b="1" spc="-114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65" dirty="0">
                <a:solidFill>
                  <a:srgbClr val="8C268A"/>
                </a:solidFill>
                <a:latin typeface="Lucida Sans"/>
                <a:cs typeface="Lucida Sans"/>
              </a:rPr>
              <a:t>—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A"/>
                </a:solidFill>
                <a:latin typeface="Lucida Sans"/>
                <a:cs typeface="Lucida Sans"/>
              </a:rPr>
              <a:t>United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15" dirty="0">
                <a:solidFill>
                  <a:srgbClr val="8C268A"/>
                </a:solidFill>
                <a:latin typeface="Lucida Sans"/>
                <a:cs typeface="Lucida Sans"/>
              </a:rPr>
              <a:t>States,  </a:t>
            </a:r>
            <a:r>
              <a:rPr sz="1400" b="1" spc="-30" dirty="0">
                <a:solidFill>
                  <a:srgbClr val="8C268A"/>
                </a:solidFill>
                <a:latin typeface="Lucida Sans"/>
                <a:cs typeface="Lucida Sans"/>
              </a:rPr>
              <a:t>2017–2018</a:t>
            </a:r>
            <a:endParaRPr sz="1400">
              <a:latin typeface="Lucida Sans"/>
              <a:cs typeface="Lucida 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81841" y="487993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57596" y="487993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06086" y="49893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30330" y="466627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56298" y="317179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72535" y="336732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56302" y="317186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3.2. Rates of reported acute hepatitis C, by state — United States, 2017–2018</dc:subject>
  <dc:creator>HHS / CDC / DDID / NCHHSTP / DVH</dc:creator>
  <cp:lastModifiedBy>Peterson, Paul (CDC/DDID/NCHHSTP/DVH) (CTR)</cp:lastModifiedBy>
  <cp:revision>1</cp:revision>
  <dcterms:created xsi:type="dcterms:W3CDTF">2020-07-21T17:40:18Z</dcterms:created>
  <dcterms:modified xsi:type="dcterms:W3CDTF">2020-07-21T17:40:23Z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