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34112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372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974" y="108"/>
      </p:cViewPr>
      <p:guideLst>
        <p:guide orient="horz" pos="2880"/>
        <p:guide pos="372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05840" y="3118104"/>
            <a:ext cx="113995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011680" y="5632704"/>
            <a:ext cx="93878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70560" y="2313432"/>
            <a:ext cx="583387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906768" y="2313432"/>
            <a:ext cx="583387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70560" y="402336"/>
            <a:ext cx="120700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70560" y="2313432"/>
            <a:ext cx="120700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559808" y="9354312"/>
            <a:ext cx="429158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70560" y="9354312"/>
            <a:ext cx="308457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656064" y="9354312"/>
            <a:ext cx="308457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88899">
        <a:defRPr>
          <a:latin typeface="+mn-lt"/>
          <a:ea typeface="+mn-ea"/>
          <a:cs typeface="+mn-cs"/>
        </a:defRPr>
      </a:lvl2pPr>
      <a:lvl3pPr marL="1577797">
        <a:defRPr>
          <a:latin typeface="+mn-lt"/>
          <a:ea typeface="+mn-ea"/>
          <a:cs typeface="+mn-cs"/>
        </a:defRPr>
      </a:lvl3pPr>
      <a:lvl4pPr marL="2366696">
        <a:defRPr>
          <a:latin typeface="+mn-lt"/>
          <a:ea typeface="+mn-ea"/>
          <a:cs typeface="+mn-cs"/>
        </a:defRPr>
      </a:lvl4pPr>
      <a:lvl5pPr marL="3155594">
        <a:defRPr>
          <a:latin typeface="+mn-lt"/>
          <a:ea typeface="+mn-ea"/>
          <a:cs typeface="+mn-cs"/>
        </a:defRPr>
      </a:lvl5pPr>
      <a:lvl6pPr marL="3944493">
        <a:defRPr>
          <a:latin typeface="+mn-lt"/>
          <a:ea typeface="+mn-ea"/>
          <a:cs typeface="+mn-cs"/>
        </a:defRPr>
      </a:lvl6pPr>
      <a:lvl7pPr marL="4733392">
        <a:defRPr>
          <a:latin typeface="+mn-lt"/>
          <a:ea typeface="+mn-ea"/>
          <a:cs typeface="+mn-cs"/>
        </a:defRPr>
      </a:lvl7pPr>
      <a:lvl8pPr marL="5522290">
        <a:defRPr>
          <a:latin typeface="+mn-lt"/>
          <a:ea typeface="+mn-ea"/>
          <a:cs typeface="+mn-cs"/>
        </a:defRPr>
      </a:lvl8pPr>
      <a:lvl9pPr marL="631118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88899">
        <a:defRPr>
          <a:latin typeface="+mn-lt"/>
          <a:ea typeface="+mn-ea"/>
          <a:cs typeface="+mn-cs"/>
        </a:defRPr>
      </a:lvl2pPr>
      <a:lvl3pPr marL="1577797">
        <a:defRPr>
          <a:latin typeface="+mn-lt"/>
          <a:ea typeface="+mn-ea"/>
          <a:cs typeface="+mn-cs"/>
        </a:defRPr>
      </a:lvl3pPr>
      <a:lvl4pPr marL="2366696">
        <a:defRPr>
          <a:latin typeface="+mn-lt"/>
          <a:ea typeface="+mn-ea"/>
          <a:cs typeface="+mn-cs"/>
        </a:defRPr>
      </a:lvl4pPr>
      <a:lvl5pPr marL="3155594">
        <a:defRPr>
          <a:latin typeface="+mn-lt"/>
          <a:ea typeface="+mn-ea"/>
          <a:cs typeface="+mn-cs"/>
        </a:defRPr>
      </a:lvl5pPr>
      <a:lvl6pPr marL="3944493">
        <a:defRPr>
          <a:latin typeface="+mn-lt"/>
          <a:ea typeface="+mn-ea"/>
          <a:cs typeface="+mn-cs"/>
        </a:defRPr>
      </a:lvl6pPr>
      <a:lvl7pPr marL="4733392">
        <a:defRPr>
          <a:latin typeface="+mn-lt"/>
          <a:ea typeface="+mn-ea"/>
          <a:cs typeface="+mn-cs"/>
        </a:defRPr>
      </a:lvl7pPr>
      <a:lvl8pPr marL="5522290">
        <a:defRPr>
          <a:latin typeface="+mn-lt"/>
          <a:ea typeface="+mn-ea"/>
          <a:cs typeface="+mn-cs"/>
        </a:defRPr>
      </a:lvl8pPr>
      <a:lvl9pPr marL="631118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hepatitis/statistics/2018surveillance/Introduction.htm#ref07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47800" y="1567601"/>
            <a:ext cx="10647879" cy="786889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 marR="8766">
              <a:lnSpc>
                <a:spcPct val="107200"/>
              </a:lnSpc>
              <a:spcBef>
                <a:spcPts val="173"/>
              </a:spcBef>
            </a:pPr>
            <a:r>
              <a:rPr sz="2416" b="1" spc="-35" dirty="0">
                <a:solidFill>
                  <a:srgbClr val="005E6E"/>
                </a:solidFill>
                <a:latin typeface="Lucida Sans"/>
                <a:cs typeface="Lucida Sans"/>
              </a:rPr>
              <a:t>Figure</a:t>
            </a:r>
            <a:r>
              <a:rPr sz="2416" b="1" spc="-155" dirty="0">
                <a:solidFill>
                  <a:srgbClr val="005E6E"/>
                </a:solidFill>
                <a:latin typeface="Lucida Sans"/>
                <a:cs typeface="Lucida Sans"/>
              </a:rPr>
              <a:t> </a:t>
            </a:r>
            <a:r>
              <a:rPr sz="2416" b="1" spc="17" dirty="0">
                <a:solidFill>
                  <a:srgbClr val="005E6E"/>
                </a:solidFill>
                <a:latin typeface="Lucida Sans"/>
                <a:cs typeface="Lucida Sans"/>
              </a:rPr>
              <a:t>3.1.</a:t>
            </a:r>
            <a:r>
              <a:rPr sz="2416" b="1" spc="-155" dirty="0">
                <a:solidFill>
                  <a:srgbClr val="005E6E"/>
                </a:solidFill>
                <a:latin typeface="Lucida Sans"/>
                <a:cs typeface="Lucida Sans"/>
              </a:rPr>
              <a:t> </a:t>
            </a:r>
            <a:r>
              <a:rPr sz="2416" b="1" spc="-60" dirty="0">
                <a:solidFill>
                  <a:srgbClr val="8C268A"/>
                </a:solidFill>
                <a:latin typeface="Lucida Sans"/>
                <a:cs typeface="Lucida Sans"/>
              </a:rPr>
              <a:t>Number</a:t>
            </a:r>
            <a:r>
              <a:rPr sz="2416" b="1" spc="-207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35" dirty="0">
                <a:solidFill>
                  <a:srgbClr val="8C268A"/>
                </a:solidFill>
                <a:latin typeface="Lucida Sans"/>
                <a:cs typeface="Lucida Sans"/>
              </a:rPr>
              <a:t>of</a:t>
            </a:r>
            <a:r>
              <a:rPr sz="2416" b="1" spc="-190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17" dirty="0">
                <a:solidFill>
                  <a:srgbClr val="8C268A"/>
                </a:solidFill>
                <a:latin typeface="Lucida Sans"/>
                <a:cs typeface="Lucida Sans"/>
              </a:rPr>
              <a:t>reported</a:t>
            </a:r>
            <a:r>
              <a:rPr sz="2416" b="1" spc="-155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dirty="0">
                <a:solidFill>
                  <a:srgbClr val="8C268A"/>
                </a:solidFill>
                <a:latin typeface="Lucida Sans"/>
                <a:cs typeface="Lucida Sans"/>
              </a:rPr>
              <a:t>acute</a:t>
            </a:r>
            <a:r>
              <a:rPr sz="2416" b="1" spc="-155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9" dirty="0">
                <a:solidFill>
                  <a:srgbClr val="8C268A"/>
                </a:solidFill>
                <a:latin typeface="Lucida Sans"/>
                <a:cs typeface="Lucida Sans"/>
              </a:rPr>
              <a:t>hepatitis</a:t>
            </a:r>
            <a:r>
              <a:rPr sz="2416" b="1" spc="-155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224" dirty="0">
                <a:solidFill>
                  <a:srgbClr val="8C268A"/>
                </a:solidFill>
                <a:latin typeface="Lucida Sans"/>
                <a:cs typeface="Lucida Sans"/>
              </a:rPr>
              <a:t>C</a:t>
            </a:r>
            <a:r>
              <a:rPr sz="2416" b="1" spc="-155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52" dirty="0">
                <a:solidFill>
                  <a:srgbClr val="8C268A"/>
                </a:solidFill>
                <a:latin typeface="Lucida Sans"/>
                <a:cs typeface="Lucida Sans"/>
              </a:rPr>
              <a:t>cases</a:t>
            </a:r>
            <a:r>
              <a:rPr sz="2416" b="1" spc="-155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52" dirty="0">
                <a:solidFill>
                  <a:srgbClr val="8C268A"/>
                </a:solidFill>
                <a:latin typeface="Lucida Sans"/>
                <a:cs typeface="Lucida Sans"/>
              </a:rPr>
              <a:t>and</a:t>
            </a:r>
            <a:r>
              <a:rPr sz="2416" b="1" spc="-155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9" dirty="0">
                <a:solidFill>
                  <a:srgbClr val="8C268A"/>
                </a:solidFill>
                <a:latin typeface="Lucida Sans"/>
                <a:cs typeface="Lucida Sans"/>
              </a:rPr>
              <a:t>estimated  </a:t>
            </a:r>
            <a:r>
              <a:rPr sz="2416" b="1" spc="-43" dirty="0">
                <a:solidFill>
                  <a:srgbClr val="8C268A"/>
                </a:solidFill>
                <a:latin typeface="Lucida Sans"/>
                <a:cs typeface="Lucida Sans"/>
              </a:rPr>
              <a:t>infections* </a:t>
            </a:r>
            <a:r>
              <a:rPr sz="2416" b="1" spc="-112" dirty="0">
                <a:solidFill>
                  <a:srgbClr val="8C268A"/>
                </a:solidFill>
                <a:latin typeface="Lucida Sans"/>
                <a:cs typeface="Lucida Sans"/>
              </a:rPr>
              <a:t>— </a:t>
            </a:r>
            <a:r>
              <a:rPr sz="2416" b="1" spc="-17" dirty="0">
                <a:solidFill>
                  <a:srgbClr val="8C268A"/>
                </a:solidFill>
                <a:latin typeface="Lucida Sans"/>
                <a:cs typeface="Lucida Sans"/>
              </a:rPr>
              <a:t>United </a:t>
            </a:r>
            <a:r>
              <a:rPr sz="2416" b="1" spc="52" dirty="0">
                <a:solidFill>
                  <a:srgbClr val="8C268A"/>
                </a:solidFill>
                <a:latin typeface="Lucida Sans"/>
                <a:cs typeface="Lucida Sans"/>
              </a:rPr>
              <a:t>States,</a:t>
            </a:r>
            <a:r>
              <a:rPr sz="2416" b="1" spc="-457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17" dirty="0">
                <a:solidFill>
                  <a:srgbClr val="8C268A"/>
                </a:solidFill>
                <a:latin typeface="Lucida Sans"/>
                <a:cs typeface="Lucida Sans"/>
              </a:rPr>
              <a:t>2011–2018</a:t>
            </a:r>
            <a:endParaRPr sz="2416" dirty="0">
              <a:latin typeface="Lucida Sans"/>
              <a:cs typeface="Lucida San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133600" y="2710136"/>
            <a:ext cx="9627683" cy="501141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106" dirty="0"/>
          </a:p>
        </p:txBody>
      </p:sp>
      <p:sp>
        <p:nvSpPr>
          <p:cNvPr id="9" name="object 9"/>
          <p:cNvSpPr txBox="1"/>
          <p:nvPr/>
        </p:nvSpPr>
        <p:spPr>
          <a:xfrm>
            <a:off x="852444" y="8077200"/>
            <a:ext cx="11706312" cy="693081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1208" spc="-52" dirty="0">
                <a:latin typeface="Century Gothic"/>
                <a:cs typeface="Century Gothic"/>
              </a:rPr>
              <a:t>Source: </a:t>
            </a:r>
            <a:r>
              <a:rPr sz="1208" spc="-155" dirty="0">
                <a:latin typeface="Century Gothic"/>
                <a:cs typeface="Century Gothic"/>
              </a:rPr>
              <a:t>CDC, </a:t>
            </a:r>
            <a:r>
              <a:rPr sz="1208" spc="-52" dirty="0">
                <a:latin typeface="Century Gothic"/>
                <a:cs typeface="Century Gothic"/>
              </a:rPr>
              <a:t>National </a:t>
            </a:r>
            <a:r>
              <a:rPr sz="1208" spc="-35" dirty="0">
                <a:latin typeface="Century Gothic"/>
                <a:cs typeface="Century Gothic"/>
              </a:rPr>
              <a:t>Notifiable </a:t>
            </a:r>
            <a:r>
              <a:rPr sz="1208" spc="-26" dirty="0">
                <a:latin typeface="Century Gothic"/>
                <a:cs typeface="Century Gothic"/>
              </a:rPr>
              <a:t>Diseases </a:t>
            </a:r>
            <a:r>
              <a:rPr sz="1208" spc="-43" dirty="0">
                <a:latin typeface="Century Gothic"/>
                <a:cs typeface="Century Gothic"/>
              </a:rPr>
              <a:t>Surveillance</a:t>
            </a:r>
            <a:r>
              <a:rPr sz="1208" spc="-69" dirty="0">
                <a:latin typeface="Century Gothic"/>
                <a:cs typeface="Century Gothic"/>
              </a:rPr>
              <a:t> </a:t>
            </a:r>
            <a:r>
              <a:rPr sz="1208" dirty="0">
                <a:latin typeface="Century Gothic"/>
                <a:cs typeface="Century Gothic"/>
              </a:rPr>
              <a:t>System</a:t>
            </a:r>
            <a:r>
              <a:rPr lang="en-US" sz="1208" dirty="0">
                <a:latin typeface="Century Gothic"/>
                <a:cs typeface="Century Gothic"/>
              </a:rPr>
              <a:t>.</a:t>
            </a:r>
            <a:endParaRPr sz="1208" dirty="0">
              <a:latin typeface="Century Gothic"/>
              <a:cs typeface="Century Gothic"/>
            </a:endParaRPr>
          </a:p>
          <a:p>
            <a:pPr marL="21914" marR="8766">
              <a:lnSpc>
                <a:spcPct val="107200"/>
              </a:lnSpc>
              <a:spcBef>
                <a:spcPts val="776"/>
              </a:spcBef>
            </a:pPr>
            <a:r>
              <a:rPr sz="1208" spc="-60" dirty="0">
                <a:latin typeface="Century Gothic"/>
                <a:cs typeface="Century Gothic"/>
              </a:rPr>
              <a:t>* </a:t>
            </a:r>
            <a:r>
              <a:rPr sz="1208" dirty="0">
                <a:latin typeface="Century Gothic"/>
                <a:cs typeface="Century Gothic"/>
              </a:rPr>
              <a:t>The </a:t>
            </a:r>
            <a:r>
              <a:rPr sz="1208" spc="-35" dirty="0">
                <a:latin typeface="Century Gothic"/>
                <a:cs typeface="Century Gothic"/>
              </a:rPr>
              <a:t>number </a:t>
            </a:r>
            <a:r>
              <a:rPr sz="1208" spc="-26" dirty="0">
                <a:latin typeface="Century Gothic"/>
                <a:cs typeface="Century Gothic"/>
              </a:rPr>
              <a:t>of </a:t>
            </a:r>
            <a:r>
              <a:rPr sz="1208" spc="-43" dirty="0">
                <a:latin typeface="Century Gothic"/>
                <a:cs typeface="Century Gothic"/>
              </a:rPr>
              <a:t>estimated </a:t>
            </a:r>
            <a:r>
              <a:rPr sz="1208" spc="-17" dirty="0">
                <a:latin typeface="Century Gothic"/>
                <a:cs typeface="Century Gothic"/>
              </a:rPr>
              <a:t>viral </a:t>
            </a:r>
            <a:r>
              <a:rPr sz="1208" spc="-26" dirty="0">
                <a:latin typeface="Century Gothic"/>
                <a:cs typeface="Century Gothic"/>
              </a:rPr>
              <a:t>hepatitis infections </a:t>
            </a:r>
            <a:r>
              <a:rPr sz="1208" spc="-52" dirty="0">
                <a:latin typeface="Century Gothic"/>
                <a:cs typeface="Century Gothic"/>
              </a:rPr>
              <a:t>was determined </a:t>
            </a:r>
            <a:r>
              <a:rPr sz="1208" spc="-78" dirty="0">
                <a:latin typeface="Century Gothic"/>
                <a:cs typeface="Century Gothic"/>
              </a:rPr>
              <a:t>by </a:t>
            </a:r>
            <a:r>
              <a:rPr sz="1208" spc="-17" dirty="0">
                <a:latin typeface="Century Gothic"/>
                <a:cs typeface="Century Gothic"/>
              </a:rPr>
              <a:t>multiplying </a:t>
            </a:r>
            <a:r>
              <a:rPr sz="1208" spc="-43" dirty="0">
                <a:latin typeface="Century Gothic"/>
                <a:cs typeface="Century Gothic"/>
              </a:rPr>
              <a:t>the </a:t>
            </a:r>
            <a:r>
              <a:rPr sz="1208" spc="-35" dirty="0">
                <a:latin typeface="Century Gothic"/>
                <a:cs typeface="Century Gothic"/>
              </a:rPr>
              <a:t>number </a:t>
            </a:r>
            <a:r>
              <a:rPr sz="1208" spc="-26" dirty="0">
                <a:latin typeface="Century Gothic"/>
                <a:cs typeface="Century Gothic"/>
              </a:rPr>
              <a:t>of </a:t>
            </a:r>
            <a:r>
              <a:rPr sz="1208" spc="-43" dirty="0">
                <a:latin typeface="Century Gothic"/>
                <a:cs typeface="Century Gothic"/>
              </a:rPr>
              <a:t>reported </a:t>
            </a:r>
            <a:r>
              <a:rPr sz="1208" spc="-60" dirty="0">
                <a:latin typeface="Century Gothic"/>
                <a:cs typeface="Century Gothic"/>
              </a:rPr>
              <a:t>cases </a:t>
            </a:r>
            <a:r>
              <a:rPr sz="1208" spc="-78" dirty="0">
                <a:latin typeface="Century Gothic"/>
                <a:cs typeface="Century Gothic"/>
              </a:rPr>
              <a:t>by </a:t>
            </a:r>
            <a:r>
              <a:rPr sz="1208" spc="-181" dirty="0">
                <a:latin typeface="Century Gothic"/>
                <a:cs typeface="Century Gothic"/>
              </a:rPr>
              <a:t>a </a:t>
            </a:r>
            <a:r>
              <a:rPr sz="1208" spc="-43" dirty="0">
                <a:latin typeface="Century Gothic"/>
                <a:cs typeface="Century Gothic"/>
              </a:rPr>
              <a:t>factor </a:t>
            </a:r>
            <a:r>
              <a:rPr sz="1208" spc="-35" dirty="0">
                <a:latin typeface="Century Gothic"/>
                <a:cs typeface="Century Gothic"/>
              </a:rPr>
              <a:t>that </a:t>
            </a:r>
            <a:r>
              <a:rPr sz="1208" spc="-52" dirty="0">
                <a:latin typeface="Century Gothic"/>
                <a:cs typeface="Century Gothic"/>
              </a:rPr>
              <a:t>adjusted </a:t>
            </a:r>
            <a:r>
              <a:rPr sz="1208" spc="17" dirty="0">
                <a:latin typeface="Century Gothic"/>
                <a:cs typeface="Century Gothic"/>
              </a:rPr>
              <a:t>for </a:t>
            </a:r>
            <a:r>
              <a:rPr sz="1208" spc="-43" dirty="0">
                <a:latin typeface="Century Gothic"/>
                <a:cs typeface="Century Gothic"/>
              </a:rPr>
              <a:t>under-ascertainment </a:t>
            </a:r>
            <a:r>
              <a:rPr sz="1208" spc="-104" dirty="0">
                <a:latin typeface="Century Gothic"/>
                <a:cs typeface="Century Gothic"/>
              </a:rPr>
              <a:t>and  </a:t>
            </a:r>
            <a:r>
              <a:rPr sz="1208" spc="-26" dirty="0">
                <a:latin typeface="Century Gothic"/>
                <a:cs typeface="Century Gothic"/>
              </a:rPr>
              <a:t>under-reporting</a:t>
            </a:r>
            <a:r>
              <a:rPr sz="1035" spc="-38" baseline="34722" dirty="0">
                <a:latin typeface="Century Gothic"/>
                <a:cs typeface="Century Gothic"/>
              </a:rPr>
              <a:t>(</a:t>
            </a:r>
            <a:r>
              <a:rPr lang="en-US" sz="1035" spc="-38" baseline="34722" dirty="0">
                <a:latin typeface="Century Gothic"/>
                <a:cs typeface="Century Gothic"/>
                <a:hlinkClick r:id="rId3"/>
              </a:rPr>
              <a:t>7</a:t>
            </a:r>
            <a:r>
              <a:rPr sz="1035" spc="-38" baseline="34722" dirty="0">
                <a:latin typeface="Century Gothic"/>
                <a:cs typeface="Century Gothic"/>
              </a:rPr>
              <a:t>)</a:t>
            </a:r>
            <a:r>
              <a:rPr sz="1208" spc="-26" dirty="0">
                <a:latin typeface="Century Gothic"/>
                <a:cs typeface="Century Gothic"/>
              </a:rPr>
              <a:t>.</a:t>
            </a:r>
            <a:r>
              <a:rPr sz="1208" spc="-78" dirty="0">
                <a:latin typeface="Century Gothic"/>
                <a:cs typeface="Century Gothic"/>
              </a:rPr>
              <a:t> </a:t>
            </a:r>
            <a:r>
              <a:rPr sz="1208" dirty="0">
                <a:latin typeface="Century Gothic"/>
                <a:cs typeface="Century Gothic"/>
              </a:rPr>
              <a:t>The</a:t>
            </a:r>
            <a:r>
              <a:rPr sz="1208" spc="-35" dirty="0">
                <a:latin typeface="Century Gothic"/>
                <a:cs typeface="Century Gothic"/>
              </a:rPr>
              <a:t> </a:t>
            </a:r>
            <a:r>
              <a:rPr sz="1208" spc="78" dirty="0">
                <a:latin typeface="Century Gothic"/>
                <a:cs typeface="Century Gothic"/>
              </a:rPr>
              <a:t>95%</a:t>
            </a:r>
            <a:r>
              <a:rPr sz="1208" spc="-26" dirty="0">
                <a:latin typeface="Century Gothic"/>
                <a:cs typeface="Century Gothic"/>
              </a:rPr>
              <a:t> </a:t>
            </a:r>
            <a:r>
              <a:rPr sz="1208" spc="-35" dirty="0">
                <a:latin typeface="Century Gothic"/>
                <a:cs typeface="Century Gothic"/>
              </a:rPr>
              <a:t>bootstrap </a:t>
            </a:r>
            <a:r>
              <a:rPr sz="1208" spc="-86" dirty="0">
                <a:latin typeface="Century Gothic"/>
                <a:cs typeface="Century Gothic"/>
              </a:rPr>
              <a:t>confidence</a:t>
            </a:r>
            <a:r>
              <a:rPr sz="1208" spc="-35" dirty="0">
                <a:latin typeface="Century Gothic"/>
                <a:cs typeface="Century Gothic"/>
              </a:rPr>
              <a:t> </a:t>
            </a:r>
            <a:r>
              <a:rPr sz="1208" spc="-9" dirty="0">
                <a:latin typeface="Century Gothic"/>
                <a:cs typeface="Century Gothic"/>
              </a:rPr>
              <a:t>intervals</a:t>
            </a:r>
            <a:r>
              <a:rPr sz="1208" spc="-43" dirty="0">
                <a:latin typeface="Century Gothic"/>
                <a:cs typeface="Century Gothic"/>
              </a:rPr>
              <a:t> </a:t>
            </a:r>
            <a:r>
              <a:rPr sz="1208" spc="17" dirty="0">
                <a:latin typeface="Century Gothic"/>
                <a:cs typeface="Century Gothic"/>
              </a:rPr>
              <a:t>for</a:t>
            </a:r>
            <a:r>
              <a:rPr sz="1208" spc="-78" dirty="0">
                <a:latin typeface="Century Gothic"/>
                <a:cs typeface="Century Gothic"/>
              </a:rPr>
              <a:t> </a:t>
            </a:r>
            <a:r>
              <a:rPr sz="1208" spc="-43" dirty="0">
                <a:latin typeface="Century Gothic"/>
                <a:cs typeface="Century Gothic"/>
              </a:rPr>
              <a:t>the</a:t>
            </a:r>
            <a:r>
              <a:rPr sz="1208" spc="-35" dirty="0">
                <a:latin typeface="Century Gothic"/>
                <a:cs typeface="Century Gothic"/>
              </a:rPr>
              <a:t> </a:t>
            </a:r>
            <a:r>
              <a:rPr sz="1208" spc="-43" dirty="0">
                <a:latin typeface="Century Gothic"/>
                <a:cs typeface="Century Gothic"/>
              </a:rPr>
              <a:t>estimated</a:t>
            </a:r>
            <a:r>
              <a:rPr sz="1208" spc="-26" dirty="0">
                <a:latin typeface="Century Gothic"/>
                <a:cs typeface="Century Gothic"/>
              </a:rPr>
              <a:t> </a:t>
            </a:r>
            <a:r>
              <a:rPr sz="1208" spc="-35" dirty="0">
                <a:latin typeface="Century Gothic"/>
                <a:cs typeface="Century Gothic"/>
              </a:rPr>
              <a:t>number</a:t>
            </a:r>
            <a:r>
              <a:rPr sz="1208" spc="-69" dirty="0">
                <a:latin typeface="Century Gothic"/>
                <a:cs typeface="Century Gothic"/>
              </a:rPr>
              <a:t> </a:t>
            </a:r>
            <a:r>
              <a:rPr sz="1208" spc="-26" dirty="0">
                <a:latin typeface="Century Gothic"/>
                <a:cs typeface="Century Gothic"/>
              </a:rPr>
              <a:t>of</a:t>
            </a:r>
            <a:r>
              <a:rPr sz="1208" spc="-69" dirty="0">
                <a:latin typeface="Century Gothic"/>
                <a:cs typeface="Century Gothic"/>
              </a:rPr>
              <a:t> </a:t>
            </a:r>
            <a:r>
              <a:rPr sz="1208" spc="-26" dirty="0">
                <a:latin typeface="Century Gothic"/>
                <a:cs typeface="Century Gothic"/>
              </a:rPr>
              <a:t>infections </a:t>
            </a:r>
            <a:r>
              <a:rPr sz="1208" spc="-78" dirty="0">
                <a:latin typeface="Century Gothic"/>
                <a:cs typeface="Century Gothic"/>
              </a:rPr>
              <a:t>are</a:t>
            </a:r>
            <a:r>
              <a:rPr sz="1208" spc="-35" dirty="0">
                <a:latin typeface="Century Gothic"/>
                <a:cs typeface="Century Gothic"/>
              </a:rPr>
              <a:t> </a:t>
            </a:r>
            <a:r>
              <a:rPr sz="1208" spc="-26" dirty="0">
                <a:latin typeface="Century Gothic"/>
                <a:cs typeface="Century Gothic"/>
              </a:rPr>
              <a:t>shown</a:t>
            </a:r>
            <a:r>
              <a:rPr sz="1208" spc="-35" dirty="0">
                <a:latin typeface="Century Gothic"/>
                <a:cs typeface="Century Gothic"/>
              </a:rPr>
              <a:t> </a:t>
            </a:r>
            <a:r>
              <a:rPr sz="1208" dirty="0">
                <a:latin typeface="Century Gothic"/>
                <a:cs typeface="Century Gothic"/>
              </a:rPr>
              <a:t>in</a:t>
            </a:r>
            <a:r>
              <a:rPr sz="1208" spc="-43" dirty="0">
                <a:latin typeface="Century Gothic"/>
                <a:cs typeface="Century Gothic"/>
              </a:rPr>
              <a:t> the</a:t>
            </a:r>
            <a:r>
              <a:rPr sz="1208" spc="-69" dirty="0">
                <a:latin typeface="Century Gothic"/>
                <a:cs typeface="Century Gothic"/>
              </a:rPr>
              <a:t> </a:t>
            </a:r>
            <a:r>
              <a:rPr sz="1208" spc="-60" dirty="0">
                <a:latin typeface="Century Gothic"/>
                <a:cs typeface="Century Gothic"/>
              </a:rPr>
              <a:t>Appendix.</a:t>
            </a:r>
            <a:endParaRPr sz="1208" dirty="0">
              <a:latin typeface="Century Gothic"/>
              <a:cs typeface="Century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686569" y="805448"/>
            <a:ext cx="2365587" cy="340805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2071" b="1" spc="164" dirty="0">
                <a:solidFill>
                  <a:srgbClr val="8C268A"/>
                </a:solidFill>
                <a:latin typeface="Trebuchet MS"/>
                <a:cs typeface="Trebuchet MS"/>
              </a:rPr>
              <a:t>VIRAL</a:t>
            </a:r>
            <a:r>
              <a:rPr sz="2071" b="1" spc="-95" dirty="0">
                <a:solidFill>
                  <a:srgbClr val="8C268A"/>
                </a:solidFill>
                <a:latin typeface="Trebuchet MS"/>
                <a:cs typeface="Trebuchet MS"/>
              </a:rPr>
              <a:t> </a:t>
            </a:r>
            <a:r>
              <a:rPr sz="2071" b="1" spc="147" dirty="0">
                <a:solidFill>
                  <a:srgbClr val="8C268A"/>
                </a:solidFill>
                <a:latin typeface="Trebuchet MS"/>
                <a:cs typeface="Trebuchet MS"/>
              </a:rPr>
              <a:t>HEPATITIS</a:t>
            </a:r>
            <a:endParaRPr sz="2071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524220" y="805447"/>
            <a:ext cx="2159598" cy="340805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2071" spc="302" dirty="0">
                <a:solidFill>
                  <a:srgbClr val="005E6E"/>
                </a:solidFill>
                <a:latin typeface="Century Gothic"/>
                <a:cs typeface="Century Gothic"/>
              </a:rPr>
              <a:t>SU</a:t>
            </a:r>
            <a:r>
              <a:rPr sz="2071" spc="276" dirty="0">
                <a:solidFill>
                  <a:srgbClr val="005E6E"/>
                </a:solidFill>
                <a:latin typeface="Century Gothic"/>
                <a:cs typeface="Century Gothic"/>
              </a:rPr>
              <a:t>R</a:t>
            </a:r>
            <a:r>
              <a:rPr sz="2071" spc="138" dirty="0">
                <a:solidFill>
                  <a:srgbClr val="005E6E"/>
                </a:solidFill>
                <a:latin typeface="Century Gothic"/>
                <a:cs typeface="Century Gothic"/>
              </a:rPr>
              <a:t>VEILLANCE</a:t>
            </a:r>
            <a:endParaRPr sz="2071">
              <a:latin typeface="Century Gothic"/>
              <a:cs typeface="Century Gothic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0336269" y="1063869"/>
            <a:ext cx="0" cy="89845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3" name="object 13"/>
          <p:cNvSpPr/>
          <p:nvPr/>
        </p:nvSpPr>
        <p:spPr>
          <a:xfrm>
            <a:off x="10294434" y="1063869"/>
            <a:ext cx="0" cy="89845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4" name="object 14"/>
          <p:cNvSpPr/>
          <p:nvPr/>
        </p:nvSpPr>
        <p:spPr>
          <a:xfrm>
            <a:off x="10378104" y="1082756"/>
            <a:ext cx="0" cy="70124"/>
          </a:xfrm>
          <a:custGeom>
            <a:avLst/>
            <a:gdLst/>
            <a:ahLst/>
            <a:cxnLst/>
            <a:rect l="l" t="t" r="r" b="b"/>
            <a:pathLst>
              <a:path h="40640">
                <a:moveTo>
                  <a:pt x="0" y="0"/>
                </a:moveTo>
                <a:lnTo>
                  <a:pt x="0" y="40627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5" name="object 15"/>
          <p:cNvSpPr/>
          <p:nvPr/>
        </p:nvSpPr>
        <p:spPr>
          <a:xfrm>
            <a:off x="10419936" y="1027003"/>
            <a:ext cx="0" cy="126004"/>
          </a:xfrm>
          <a:custGeom>
            <a:avLst/>
            <a:gdLst/>
            <a:ahLst/>
            <a:cxnLst/>
            <a:rect l="l" t="t" r="r" b="b"/>
            <a:pathLst>
              <a:path h="73025">
                <a:moveTo>
                  <a:pt x="0" y="0"/>
                </a:moveTo>
                <a:lnTo>
                  <a:pt x="0" y="72936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6" name="object 16"/>
          <p:cNvSpPr/>
          <p:nvPr/>
        </p:nvSpPr>
        <p:spPr>
          <a:xfrm>
            <a:off x="10119646" y="769132"/>
            <a:ext cx="346237" cy="421839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121945" y="244055"/>
                </a:moveTo>
                <a:lnTo>
                  <a:pt x="11785" y="244055"/>
                </a:lnTo>
                <a:lnTo>
                  <a:pt x="5257" y="244055"/>
                </a:lnTo>
                <a:lnTo>
                  <a:pt x="0" y="238772"/>
                </a:lnTo>
                <a:lnTo>
                  <a:pt x="0" y="232244"/>
                </a:lnTo>
                <a:lnTo>
                  <a:pt x="0" y="13271"/>
                </a:lnTo>
                <a:lnTo>
                  <a:pt x="0" y="5943"/>
                </a:lnTo>
                <a:lnTo>
                  <a:pt x="5943" y="0"/>
                </a:lnTo>
                <a:lnTo>
                  <a:pt x="13271" y="0"/>
                </a:lnTo>
                <a:lnTo>
                  <a:pt x="186943" y="0"/>
                </a:lnTo>
                <a:lnTo>
                  <a:pt x="194271" y="0"/>
                </a:lnTo>
                <a:lnTo>
                  <a:pt x="200215" y="5943"/>
                </a:lnTo>
                <a:lnTo>
                  <a:pt x="200215" y="13271"/>
                </a:lnTo>
                <a:lnTo>
                  <a:pt x="200215" y="119748"/>
                </a:lnTo>
              </a:path>
            </a:pathLst>
          </a:custGeom>
          <a:ln w="10960">
            <a:solidFill>
              <a:srgbClr val="005E6E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7" name="object 17"/>
          <p:cNvSpPr/>
          <p:nvPr/>
        </p:nvSpPr>
        <p:spPr>
          <a:xfrm>
            <a:off x="10147663" y="802870"/>
            <a:ext cx="290067" cy="34998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8" name="object 18"/>
          <p:cNvSpPr/>
          <p:nvPr/>
        </p:nvSpPr>
        <p:spPr>
          <a:xfrm>
            <a:off x="10119653" y="769144"/>
            <a:ext cx="346237" cy="421839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78270" y="0"/>
                </a:moveTo>
                <a:lnTo>
                  <a:pt x="188429" y="0"/>
                </a:lnTo>
                <a:lnTo>
                  <a:pt x="194957" y="0"/>
                </a:lnTo>
                <a:lnTo>
                  <a:pt x="200202" y="5283"/>
                </a:lnTo>
                <a:lnTo>
                  <a:pt x="200202" y="11811"/>
                </a:lnTo>
                <a:lnTo>
                  <a:pt x="200202" y="230784"/>
                </a:lnTo>
                <a:lnTo>
                  <a:pt x="200202" y="238112"/>
                </a:lnTo>
                <a:lnTo>
                  <a:pt x="194271" y="244043"/>
                </a:lnTo>
                <a:lnTo>
                  <a:pt x="186944" y="244043"/>
                </a:lnTo>
                <a:lnTo>
                  <a:pt x="13271" y="244043"/>
                </a:lnTo>
                <a:lnTo>
                  <a:pt x="5943" y="244043"/>
                </a:lnTo>
                <a:lnTo>
                  <a:pt x="0" y="238112"/>
                </a:lnTo>
                <a:lnTo>
                  <a:pt x="0" y="230784"/>
                </a:lnTo>
                <a:lnTo>
                  <a:pt x="0" y="124307"/>
                </a:lnTo>
              </a:path>
            </a:pathLst>
          </a:custGeom>
          <a:ln w="10960">
            <a:solidFill>
              <a:srgbClr val="005E6E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22867" y="1851319"/>
            <a:ext cx="10647879" cy="786889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 marR="8766">
              <a:lnSpc>
                <a:spcPct val="107200"/>
              </a:lnSpc>
              <a:spcBef>
                <a:spcPts val="173"/>
              </a:spcBef>
            </a:pPr>
            <a:r>
              <a:rPr sz="2416" b="1" spc="-35" dirty="0">
                <a:solidFill>
                  <a:srgbClr val="005E6E"/>
                </a:solidFill>
                <a:latin typeface="Lucida Sans"/>
                <a:cs typeface="Lucida Sans"/>
              </a:rPr>
              <a:t>Figure</a:t>
            </a:r>
            <a:r>
              <a:rPr sz="2416" b="1" spc="-155" dirty="0">
                <a:solidFill>
                  <a:srgbClr val="005E6E"/>
                </a:solidFill>
                <a:latin typeface="Lucida Sans"/>
                <a:cs typeface="Lucida Sans"/>
              </a:rPr>
              <a:t> </a:t>
            </a:r>
            <a:r>
              <a:rPr sz="2416" b="1" spc="17" dirty="0">
                <a:solidFill>
                  <a:srgbClr val="005E6E"/>
                </a:solidFill>
                <a:latin typeface="Lucida Sans"/>
                <a:cs typeface="Lucida Sans"/>
              </a:rPr>
              <a:t>3.1.</a:t>
            </a:r>
            <a:r>
              <a:rPr sz="2416" b="1" spc="-155" dirty="0">
                <a:solidFill>
                  <a:srgbClr val="005E6E"/>
                </a:solidFill>
                <a:latin typeface="Lucida Sans"/>
                <a:cs typeface="Lucida Sans"/>
              </a:rPr>
              <a:t> </a:t>
            </a:r>
            <a:r>
              <a:rPr sz="2416" b="1" spc="-60" dirty="0">
                <a:solidFill>
                  <a:srgbClr val="8C268A"/>
                </a:solidFill>
                <a:latin typeface="Lucida Sans"/>
                <a:cs typeface="Lucida Sans"/>
              </a:rPr>
              <a:t>Number</a:t>
            </a:r>
            <a:r>
              <a:rPr sz="2416" b="1" spc="-207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35" dirty="0">
                <a:solidFill>
                  <a:srgbClr val="8C268A"/>
                </a:solidFill>
                <a:latin typeface="Lucida Sans"/>
                <a:cs typeface="Lucida Sans"/>
              </a:rPr>
              <a:t>of</a:t>
            </a:r>
            <a:r>
              <a:rPr sz="2416" b="1" spc="-190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17" dirty="0">
                <a:solidFill>
                  <a:srgbClr val="8C268A"/>
                </a:solidFill>
                <a:latin typeface="Lucida Sans"/>
                <a:cs typeface="Lucida Sans"/>
              </a:rPr>
              <a:t>reported</a:t>
            </a:r>
            <a:r>
              <a:rPr sz="2416" b="1" spc="-155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dirty="0">
                <a:solidFill>
                  <a:srgbClr val="8C268A"/>
                </a:solidFill>
                <a:latin typeface="Lucida Sans"/>
                <a:cs typeface="Lucida Sans"/>
              </a:rPr>
              <a:t>acute</a:t>
            </a:r>
            <a:r>
              <a:rPr sz="2416" b="1" spc="-155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9" dirty="0">
                <a:solidFill>
                  <a:srgbClr val="8C268A"/>
                </a:solidFill>
                <a:latin typeface="Lucida Sans"/>
                <a:cs typeface="Lucida Sans"/>
              </a:rPr>
              <a:t>hepatitis</a:t>
            </a:r>
            <a:r>
              <a:rPr sz="2416" b="1" spc="-155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224" dirty="0">
                <a:solidFill>
                  <a:srgbClr val="8C268A"/>
                </a:solidFill>
                <a:latin typeface="Lucida Sans"/>
                <a:cs typeface="Lucida Sans"/>
              </a:rPr>
              <a:t>C</a:t>
            </a:r>
            <a:r>
              <a:rPr sz="2416" b="1" spc="-155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52" dirty="0">
                <a:solidFill>
                  <a:srgbClr val="8C268A"/>
                </a:solidFill>
                <a:latin typeface="Lucida Sans"/>
                <a:cs typeface="Lucida Sans"/>
              </a:rPr>
              <a:t>cases</a:t>
            </a:r>
            <a:r>
              <a:rPr sz="2416" b="1" spc="-155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52" dirty="0">
                <a:solidFill>
                  <a:srgbClr val="8C268A"/>
                </a:solidFill>
                <a:latin typeface="Lucida Sans"/>
                <a:cs typeface="Lucida Sans"/>
              </a:rPr>
              <a:t>and</a:t>
            </a:r>
            <a:r>
              <a:rPr sz="2416" b="1" spc="-155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9" dirty="0">
                <a:solidFill>
                  <a:srgbClr val="8C268A"/>
                </a:solidFill>
                <a:latin typeface="Lucida Sans"/>
                <a:cs typeface="Lucida Sans"/>
              </a:rPr>
              <a:t>estimated  </a:t>
            </a:r>
            <a:r>
              <a:rPr sz="2416" b="1" spc="-43" dirty="0">
                <a:solidFill>
                  <a:srgbClr val="8C268A"/>
                </a:solidFill>
                <a:latin typeface="Lucida Sans"/>
                <a:cs typeface="Lucida Sans"/>
              </a:rPr>
              <a:t>infections* </a:t>
            </a:r>
            <a:r>
              <a:rPr sz="2416" b="1" spc="-112" dirty="0">
                <a:solidFill>
                  <a:srgbClr val="8C268A"/>
                </a:solidFill>
                <a:latin typeface="Lucida Sans"/>
                <a:cs typeface="Lucida Sans"/>
              </a:rPr>
              <a:t>— </a:t>
            </a:r>
            <a:r>
              <a:rPr sz="2416" b="1" spc="-17" dirty="0">
                <a:solidFill>
                  <a:srgbClr val="8C268A"/>
                </a:solidFill>
                <a:latin typeface="Lucida Sans"/>
                <a:cs typeface="Lucida Sans"/>
              </a:rPr>
              <a:t>United </a:t>
            </a:r>
            <a:r>
              <a:rPr sz="2416" b="1" spc="52" dirty="0">
                <a:solidFill>
                  <a:srgbClr val="8C268A"/>
                </a:solidFill>
                <a:latin typeface="Lucida Sans"/>
                <a:cs typeface="Lucida Sans"/>
              </a:rPr>
              <a:t>States,</a:t>
            </a:r>
            <a:r>
              <a:rPr sz="2416" b="1" spc="-457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17" dirty="0">
                <a:solidFill>
                  <a:srgbClr val="8C268A"/>
                </a:solidFill>
                <a:latin typeface="Lucida Sans"/>
                <a:cs typeface="Lucida Sans"/>
              </a:rPr>
              <a:t>2011–2018</a:t>
            </a:r>
            <a:endParaRPr sz="2416">
              <a:latin typeface="Lucida Sans"/>
              <a:cs typeface="Lucida Sans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40861" y="2980694"/>
            <a:ext cx="12118290" cy="1862667"/>
          </a:xfrm>
          <a:custGeom>
            <a:avLst/>
            <a:gdLst/>
            <a:ahLst/>
            <a:cxnLst/>
            <a:rect l="l" t="t" r="r" b="b"/>
            <a:pathLst>
              <a:path w="7023100" h="1079500">
                <a:moveTo>
                  <a:pt x="0" y="0"/>
                </a:moveTo>
                <a:lnTo>
                  <a:pt x="7022592" y="0"/>
                </a:lnTo>
                <a:lnTo>
                  <a:pt x="7022592" y="1078991"/>
                </a:lnTo>
                <a:lnTo>
                  <a:pt x="0" y="10789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>
              <a:alpha val="29998"/>
            </a:srgbClr>
          </a:solidFill>
        </p:spPr>
        <p:txBody>
          <a:bodyPr wrap="square" lIns="0" tIns="0" rIns="0" bIns="0" rtlCol="0"/>
          <a:lstStyle/>
          <a:p>
            <a:endParaRPr sz="3106"/>
          </a:p>
        </p:txBody>
      </p:sp>
      <p:graphicFrame>
        <p:nvGraphicFramePr>
          <p:cNvPr id="8" name="objec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2399035"/>
              </p:ext>
            </p:extLst>
          </p:nvPr>
        </p:nvGraphicFramePr>
        <p:xfrm>
          <a:off x="786150" y="3124228"/>
          <a:ext cx="11838893" cy="15725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35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04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04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04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504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5047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5047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5047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15047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58641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400" b="1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Hepatitis</a:t>
                      </a:r>
                      <a:r>
                        <a:rPr sz="1400" b="1" spc="-50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sz="1400" b="1" spc="-7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C</a:t>
                      </a:r>
                      <a:endParaRPr sz="1400">
                        <a:latin typeface="Lucida Sans"/>
                        <a:cs typeface="Lucida Sans"/>
                      </a:endParaRPr>
                    </a:p>
                  </a:txBody>
                  <a:tcPr marL="0" marR="0" marT="180788" marB="0">
                    <a:lnR w="1905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2011</a:t>
                      </a:r>
                      <a:endParaRPr sz="1400">
                        <a:latin typeface="Lucida Sans"/>
                        <a:cs typeface="Lucida Sans"/>
                      </a:endParaRPr>
                    </a:p>
                  </a:txBody>
                  <a:tcPr marL="0" marR="0" marT="180788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2012</a:t>
                      </a:r>
                      <a:endParaRPr sz="1400">
                        <a:latin typeface="Lucida Sans"/>
                        <a:cs typeface="Lucida Sans"/>
                      </a:endParaRPr>
                    </a:p>
                  </a:txBody>
                  <a:tcPr marL="0" marR="0" marT="180788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08279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2013</a:t>
                      </a:r>
                      <a:endParaRPr sz="1400">
                        <a:latin typeface="Lucida Sans"/>
                        <a:cs typeface="Lucida Sans"/>
                      </a:endParaRPr>
                    </a:p>
                  </a:txBody>
                  <a:tcPr marL="0" marR="0" marT="180788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2014</a:t>
                      </a:r>
                      <a:endParaRPr sz="1400">
                        <a:latin typeface="Lucida Sans"/>
                        <a:cs typeface="Lucida Sans"/>
                      </a:endParaRPr>
                    </a:p>
                  </a:txBody>
                  <a:tcPr marL="0" marR="0" marT="180788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08279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2015</a:t>
                      </a:r>
                      <a:endParaRPr sz="1400">
                        <a:latin typeface="Lucida Sans"/>
                        <a:cs typeface="Lucida Sans"/>
                      </a:endParaRPr>
                    </a:p>
                  </a:txBody>
                  <a:tcPr marL="0" marR="0" marT="180788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2016</a:t>
                      </a:r>
                      <a:endParaRPr sz="1400">
                        <a:latin typeface="Lucida Sans"/>
                        <a:cs typeface="Lucida Sans"/>
                      </a:endParaRPr>
                    </a:p>
                  </a:txBody>
                  <a:tcPr marL="0" marR="0" marT="180788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R="198120" algn="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400" b="1" spc="20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2017</a:t>
                      </a:r>
                      <a:endParaRPr sz="1400">
                        <a:latin typeface="Lucida Sans"/>
                        <a:cs typeface="Lucida Sans"/>
                      </a:endParaRPr>
                    </a:p>
                  </a:txBody>
                  <a:tcPr marL="0" marR="0" marT="180788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R="194945" algn="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400" b="1" spc="20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2018</a:t>
                      </a:r>
                      <a:endParaRPr sz="1400">
                        <a:latin typeface="Lucida Sans"/>
                        <a:cs typeface="Lucida Sans"/>
                      </a:endParaRPr>
                    </a:p>
                  </a:txBody>
                  <a:tcPr marL="0" marR="0" marT="180788" marB="0">
                    <a:lnL w="12700">
                      <a:solidFill>
                        <a:srgbClr val="FFFFFF"/>
                      </a:solidFill>
                      <a:prstDash val="solid"/>
                    </a:lnL>
                    <a:solidFill>
                      <a:srgbClr val="005E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30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-10" dirty="0">
                          <a:latin typeface="Tahoma"/>
                          <a:cs typeface="Tahoma"/>
                        </a:rPr>
                        <a:t>Reported </a:t>
                      </a:r>
                      <a:r>
                        <a:rPr sz="1400" b="1" spc="-15" dirty="0">
                          <a:latin typeface="Tahoma"/>
                          <a:cs typeface="Tahoma"/>
                        </a:rPr>
                        <a:t>cases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44631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1,232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44631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1270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1,778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44631" marB="0">
                    <a:lnL w="12700">
                      <a:solidFill>
                        <a:srgbClr val="005E6E"/>
                      </a:solidFill>
                      <a:prstDash val="solid"/>
                    </a:lnL>
                    <a:lnR w="1270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9431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2,138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44631" marB="0">
                    <a:lnL w="12700">
                      <a:solidFill>
                        <a:srgbClr val="005E6E"/>
                      </a:solidFill>
                      <a:prstDash val="solid"/>
                    </a:lnL>
                    <a:lnR w="1270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2,194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44631" marB="0">
                    <a:lnL w="12700">
                      <a:solidFill>
                        <a:srgbClr val="005E6E"/>
                      </a:solidFill>
                      <a:prstDash val="solid"/>
                    </a:lnL>
                    <a:lnR w="1270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9431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2,436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44631" marB="0">
                    <a:lnL w="12700">
                      <a:solidFill>
                        <a:srgbClr val="005E6E"/>
                      </a:solidFill>
                      <a:prstDash val="solid"/>
                    </a:lnL>
                    <a:lnR w="1270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2,967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44631" marB="0">
                    <a:lnL w="12700">
                      <a:solidFill>
                        <a:srgbClr val="005E6E"/>
                      </a:solidFill>
                      <a:prstDash val="solid"/>
                    </a:lnL>
                    <a:lnR w="1270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84150" algn="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20" dirty="0">
                          <a:latin typeface="Tahoma"/>
                          <a:cs typeface="Tahoma"/>
                        </a:rPr>
                        <a:t>3,216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44631" marB="0">
                    <a:lnL w="12700">
                      <a:solidFill>
                        <a:srgbClr val="005E6E"/>
                      </a:solidFill>
                      <a:prstDash val="solid"/>
                    </a:lnL>
                    <a:lnR w="1270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80975" algn="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20" dirty="0">
                          <a:latin typeface="Tahoma"/>
                          <a:cs typeface="Tahoma"/>
                        </a:rPr>
                        <a:t>3,621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44631" marB="0">
                    <a:lnL w="12700">
                      <a:solidFill>
                        <a:srgbClr val="005E6E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30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-10" dirty="0">
                          <a:latin typeface="Tahoma"/>
                          <a:cs typeface="Tahoma"/>
                        </a:rPr>
                        <a:t>Estimated</a:t>
                      </a:r>
                      <a:r>
                        <a:rPr sz="1400" b="1" spc="-15" dirty="0">
                          <a:latin typeface="Tahoma"/>
                          <a:cs typeface="Tahoma"/>
                        </a:rPr>
                        <a:t> cases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9152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17,100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9152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1270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24,700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9152" marB="0">
                    <a:lnL w="12700">
                      <a:solidFill>
                        <a:srgbClr val="005E6E"/>
                      </a:solidFill>
                      <a:prstDash val="solid"/>
                    </a:lnL>
                    <a:lnR w="1270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163195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29,700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9152" marB="0">
                    <a:lnL w="12700">
                      <a:solidFill>
                        <a:srgbClr val="005E6E"/>
                      </a:solidFill>
                      <a:prstDash val="solid"/>
                    </a:lnL>
                    <a:lnR w="1270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30,500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9152" marB="0">
                    <a:lnL w="12700">
                      <a:solidFill>
                        <a:srgbClr val="005E6E"/>
                      </a:solidFill>
                      <a:prstDash val="solid"/>
                    </a:lnL>
                    <a:lnR w="1270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163195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33,900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9152" marB="0">
                    <a:lnL w="12700">
                      <a:solidFill>
                        <a:srgbClr val="005E6E"/>
                      </a:solidFill>
                      <a:prstDash val="solid"/>
                    </a:lnL>
                    <a:lnR w="1270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41,200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9152" marB="0">
                    <a:lnL w="12700">
                      <a:solidFill>
                        <a:srgbClr val="005E6E"/>
                      </a:solidFill>
                      <a:prstDash val="solid"/>
                    </a:lnL>
                    <a:lnR w="1270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R="152400" algn="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0" dirty="0">
                          <a:latin typeface="Tahoma"/>
                          <a:cs typeface="Tahoma"/>
                        </a:rPr>
                        <a:t>44,700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9152" marB="0">
                    <a:lnL w="12700">
                      <a:solidFill>
                        <a:srgbClr val="005E6E"/>
                      </a:solidFill>
                      <a:prstDash val="solid"/>
                    </a:lnL>
                    <a:lnR w="1270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R="149225" algn="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0" dirty="0">
                          <a:latin typeface="Tahoma"/>
                          <a:cs typeface="Tahoma"/>
                        </a:rPr>
                        <a:t>50,300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9152" marB="0">
                    <a:lnL w="12700">
                      <a:solidFill>
                        <a:srgbClr val="005E6E"/>
                      </a:solidFill>
                      <a:prstDash val="solid"/>
                    </a:lnL>
                    <a:solidFill>
                      <a:srgbClr val="E5E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object 9"/>
          <p:cNvSpPr txBox="1"/>
          <p:nvPr/>
        </p:nvSpPr>
        <p:spPr>
          <a:xfrm>
            <a:off x="764239" y="5085358"/>
            <a:ext cx="11706312" cy="693081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1208" spc="-52" dirty="0">
                <a:latin typeface="Century Gothic"/>
                <a:cs typeface="Century Gothic"/>
              </a:rPr>
              <a:t>Source: </a:t>
            </a:r>
            <a:r>
              <a:rPr sz="1208" spc="-155" dirty="0">
                <a:latin typeface="Century Gothic"/>
                <a:cs typeface="Century Gothic"/>
              </a:rPr>
              <a:t>CDC, </a:t>
            </a:r>
            <a:r>
              <a:rPr sz="1208" spc="-52" dirty="0">
                <a:latin typeface="Century Gothic"/>
                <a:cs typeface="Century Gothic"/>
              </a:rPr>
              <a:t>National </a:t>
            </a:r>
            <a:r>
              <a:rPr sz="1208" spc="-35" dirty="0">
                <a:latin typeface="Century Gothic"/>
                <a:cs typeface="Century Gothic"/>
              </a:rPr>
              <a:t>Notifiable </a:t>
            </a:r>
            <a:r>
              <a:rPr sz="1208" spc="-26" dirty="0">
                <a:latin typeface="Century Gothic"/>
                <a:cs typeface="Century Gothic"/>
              </a:rPr>
              <a:t>Diseases </a:t>
            </a:r>
            <a:r>
              <a:rPr sz="1208" spc="-43" dirty="0">
                <a:latin typeface="Century Gothic"/>
                <a:cs typeface="Century Gothic"/>
              </a:rPr>
              <a:t>Surveillance</a:t>
            </a:r>
            <a:r>
              <a:rPr sz="1208" spc="-69" dirty="0">
                <a:latin typeface="Century Gothic"/>
                <a:cs typeface="Century Gothic"/>
              </a:rPr>
              <a:t> </a:t>
            </a:r>
            <a:r>
              <a:rPr sz="1208" dirty="0">
                <a:latin typeface="Century Gothic"/>
                <a:cs typeface="Century Gothic"/>
              </a:rPr>
              <a:t>System</a:t>
            </a:r>
            <a:endParaRPr sz="1208">
              <a:latin typeface="Century Gothic"/>
              <a:cs typeface="Century Gothic"/>
            </a:endParaRPr>
          </a:p>
          <a:p>
            <a:pPr marL="21914" marR="8766">
              <a:lnSpc>
                <a:spcPct val="107200"/>
              </a:lnSpc>
              <a:spcBef>
                <a:spcPts val="776"/>
              </a:spcBef>
            </a:pPr>
            <a:r>
              <a:rPr sz="1208" spc="-60" dirty="0">
                <a:latin typeface="Century Gothic"/>
                <a:cs typeface="Century Gothic"/>
              </a:rPr>
              <a:t>* </a:t>
            </a:r>
            <a:r>
              <a:rPr sz="1208" dirty="0">
                <a:latin typeface="Century Gothic"/>
                <a:cs typeface="Century Gothic"/>
              </a:rPr>
              <a:t>The </a:t>
            </a:r>
            <a:r>
              <a:rPr sz="1208" spc="-35" dirty="0">
                <a:latin typeface="Century Gothic"/>
                <a:cs typeface="Century Gothic"/>
              </a:rPr>
              <a:t>number </a:t>
            </a:r>
            <a:r>
              <a:rPr sz="1208" spc="-26" dirty="0">
                <a:latin typeface="Century Gothic"/>
                <a:cs typeface="Century Gothic"/>
              </a:rPr>
              <a:t>of </a:t>
            </a:r>
            <a:r>
              <a:rPr sz="1208" spc="-43" dirty="0">
                <a:latin typeface="Century Gothic"/>
                <a:cs typeface="Century Gothic"/>
              </a:rPr>
              <a:t>estimated </a:t>
            </a:r>
            <a:r>
              <a:rPr sz="1208" spc="-17" dirty="0">
                <a:latin typeface="Century Gothic"/>
                <a:cs typeface="Century Gothic"/>
              </a:rPr>
              <a:t>viral </a:t>
            </a:r>
            <a:r>
              <a:rPr sz="1208" spc="-26" dirty="0">
                <a:latin typeface="Century Gothic"/>
                <a:cs typeface="Century Gothic"/>
              </a:rPr>
              <a:t>hepatitis infections </a:t>
            </a:r>
            <a:r>
              <a:rPr sz="1208" spc="-52" dirty="0">
                <a:latin typeface="Century Gothic"/>
                <a:cs typeface="Century Gothic"/>
              </a:rPr>
              <a:t>was determined </a:t>
            </a:r>
            <a:r>
              <a:rPr sz="1208" spc="-78" dirty="0">
                <a:latin typeface="Century Gothic"/>
                <a:cs typeface="Century Gothic"/>
              </a:rPr>
              <a:t>by </a:t>
            </a:r>
            <a:r>
              <a:rPr sz="1208" spc="-17" dirty="0">
                <a:latin typeface="Century Gothic"/>
                <a:cs typeface="Century Gothic"/>
              </a:rPr>
              <a:t>multiplying </a:t>
            </a:r>
            <a:r>
              <a:rPr sz="1208" spc="-43" dirty="0">
                <a:latin typeface="Century Gothic"/>
                <a:cs typeface="Century Gothic"/>
              </a:rPr>
              <a:t>the </a:t>
            </a:r>
            <a:r>
              <a:rPr sz="1208" spc="-35" dirty="0">
                <a:latin typeface="Century Gothic"/>
                <a:cs typeface="Century Gothic"/>
              </a:rPr>
              <a:t>number </a:t>
            </a:r>
            <a:r>
              <a:rPr sz="1208" spc="-26" dirty="0">
                <a:latin typeface="Century Gothic"/>
                <a:cs typeface="Century Gothic"/>
              </a:rPr>
              <a:t>of </a:t>
            </a:r>
            <a:r>
              <a:rPr sz="1208" spc="-43" dirty="0">
                <a:latin typeface="Century Gothic"/>
                <a:cs typeface="Century Gothic"/>
              </a:rPr>
              <a:t>reported </a:t>
            </a:r>
            <a:r>
              <a:rPr sz="1208" spc="-60" dirty="0">
                <a:latin typeface="Century Gothic"/>
                <a:cs typeface="Century Gothic"/>
              </a:rPr>
              <a:t>cases </a:t>
            </a:r>
            <a:r>
              <a:rPr sz="1208" spc="-78" dirty="0">
                <a:latin typeface="Century Gothic"/>
                <a:cs typeface="Century Gothic"/>
              </a:rPr>
              <a:t>by </a:t>
            </a:r>
            <a:r>
              <a:rPr sz="1208" spc="-181" dirty="0">
                <a:latin typeface="Century Gothic"/>
                <a:cs typeface="Century Gothic"/>
              </a:rPr>
              <a:t>a </a:t>
            </a:r>
            <a:r>
              <a:rPr sz="1208" spc="-43" dirty="0">
                <a:latin typeface="Century Gothic"/>
                <a:cs typeface="Century Gothic"/>
              </a:rPr>
              <a:t>factor </a:t>
            </a:r>
            <a:r>
              <a:rPr sz="1208" spc="-35" dirty="0">
                <a:latin typeface="Century Gothic"/>
                <a:cs typeface="Century Gothic"/>
              </a:rPr>
              <a:t>that </a:t>
            </a:r>
            <a:r>
              <a:rPr sz="1208" spc="-52" dirty="0">
                <a:latin typeface="Century Gothic"/>
                <a:cs typeface="Century Gothic"/>
              </a:rPr>
              <a:t>adjusted </a:t>
            </a:r>
            <a:r>
              <a:rPr sz="1208" spc="17" dirty="0">
                <a:latin typeface="Century Gothic"/>
                <a:cs typeface="Century Gothic"/>
              </a:rPr>
              <a:t>for </a:t>
            </a:r>
            <a:r>
              <a:rPr sz="1208" spc="-43" dirty="0">
                <a:latin typeface="Century Gothic"/>
                <a:cs typeface="Century Gothic"/>
              </a:rPr>
              <a:t>under-ascertainment </a:t>
            </a:r>
            <a:r>
              <a:rPr sz="1208" spc="-104" dirty="0">
                <a:latin typeface="Century Gothic"/>
                <a:cs typeface="Century Gothic"/>
              </a:rPr>
              <a:t>and  </a:t>
            </a:r>
            <a:r>
              <a:rPr sz="1208" spc="-26" dirty="0">
                <a:latin typeface="Century Gothic"/>
                <a:cs typeface="Century Gothic"/>
              </a:rPr>
              <a:t>under-reporting</a:t>
            </a:r>
            <a:r>
              <a:rPr sz="1035" spc="-38" baseline="34722" dirty="0">
                <a:latin typeface="Century Gothic"/>
                <a:cs typeface="Century Gothic"/>
              </a:rPr>
              <a:t>(10)</a:t>
            </a:r>
            <a:r>
              <a:rPr sz="1208" spc="-26" dirty="0">
                <a:latin typeface="Century Gothic"/>
                <a:cs typeface="Century Gothic"/>
              </a:rPr>
              <a:t>.</a:t>
            </a:r>
            <a:r>
              <a:rPr sz="1208" spc="-78" dirty="0">
                <a:latin typeface="Century Gothic"/>
                <a:cs typeface="Century Gothic"/>
              </a:rPr>
              <a:t> </a:t>
            </a:r>
            <a:r>
              <a:rPr sz="1208" dirty="0">
                <a:latin typeface="Century Gothic"/>
                <a:cs typeface="Century Gothic"/>
              </a:rPr>
              <a:t>The</a:t>
            </a:r>
            <a:r>
              <a:rPr sz="1208" spc="-35" dirty="0">
                <a:latin typeface="Century Gothic"/>
                <a:cs typeface="Century Gothic"/>
              </a:rPr>
              <a:t> </a:t>
            </a:r>
            <a:r>
              <a:rPr sz="1208" spc="78" dirty="0">
                <a:latin typeface="Century Gothic"/>
                <a:cs typeface="Century Gothic"/>
              </a:rPr>
              <a:t>95%</a:t>
            </a:r>
            <a:r>
              <a:rPr sz="1208" spc="-26" dirty="0">
                <a:latin typeface="Century Gothic"/>
                <a:cs typeface="Century Gothic"/>
              </a:rPr>
              <a:t> </a:t>
            </a:r>
            <a:r>
              <a:rPr sz="1208" spc="-35" dirty="0">
                <a:latin typeface="Century Gothic"/>
                <a:cs typeface="Century Gothic"/>
              </a:rPr>
              <a:t>bootstrap </a:t>
            </a:r>
            <a:r>
              <a:rPr sz="1208" spc="-86" dirty="0">
                <a:latin typeface="Century Gothic"/>
                <a:cs typeface="Century Gothic"/>
              </a:rPr>
              <a:t>confidence</a:t>
            </a:r>
            <a:r>
              <a:rPr sz="1208" spc="-35" dirty="0">
                <a:latin typeface="Century Gothic"/>
                <a:cs typeface="Century Gothic"/>
              </a:rPr>
              <a:t> </a:t>
            </a:r>
            <a:r>
              <a:rPr sz="1208" spc="-9" dirty="0">
                <a:latin typeface="Century Gothic"/>
                <a:cs typeface="Century Gothic"/>
              </a:rPr>
              <a:t>intervals</a:t>
            </a:r>
            <a:r>
              <a:rPr sz="1208" spc="-43" dirty="0">
                <a:latin typeface="Century Gothic"/>
                <a:cs typeface="Century Gothic"/>
              </a:rPr>
              <a:t> </a:t>
            </a:r>
            <a:r>
              <a:rPr sz="1208" spc="17" dirty="0">
                <a:latin typeface="Century Gothic"/>
                <a:cs typeface="Century Gothic"/>
              </a:rPr>
              <a:t>for</a:t>
            </a:r>
            <a:r>
              <a:rPr sz="1208" spc="-78" dirty="0">
                <a:latin typeface="Century Gothic"/>
                <a:cs typeface="Century Gothic"/>
              </a:rPr>
              <a:t> </a:t>
            </a:r>
            <a:r>
              <a:rPr sz="1208" spc="-43" dirty="0">
                <a:latin typeface="Century Gothic"/>
                <a:cs typeface="Century Gothic"/>
              </a:rPr>
              <a:t>the</a:t>
            </a:r>
            <a:r>
              <a:rPr sz="1208" spc="-35" dirty="0">
                <a:latin typeface="Century Gothic"/>
                <a:cs typeface="Century Gothic"/>
              </a:rPr>
              <a:t> </a:t>
            </a:r>
            <a:r>
              <a:rPr sz="1208" spc="-43" dirty="0">
                <a:latin typeface="Century Gothic"/>
                <a:cs typeface="Century Gothic"/>
              </a:rPr>
              <a:t>estimated</a:t>
            </a:r>
            <a:r>
              <a:rPr sz="1208" spc="-26" dirty="0">
                <a:latin typeface="Century Gothic"/>
                <a:cs typeface="Century Gothic"/>
              </a:rPr>
              <a:t> </a:t>
            </a:r>
            <a:r>
              <a:rPr sz="1208" spc="-35" dirty="0">
                <a:latin typeface="Century Gothic"/>
                <a:cs typeface="Century Gothic"/>
              </a:rPr>
              <a:t>number</a:t>
            </a:r>
            <a:r>
              <a:rPr sz="1208" spc="-69" dirty="0">
                <a:latin typeface="Century Gothic"/>
                <a:cs typeface="Century Gothic"/>
              </a:rPr>
              <a:t> </a:t>
            </a:r>
            <a:r>
              <a:rPr sz="1208" spc="-26" dirty="0">
                <a:latin typeface="Century Gothic"/>
                <a:cs typeface="Century Gothic"/>
              </a:rPr>
              <a:t>of</a:t>
            </a:r>
            <a:r>
              <a:rPr sz="1208" spc="-69" dirty="0">
                <a:latin typeface="Century Gothic"/>
                <a:cs typeface="Century Gothic"/>
              </a:rPr>
              <a:t> </a:t>
            </a:r>
            <a:r>
              <a:rPr sz="1208" spc="-26" dirty="0">
                <a:latin typeface="Century Gothic"/>
                <a:cs typeface="Century Gothic"/>
              </a:rPr>
              <a:t>infections </a:t>
            </a:r>
            <a:r>
              <a:rPr sz="1208" spc="-78" dirty="0">
                <a:latin typeface="Century Gothic"/>
                <a:cs typeface="Century Gothic"/>
              </a:rPr>
              <a:t>are</a:t>
            </a:r>
            <a:r>
              <a:rPr sz="1208" spc="-35" dirty="0">
                <a:latin typeface="Century Gothic"/>
                <a:cs typeface="Century Gothic"/>
              </a:rPr>
              <a:t> </a:t>
            </a:r>
            <a:r>
              <a:rPr sz="1208" spc="-26" dirty="0">
                <a:latin typeface="Century Gothic"/>
                <a:cs typeface="Century Gothic"/>
              </a:rPr>
              <a:t>shown</a:t>
            </a:r>
            <a:r>
              <a:rPr sz="1208" spc="-35" dirty="0">
                <a:latin typeface="Century Gothic"/>
                <a:cs typeface="Century Gothic"/>
              </a:rPr>
              <a:t> </a:t>
            </a:r>
            <a:r>
              <a:rPr sz="1208" dirty="0">
                <a:latin typeface="Century Gothic"/>
                <a:cs typeface="Century Gothic"/>
              </a:rPr>
              <a:t>in</a:t>
            </a:r>
            <a:r>
              <a:rPr sz="1208" spc="-43" dirty="0">
                <a:latin typeface="Century Gothic"/>
                <a:cs typeface="Century Gothic"/>
              </a:rPr>
              <a:t> the</a:t>
            </a:r>
            <a:r>
              <a:rPr sz="1208" spc="-69" dirty="0">
                <a:latin typeface="Century Gothic"/>
                <a:cs typeface="Century Gothic"/>
              </a:rPr>
              <a:t> </a:t>
            </a:r>
            <a:r>
              <a:rPr sz="1208" spc="-60" dirty="0">
                <a:latin typeface="Century Gothic"/>
                <a:cs typeface="Century Gothic"/>
              </a:rPr>
              <a:t>Appendix.</a:t>
            </a:r>
            <a:endParaRPr sz="1208">
              <a:latin typeface="Century Gothic"/>
              <a:cs typeface="Century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627794" y="874319"/>
            <a:ext cx="2365587" cy="340805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2071" b="1" spc="164" dirty="0">
                <a:solidFill>
                  <a:srgbClr val="8C268A"/>
                </a:solidFill>
                <a:latin typeface="Trebuchet MS"/>
                <a:cs typeface="Trebuchet MS"/>
              </a:rPr>
              <a:t>VIRAL</a:t>
            </a:r>
            <a:r>
              <a:rPr sz="2071" b="1" spc="-95" dirty="0">
                <a:solidFill>
                  <a:srgbClr val="8C268A"/>
                </a:solidFill>
                <a:latin typeface="Trebuchet MS"/>
                <a:cs typeface="Trebuchet MS"/>
              </a:rPr>
              <a:t> </a:t>
            </a:r>
            <a:r>
              <a:rPr sz="2071" b="1" spc="147" dirty="0">
                <a:solidFill>
                  <a:srgbClr val="8C268A"/>
                </a:solidFill>
                <a:latin typeface="Trebuchet MS"/>
                <a:cs typeface="Trebuchet MS"/>
              </a:rPr>
              <a:t>HEPATITIS</a:t>
            </a:r>
            <a:endParaRPr sz="2071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465445" y="874318"/>
            <a:ext cx="2159598" cy="340805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2071" spc="302" dirty="0">
                <a:solidFill>
                  <a:srgbClr val="005E6E"/>
                </a:solidFill>
                <a:latin typeface="Century Gothic"/>
                <a:cs typeface="Century Gothic"/>
              </a:rPr>
              <a:t>SU</a:t>
            </a:r>
            <a:r>
              <a:rPr sz="2071" spc="276" dirty="0">
                <a:solidFill>
                  <a:srgbClr val="005E6E"/>
                </a:solidFill>
                <a:latin typeface="Century Gothic"/>
                <a:cs typeface="Century Gothic"/>
              </a:rPr>
              <a:t>R</a:t>
            </a:r>
            <a:r>
              <a:rPr sz="2071" spc="138" dirty="0">
                <a:solidFill>
                  <a:srgbClr val="005E6E"/>
                </a:solidFill>
                <a:latin typeface="Century Gothic"/>
                <a:cs typeface="Century Gothic"/>
              </a:rPr>
              <a:t>VEILLANCE</a:t>
            </a:r>
            <a:endParaRPr sz="2071">
              <a:latin typeface="Century Gothic"/>
              <a:cs typeface="Century Gothic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0277494" y="1132740"/>
            <a:ext cx="0" cy="89845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3" name="object 13"/>
          <p:cNvSpPr/>
          <p:nvPr/>
        </p:nvSpPr>
        <p:spPr>
          <a:xfrm>
            <a:off x="10235659" y="1132740"/>
            <a:ext cx="0" cy="89845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4" name="object 14"/>
          <p:cNvSpPr/>
          <p:nvPr/>
        </p:nvSpPr>
        <p:spPr>
          <a:xfrm>
            <a:off x="10319329" y="1151627"/>
            <a:ext cx="0" cy="70124"/>
          </a:xfrm>
          <a:custGeom>
            <a:avLst/>
            <a:gdLst/>
            <a:ahLst/>
            <a:cxnLst/>
            <a:rect l="l" t="t" r="r" b="b"/>
            <a:pathLst>
              <a:path h="40640">
                <a:moveTo>
                  <a:pt x="0" y="0"/>
                </a:moveTo>
                <a:lnTo>
                  <a:pt x="0" y="40627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5" name="object 15"/>
          <p:cNvSpPr/>
          <p:nvPr/>
        </p:nvSpPr>
        <p:spPr>
          <a:xfrm>
            <a:off x="10361161" y="1095874"/>
            <a:ext cx="0" cy="126004"/>
          </a:xfrm>
          <a:custGeom>
            <a:avLst/>
            <a:gdLst/>
            <a:ahLst/>
            <a:cxnLst/>
            <a:rect l="l" t="t" r="r" b="b"/>
            <a:pathLst>
              <a:path h="73025">
                <a:moveTo>
                  <a:pt x="0" y="0"/>
                </a:moveTo>
                <a:lnTo>
                  <a:pt x="0" y="72936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6" name="object 16"/>
          <p:cNvSpPr/>
          <p:nvPr/>
        </p:nvSpPr>
        <p:spPr>
          <a:xfrm>
            <a:off x="10060871" y="838003"/>
            <a:ext cx="346237" cy="421839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121945" y="244055"/>
                </a:moveTo>
                <a:lnTo>
                  <a:pt x="11785" y="244055"/>
                </a:lnTo>
                <a:lnTo>
                  <a:pt x="5257" y="244055"/>
                </a:lnTo>
                <a:lnTo>
                  <a:pt x="0" y="238772"/>
                </a:lnTo>
                <a:lnTo>
                  <a:pt x="0" y="232244"/>
                </a:lnTo>
                <a:lnTo>
                  <a:pt x="0" y="13271"/>
                </a:lnTo>
                <a:lnTo>
                  <a:pt x="0" y="5943"/>
                </a:lnTo>
                <a:lnTo>
                  <a:pt x="5943" y="0"/>
                </a:lnTo>
                <a:lnTo>
                  <a:pt x="13271" y="0"/>
                </a:lnTo>
                <a:lnTo>
                  <a:pt x="186943" y="0"/>
                </a:lnTo>
                <a:lnTo>
                  <a:pt x="194271" y="0"/>
                </a:lnTo>
                <a:lnTo>
                  <a:pt x="200215" y="5943"/>
                </a:lnTo>
                <a:lnTo>
                  <a:pt x="200215" y="13271"/>
                </a:lnTo>
                <a:lnTo>
                  <a:pt x="200215" y="119748"/>
                </a:lnTo>
              </a:path>
            </a:pathLst>
          </a:custGeom>
          <a:ln w="10960">
            <a:solidFill>
              <a:srgbClr val="005E6E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7" name="object 17"/>
          <p:cNvSpPr/>
          <p:nvPr/>
        </p:nvSpPr>
        <p:spPr>
          <a:xfrm>
            <a:off x="10088888" y="871741"/>
            <a:ext cx="290067" cy="3499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8" name="object 18"/>
          <p:cNvSpPr/>
          <p:nvPr/>
        </p:nvSpPr>
        <p:spPr>
          <a:xfrm>
            <a:off x="10060878" y="838015"/>
            <a:ext cx="346237" cy="421839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78270" y="0"/>
                </a:moveTo>
                <a:lnTo>
                  <a:pt x="188429" y="0"/>
                </a:lnTo>
                <a:lnTo>
                  <a:pt x="194957" y="0"/>
                </a:lnTo>
                <a:lnTo>
                  <a:pt x="200202" y="5283"/>
                </a:lnTo>
                <a:lnTo>
                  <a:pt x="200202" y="11811"/>
                </a:lnTo>
                <a:lnTo>
                  <a:pt x="200202" y="230784"/>
                </a:lnTo>
                <a:lnTo>
                  <a:pt x="200202" y="238112"/>
                </a:lnTo>
                <a:lnTo>
                  <a:pt x="194271" y="244043"/>
                </a:lnTo>
                <a:lnTo>
                  <a:pt x="186944" y="244043"/>
                </a:lnTo>
                <a:lnTo>
                  <a:pt x="13271" y="244043"/>
                </a:lnTo>
                <a:lnTo>
                  <a:pt x="5943" y="244043"/>
                </a:lnTo>
                <a:lnTo>
                  <a:pt x="0" y="238112"/>
                </a:lnTo>
                <a:lnTo>
                  <a:pt x="0" y="230784"/>
                </a:lnTo>
                <a:lnTo>
                  <a:pt x="0" y="124307"/>
                </a:lnTo>
              </a:path>
            </a:pathLst>
          </a:custGeom>
          <a:ln w="10960">
            <a:solidFill>
              <a:srgbClr val="005E6E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</p:spTree>
    <p:extLst>
      <p:ext uri="{BB962C8B-B14F-4D97-AF65-F5344CB8AC3E}">
        <p14:creationId xmlns:p14="http://schemas.microsoft.com/office/powerpoint/2010/main" val="16430245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187</Words>
  <Application>Microsoft Office PowerPoint</Application>
  <PresentationFormat>Custom</PresentationFormat>
  <Paragraphs>37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Calibri</vt:lpstr>
      <vt:lpstr>Century Gothic</vt:lpstr>
      <vt:lpstr>Lucida Sans</vt:lpstr>
      <vt:lpstr>Tahoma</vt:lpstr>
      <vt:lpstr>Trebuchet MS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Viral Hepatitis Surveillance — United States, 2018 </dc:title>
  <dc:subject>Figure 3.1. Number of reported acute hepatitis C cases and estimated infections — United States, 2011–2018</dc:subject>
  <dc:creator>HHS / CDC / DDID / NCHHSTP / DVH</dc:creator>
  <cp:lastModifiedBy>Peterson, Paul (CDC/DDID/NCHHSTP/DVH) (CTR)</cp:lastModifiedBy>
  <cp:revision>2</cp:revision>
  <dcterms:created xsi:type="dcterms:W3CDTF">2020-07-21T17:37:04Z</dcterms:created>
  <dcterms:modified xsi:type="dcterms:W3CDTF">2020-07-27T15:06:02Z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2020-07-20T00:00:00Z</vt:filetime>
  </property>
  <property fmtid="{D5CDD505-2E9C-101B-9397-08002B2CF9AE}" pid="3" name="Creator">
    <vt:lpwstr>Adobe InDesign 15.1 (Windows)</vt:lpwstr>
  </property>
  <property fmtid="{D5CDD505-2E9C-101B-9397-08002B2CF9AE}" pid="4" name="LastSaved">
    <vt:filetime>2020-07-21T00:00:00Z</vt:filetime>
  </property>
</Properties>
</file>