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3948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2999" y="1444371"/>
            <a:ext cx="7023100" cy="7498080"/>
          </a:xfrm>
          <a:custGeom>
            <a:avLst/>
            <a:gdLst/>
            <a:ahLst/>
            <a:cxnLst/>
            <a:rect l="l" t="t" r="r" b="b"/>
            <a:pathLst>
              <a:path w="7023100" h="7498080">
                <a:moveTo>
                  <a:pt x="0" y="0"/>
                </a:moveTo>
                <a:lnTo>
                  <a:pt x="7022592" y="0"/>
                </a:lnTo>
                <a:lnTo>
                  <a:pt x="7022592" y="7498080"/>
                </a:lnTo>
                <a:lnTo>
                  <a:pt x="0" y="749808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onder.cdc.gov/wonder/help/mcd.html" TargetMode="External"/><Relationship Id="rId2" Type="http://schemas.openxmlformats.org/officeDocument/2006/relationships/hyperlink" Target="http://wonder.cdc.gov/mcd-icd10.html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7200" y="1527810"/>
          <a:ext cx="6851645" cy="73327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3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0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35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42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78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16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64339">
                <a:tc rowSpan="2">
                  <a:txBody>
                    <a:bodyPr/>
                    <a:lstStyle/>
                    <a:p>
                      <a:pPr marL="265430" marR="262890" indent="15240">
                        <a:lnSpc>
                          <a:spcPct val="111100"/>
                        </a:lnSpc>
                        <a:spcBef>
                          <a:spcPts val="725"/>
                        </a:spcBef>
                      </a:pPr>
                      <a:r>
                        <a:rPr sz="750" b="1" spc="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Demographic  cha</a:t>
                      </a:r>
                      <a:r>
                        <a:rPr sz="750" b="1" spc="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</a:t>
                      </a:r>
                      <a:r>
                        <a:rPr sz="750" b="1" spc="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ac</a:t>
                      </a:r>
                      <a:r>
                        <a:rPr sz="750" b="1" spc="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t</a:t>
                      </a:r>
                      <a:r>
                        <a:rPr sz="750" b="1" spc="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eristic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92075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2014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2015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2016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2017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2018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2075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R="121920" algn="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75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</a:t>
                      </a:r>
                      <a:r>
                        <a:rPr sz="750" b="1" spc="-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o</a:t>
                      </a:r>
                      <a:r>
                        <a:rPr sz="75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.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895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154940" indent="80645">
                        <a:lnSpc>
                          <a:spcPts val="800"/>
                        </a:lnSpc>
                        <a:spcBef>
                          <a:spcPts val="415"/>
                        </a:spcBef>
                      </a:pPr>
                      <a:r>
                        <a:rPr sz="750" b="1" spc="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Rate  </a:t>
                      </a: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(95%</a:t>
                      </a:r>
                      <a:r>
                        <a:rPr sz="750" b="1" spc="-1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750" b="1" spc="-4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CI)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5270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No.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895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154940" indent="80645">
                        <a:lnSpc>
                          <a:spcPts val="800"/>
                        </a:lnSpc>
                        <a:spcBef>
                          <a:spcPts val="415"/>
                        </a:spcBef>
                      </a:pPr>
                      <a:r>
                        <a:rPr sz="750" b="1" spc="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Rate  </a:t>
                      </a: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(95%</a:t>
                      </a:r>
                      <a:r>
                        <a:rPr sz="750" b="1" spc="-1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750" b="1" spc="-4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CI)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5270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No.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895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59385" marR="155575" indent="80645">
                        <a:lnSpc>
                          <a:spcPts val="800"/>
                        </a:lnSpc>
                        <a:spcBef>
                          <a:spcPts val="415"/>
                        </a:spcBef>
                      </a:pPr>
                      <a:r>
                        <a:rPr sz="750" b="1" spc="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Rate  </a:t>
                      </a: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(95%</a:t>
                      </a:r>
                      <a:r>
                        <a:rPr sz="750" b="1" spc="-13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750" b="1" spc="-4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CI)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5270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No.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895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59385" marR="156210" indent="80645">
                        <a:lnSpc>
                          <a:spcPts val="800"/>
                        </a:lnSpc>
                        <a:spcBef>
                          <a:spcPts val="415"/>
                        </a:spcBef>
                      </a:pPr>
                      <a:r>
                        <a:rPr sz="750" b="1" spc="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Rate  </a:t>
                      </a: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(95%</a:t>
                      </a:r>
                      <a:r>
                        <a:rPr sz="750" b="1" spc="-13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750" b="1" spc="-4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CI)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5270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No.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895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150495" indent="80645">
                        <a:lnSpc>
                          <a:spcPts val="800"/>
                        </a:lnSpc>
                        <a:spcBef>
                          <a:spcPts val="415"/>
                        </a:spcBef>
                      </a:pPr>
                      <a:r>
                        <a:rPr sz="750" b="1" spc="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Rate  </a:t>
                      </a: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(95%</a:t>
                      </a:r>
                      <a:r>
                        <a:rPr sz="750" b="1" spc="-1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750" b="1" spc="-4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CI)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52705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49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750" b="1" spc="-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Age </a:t>
                      </a: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group</a:t>
                      </a:r>
                      <a:r>
                        <a:rPr sz="75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750" b="1" spc="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(years)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32384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65" dirty="0">
                          <a:latin typeface="Arial"/>
                          <a:cs typeface="Arial"/>
                        </a:rPr>
                        <a:t>0–34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0.02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(0.02-0.03)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0.02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15" dirty="0">
                          <a:latin typeface="Arial"/>
                          <a:cs typeface="Arial"/>
                        </a:rPr>
                        <a:t>(0.01-</a:t>
                      </a:r>
                      <a:r>
                        <a:rPr sz="7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latin typeface="Arial"/>
                          <a:cs typeface="Arial"/>
                        </a:rPr>
                        <a:t>0.03)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0.03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(0.02-0.04)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29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0.02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(0.01-0.03)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0.02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(0.01-0.03)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809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65" dirty="0">
                          <a:latin typeface="Arial"/>
                          <a:cs typeface="Arial"/>
                        </a:rPr>
                        <a:t>35–44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126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0.31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(0.26-0.37)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118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(0.24-0.34)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116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(0.23-0.34)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106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0.26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(0.21-0.31)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122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0.3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(0.24-0.35)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65" dirty="0">
                          <a:latin typeface="Arial"/>
                          <a:cs typeface="Arial"/>
                        </a:rPr>
                        <a:t>45–54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384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0.88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(0.80-0.97)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330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0.76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(0.68-0.85)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324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0.76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(0.67-0.84)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323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0.76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(0.68-0.85)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283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0.68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(0.60-0.76)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65" dirty="0">
                          <a:latin typeface="Arial"/>
                          <a:cs typeface="Arial"/>
                        </a:rPr>
                        <a:t>55–64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682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1.7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(1.57-1.83)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610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1.49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(1.37-1.61)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576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1.39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(1.28-1.50)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548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1.3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(1.20-1.41)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520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1.23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(1.12-1.34)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65" dirty="0">
                          <a:latin typeface="Arial"/>
                          <a:cs typeface="Arial"/>
                        </a:rPr>
                        <a:t>65–74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356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1.35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(1.21-1.49)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382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1.39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(1.25-1.53)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383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1.34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(1.20-1.47)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417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1.4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(1.27-1.54)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422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1.38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(1.25-1.52)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50" dirty="0">
                          <a:latin typeface="Arial"/>
                          <a:cs typeface="Arial"/>
                        </a:rPr>
                        <a:t>75+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192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254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1.28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(1.12-1.44)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236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1.17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(1.02-1.32)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252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1.22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587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(1.07-1.37)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303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1.43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(1.27-1.59)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270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1.23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381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(1.08-1.38)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450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b="1" spc="3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Race/ethnicity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29209" marB="0"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30" dirty="0">
                          <a:latin typeface="Arial"/>
                          <a:cs typeface="Arial"/>
                        </a:rPr>
                        <a:t>White,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57150">
                        <a:lnSpc>
                          <a:spcPts val="819"/>
                        </a:lnSpc>
                      </a:pPr>
                      <a:r>
                        <a:rPr sz="700" b="1" spc="20" dirty="0">
                          <a:latin typeface="Arial"/>
                          <a:cs typeface="Arial"/>
                        </a:rPr>
                        <a:t>Non-Hispanic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851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(0.30-0.46)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805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(0.26-0.30)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767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(0.27-0.31)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776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(0.26-0.30)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760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(0.25-0.29)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Black,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57150">
                        <a:lnSpc>
                          <a:spcPts val="819"/>
                        </a:lnSpc>
                      </a:pPr>
                      <a:r>
                        <a:rPr sz="700" b="1" spc="20" dirty="0">
                          <a:latin typeface="Arial"/>
                          <a:cs typeface="Arial"/>
                        </a:rPr>
                        <a:t>Non-Hispanic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330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0.81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(0.72-0.89)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318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0.75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(0.67-0.84)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315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0.73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(0.65-0.81)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320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0.74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(0.66-0.83)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304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0.7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(0.62-0.79)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831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Hispanic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156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0.4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(0.33-0.46)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136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(0.27-0.38)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128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0.3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(0.25-0.36)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109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0.26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(0.21-0.32)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122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(0.23-0.33)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 marR="151130">
                        <a:lnSpc>
                          <a:spcPts val="800"/>
                        </a:lnSpc>
                        <a:spcBef>
                          <a:spcPts val="250"/>
                        </a:spcBef>
                      </a:pPr>
                      <a:r>
                        <a:rPr sz="700" b="1" spc="20" dirty="0">
                          <a:latin typeface="Arial"/>
                          <a:cs typeface="Arial"/>
                        </a:rPr>
                        <a:t>Asian/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Pacific </a:t>
                      </a:r>
                      <a:r>
                        <a:rPr sz="700" b="1" spc="10" dirty="0">
                          <a:latin typeface="Arial"/>
                          <a:cs typeface="Arial"/>
                        </a:rPr>
                        <a:t>Islander,  </a:t>
                      </a:r>
                      <a:r>
                        <a:rPr sz="700" b="1" spc="20" dirty="0">
                          <a:latin typeface="Arial"/>
                          <a:cs typeface="Arial"/>
                        </a:rPr>
                        <a:t>Non-Hispanic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475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2.69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(2.44-2.93)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419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2.23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(2.01-2.45)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454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2.38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(2.16-2.60)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492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2.45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(2.23-2.67)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439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2.1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(1.90-2.30)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 marR="128270">
                        <a:lnSpc>
                          <a:spcPts val="800"/>
                        </a:lnSpc>
                        <a:spcBef>
                          <a:spcPts val="25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American </a:t>
                      </a:r>
                      <a:r>
                        <a:rPr sz="700" b="1" spc="20" dirty="0">
                          <a:latin typeface="Arial"/>
                          <a:cs typeface="Arial"/>
                        </a:rPr>
                        <a:t>Indian/</a:t>
                      </a:r>
                      <a:r>
                        <a:rPr sz="700" b="1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10" dirty="0">
                          <a:latin typeface="Arial"/>
                          <a:cs typeface="Arial"/>
                        </a:rPr>
                        <a:t>Alaska  </a:t>
                      </a:r>
                      <a:r>
                        <a:rPr sz="700" b="1" dirty="0">
                          <a:latin typeface="Arial"/>
                          <a:cs typeface="Arial"/>
                        </a:rPr>
                        <a:t>Native,</a:t>
                      </a:r>
                      <a:r>
                        <a:rPr sz="7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Non-Hispanic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15" dirty="0">
                          <a:latin typeface="Arial"/>
                          <a:cs typeface="Arial"/>
                        </a:rPr>
                        <a:t>UR</a:t>
                      </a:r>
                      <a:r>
                        <a:rPr sz="675" b="1" spc="22" baseline="30864" dirty="0">
                          <a:latin typeface="Arial"/>
                          <a:cs typeface="Arial"/>
                        </a:rPr>
                        <a:t>§</a:t>
                      </a:r>
                      <a:endParaRPr sz="675" baseline="30864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15" dirty="0">
                          <a:latin typeface="Arial"/>
                          <a:cs typeface="Arial"/>
                        </a:rPr>
                        <a:t>UR</a:t>
                      </a:r>
                      <a:r>
                        <a:rPr sz="675" b="1" spc="22" baseline="30864" dirty="0">
                          <a:latin typeface="Arial"/>
                          <a:cs typeface="Arial"/>
                        </a:rPr>
                        <a:t>§</a:t>
                      </a:r>
                      <a:endParaRPr sz="675" baseline="30864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15" dirty="0">
                          <a:latin typeface="Arial"/>
                          <a:cs typeface="Arial"/>
                        </a:rPr>
                        <a:t>UR</a:t>
                      </a:r>
                      <a:r>
                        <a:rPr sz="675" b="1" spc="22" baseline="30864" dirty="0">
                          <a:latin typeface="Arial"/>
                          <a:cs typeface="Arial"/>
                        </a:rPr>
                        <a:t>§</a:t>
                      </a:r>
                      <a:endParaRPr sz="675" baseline="30864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15" dirty="0">
                          <a:latin typeface="Arial"/>
                          <a:cs typeface="Arial"/>
                        </a:rPr>
                        <a:t>UR</a:t>
                      </a:r>
                      <a:r>
                        <a:rPr sz="675" b="1" spc="22" baseline="30864" dirty="0">
                          <a:latin typeface="Arial"/>
                          <a:cs typeface="Arial"/>
                        </a:rPr>
                        <a:t>§</a:t>
                      </a:r>
                      <a:endParaRPr sz="675" baseline="30864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15" dirty="0">
                          <a:latin typeface="Arial"/>
                          <a:cs typeface="Arial"/>
                        </a:rPr>
                        <a:t>UR</a:t>
                      </a:r>
                      <a:r>
                        <a:rPr sz="675" b="1" spc="22" baseline="30864" dirty="0">
                          <a:latin typeface="Arial"/>
                          <a:cs typeface="Arial"/>
                        </a:rPr>
                        <a:t>§</a:t>
                      </a:r>
                      <a:endParaRPr sz="675" baseline="30864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1450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Sex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29209" marB="0"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35" dirty="0">
                          <a:latin typeface="Arial"/>
                          <a:cs typeface="Arial"/>
                        </a:rPr>
                        <a:t>Male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1,301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0.74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(0.70-0.78)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1,270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0.7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(0.66-0.74)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1,231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0.67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(0.64-0.71)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1,275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0.7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(0.66-0.74)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1,191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0.65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(0.61-0.69)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0" dirty="0">
                          <a:latin typeface="Arial"/>
                          <a:cs typeface="Arial"/>
                        </a:rPr>
                        <a:t>Female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536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(0.24-0.29)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437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0.21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(0.19-0.23)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459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(0.20-0.24)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452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(0.20-0.25)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458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(0.20-0.24)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1449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b="1" spc="7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DHHS</a:t>
                      </a:r>
                      <a:r>
                        <a:rPr sz="75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750" b="1" spc="3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Region</a:t>
                      </a:r>
                      <a:endParaRPr sz="750">
                        <a:latin typeface="Century Gothic"/>
                        <a:cs typeface="Century Gothic"/>
                      </a:endParaRPr>
                    </a:p>
                  </a:txBody>
                  <a:tcPr marL="0" marR="0" marT="29209" marB="0"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1:</a:t>
                      </a:r>
                      <a:r>
                        <a:rPr sz="7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15" dirty="0">
                          <a:latin typeface="Arial"/>
                          <a:cs typeface="Arial"/>
                        </a:rPr>
                        <a:t>Boston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76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(0.33-0.54)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81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(0.34-0.54)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56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(0.21-0.37)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60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(0.27-0.46)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64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0.34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(0.26-0.45)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2: </a:t>
                      </a:r>
                      <a:r>
                        <a:rPr sz="700" b="1" spc="30" dirty="0">
                          <a:latin typeface="Arial"/>
                          <a:cs typeface="Arial"/>
                        </a:rPr>
                        <a:t>New</a:t>
                      </a:r>
                      <a:r>
                        <a:rPr sz="7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latin typeface="Arial"/>
                          <a:cs typeface="Arial"/>
                        </a:rPr>
                        <a:t>York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196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0.58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(0.50-0.67)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163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(0.41-0.56)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177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0.51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(0.43-0.59)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166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(0.39-0.54)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156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0.44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(0.36-0.51)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3: </a:t>
                      </a:r>
                      <a:r>
                        <a:rPr sz="700" b="1" spc="15" dirty="0">
                          <a:latin typeface="Arial"/>
                          <a:cs typeface="Arial"/>
                        </a:rPr>
                        <a:t>Philadelphia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137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(0.31-0.44)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126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(0.28-0.41)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118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(0.26-0.38)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128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(0.27-0.38)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130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(0.29-0.41)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4:</a:t>
                      </a:r>
                      <a:r>
                        <a:rPr sz="7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25" dirty="0">
                          <a:latin typeface="Arial"/>
                          <a:cs typeface="Arial"/>
                        </a:rPr>
                        <a:t>Atlanta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347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0.46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(0.41-0.51)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328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(0.38-0.48)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345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0.44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(0.39-0.49)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365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(0.41-0.50)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346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(0.40-0.50)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5:</a:t>
                      </a:r>
                      <a:r>
                        <a:rPr sz="7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latin typeface="Arial"/>
                          <a:cs typeface="Arial"/>
                        </a:rPr>
                        <a:t>Chicago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3189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182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0.3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(0.25-0.34)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193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(0.27-0.36)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181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(0.25-0.33)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184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(0.24-0.33)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174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(0.24-0.33)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6:</a:t>
                      </a:r>
                      <a:r>
                        <a:rPr sz="7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Dallas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249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0.58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(0.51-0.66)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220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0.5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(0.43-0.56)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230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0.51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(0.44-0.57)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247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0.55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(0.48-0.62)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230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(0.41-0.53)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7: </a:t>
                      </a:r>
                      <a:r>
                        <a:rPr sz="700" b="1" spc="-5" dirty="0">
                          <a:latin typeface="Arial"/>
                          <a:cs typeface="Arial"/>
                        </a:rPr>
                        <a:t>Kansas</a:t>
                      </a:r>
                      <a:r>
                        <a:rPr sz="700" b="1" spc="10" dirty="0">
                          <a:latin typeface="Arial"/>
                          <a:cs typeface="Arial"/>
                        </a:rPr>
                        <a:t> City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(0.19-0.37)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0.26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(0.19-0.36)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52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(0.24-0.44)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50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(0.22-0.39)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65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(0.29-0.48)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700" b="1" spc="5" dirty="0">
                          <a:latin typeface="Arial"/>
                          <a:cs typeface="Arial"/>
                        </a:rPr>
                        <a:t>8:</a:t>
                      </a:r>
                      <a:r>
                        <a:rPr sz="7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20" dirty="0">
                          <a:latin typeface="Arial"/>
                          <a:cs typeface="Arial"/>
                        </a:rPr>
                        <a:t>Denver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(0.23-0.45)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(0.25-0.47)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(0.19-0.38)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0.37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(0.27-0.49)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0.25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(0.17-0.35)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60603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700" b="1" spc="-5" dirty="0">
                          <a:latin typeface="Arial"/>
                          <a:cs typeface="Arial"/>
                        </a:rPr>
                        <a:t>Region 9: San</a:t>
                      </a:r>
                      <a:r>
                        <a:rPr sz="7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15" dirty="0">
                          <a:latin typeface="Arial"/>
                          <a:cs typeface="Arial"/>
                        </a:rPr>
                        <a:t>Francisco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3189" algn="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700" b="1" spc="-20" dirty="0">
                          <a:latin typeface="Arial"/>
                          <a:cs typeface="Arial"/>
                        </a:rPr>
                        <a:t>479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1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0.88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(0.80-0.97)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416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1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0.72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(0.65-0.79)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415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1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0.73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(0.66-0.80)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393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1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0.69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(0.62-0.76)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369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21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0.62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(0.56-0.69)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700" b="1" spc="20" dirty="0">
                          <a:latin typeface="Arial"/>
                          <a:cs typeface="Arial"/>
                        </a:rPr>
                        <a:t>10:</a:t>
                      </a:r>
                      <a:r>
                        <a:rPr sz="7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25" dirty="0">
                          <a:latin typeface="Arial"/>
                          <a:cs typeface="Arial"/>
                        </a:rPr>
                        <a:t>Seattle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1120" marB="0">
                    <a:lnR w="19050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91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0.57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(0.45-0.70)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94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0.56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(0.45-0.69)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81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0.51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(0.40-0.63)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86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0.52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397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(0.41-0.64)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latin typeface="Arial"/>
                          <a:cs typeface="Arial"/>
                        </a:rPr>
                        <a:t>81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10" dirty="0">
                          <a:latin typeface="Arial"/>
                          <a:cs typeface="Arial"/>
                        </a:rPr>
                        <a:t>0.47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Arial"/>
                          <a:cs typeface="Arial"/>
                        </a:rPr>
                        <a:t>(0.37-0.59)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E"/>
                      </a:solidFill>
                      <a:prstDash val="solid"/>
                    </a:lnL>
                    <a:lnB w="19050">
                      <a:solidFill>
                        <a:srgbClr val="005E6E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700" b="1" spc="20" dirty="0">
                          <a:latin typeface="Century Gothic"/>
                          <a:cs typeface="Century Gothic"/>
                        </a:rPr>
                        <a:t>Overall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97155" marB="0">
                    <a:lnR w="19050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700" b="1" spc="-20" dirty="0">
                          <a:latin typeface="Century Gothic"/>
                          <a:cs typeface="Century Gothic"/>
                        </a:rPr>
                        <a:t>1,837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9334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335"/>
                        </a:spcBef>
                      </a:pPr>
                      <a:r>
                        <a:rPr sz="700" b="1" spc="10" dirty="0">
                          <a:latin typeface="Century Gothic"/>
                          <a:cs typeface="Century Gothic"/>
                        </a:rPr>
                        <a:t>0.5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Century Gothic"/>
                          <a:cs typeface="Century Gothic"/>
                        </a:rPr>
                        <a:t>(0.47-0.52)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700" b="1" spc="50" dirty="0">
                          <a:latin typeface="Century Gothic"/>
                          <a:cs typeface="Century Gothic"/>
                        </a:rPr>
                        <a:t>1,707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9334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335"/>
                        </a:spcBef>
                      </a:pPr>
                      <a:r>
                        <a:rPr sz="700" b="1" spc="10" dirty="0">
                          <a:latin typeface="Century Gothic"/>
                          <a:cs typeface="Century Gothic"/>
                        </a:rPr>
                        <a:t>0.46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Century Gothic"/>
                          <a:cs typeface="Century Gothic"/>
                        </a:rPr>
                        <a:t>(0.44-0.49)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700" b="1" spc="15" dirty="0">
                          <a:latin typeface="Century Gothic"/>
                          <a:cs typeface="Century Gothic"/>
                        </a:rPr>
                        <a:t>1,690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9334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335"/>
                        </a:spcBef>
                      </a:pPr>
                      <a:r>
                        <a:rPr sz="700" b="1" spc="10" dirty="0">
                          <a:latin typeface="Century Gothic"/>
                          <a:cs typeface="Century Gothic"/>
                        </a:rPr>
                        <a:t>0.45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  <a:p>
                      <a:pPr marL="1270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Century Gothic"/>
                          <a:cs typeface="Century Gothic"/>
                        </a:rPr>
                        <a:t>(0.43-0.48)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700" b="1" spc="15" dirty="0">
                          <a:latin typeface="Century Gothic"/>
                          <a:cs typeface="Century Gothic"/>
                        </a:rPr>
                        <a:t>1,727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9334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335"/>
                        </a:spcBef>
                      </a:pPr>
                      <a:r>
                        <a:rPr sz="700" b="1" spc="10" dirty="0">
                          <a:latin typeface="Century Gothic"/>
                          <a:cs typeface="Century Gothic"/>
                        </a:rPr>
                        <a:t>0.46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  <a:p>
                      <a:pPr marL="1270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Century Gothic"/>
                          <a:cs typeface="Century Gothic"/>
                        </a:rPr>
                        <a:t>(0.44-0.49)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700" b="1" spc="15" dirty="0">
                          <a:latin typeface="Century Gothic"/>
                          <a:cs typeface="Century Gothic"/>
                        </a:rPr>
                        <a:t>1,649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9334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335"/>
                        </a:spcBef>
                      </a:pPr>
                      <a:r>
                        <a:rPr sz="700" b="1" spc="10" dirty="0">
                          <a:latin typeface="Century Gothic"/>
                          <a:cs typeface="Century Gothic"/>
                        </a:rPr>
                        <a:t>0.43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5" dirty="0">
                          <a:latin typeface="Century Gothic"/>
                          <a:cs typeface="Century Gothic"/>
                        </a:rPr>
                        <a:t>(0.41-0.45)</a:t>
                      </a:r>
                      <a:endParaRPr sz="700">
                        <a:latin typeface="Century Gothic"/>
                        <a:cs typeface="Century Gothic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5E6E"/>
                      </a:solidFill>
                      <a:prstDash val="solid"/>
                    </a:lnL>
                    <a:lnT w="19050">
                      <a:solidFill>
                        <a:srgbClr val="005E6E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34893" y="8991600"/>
            <a:ext cx="6866890" cy="935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100"/>
              </a:lnSpc>
              <a:spcBef>
                <a:spcPts val="100"/>
              </a:spcBef>
            </a:pPr>
            <a:r>
              <a:rPr sz="550" spc="-30" dirty="0">
                <a:latin typeface="Lucida Sans"/>
                <a:cs typeface="Lucida Sans"/>
              </a:rPr>
              <a:t>Source: </a:t>
            </a:r>
            <a:r>
              <a:rPr sz="550" spc="-55" dirty="0">
                <a:latin typeface="Lucida Sans"/>
                <a:cs typeface="Lucida Sans"/>
              </a:rPr>
              <a:t>CDC, </a:t>
            </a:r>
            <a:r>
              <a:rPr sz="550" spc="-30" dirty="0">
                <a:latin typeface="Lucida Sans"/>
                <a:cs typeface="Lucida Sans"/>
              </a:rPr>
              <a:t>National Center </a:t>
            </a:r>
            <a:r>
              <a:rPr sz="550" spc="-25" dirty="0">
                <a:latin typeface="Lucida Sans"/>
                <a:cs typeface="Lucida Sans"/>
              </a:rPr>
              <a:t>for </a:t>
            </a:r>
            <a:r>
              <a:rPr sz="550" spc="-30" dirty="0">
                <a:latin typeface="Lucida Sans"/>
                <a:cs typeface="Lucida Sans"/>
              </a:rPr>
              <a:t>Health Statistics, Multiple </a:t>
            </a:r>
            <a:r>
              <a:rPr sz="550" spc="-35" dirty="0">
                <a:latin typeface="Lucida Sans"/>
                <a:cs typeface="Lucida Sans"/>
              </a:rPr>
              <a:t>Cause </a:t>
            </a:r>
            <a:r>
              <a:rPr sz="550" spc="-20" dirty="0">
                <a:latin typeface="Lucida Sans"/>
                <a:cs typeface="Lucida Sans"/>
              </a:rPr>
              <a:t>of </a:t>
            </a:r>
            <a:r>
              <a:rPr sz="550" spc="-30" dirty="0">
                <a:latin typeface="Lucida Sans"/>
                <a:cs typeface="Lucida Sans"/>
              </a:rPr>
              <a:t>Death </a:t>
            </a:r>
            <a:r>
              <a:rPr sz="550" spc="-25" dirty="0">
                <a:latin typeface="Lucida Sans"/>
                <a:cs typeface="Lucida Sans"/>
              </a:rPr>
              <a:t>1999–2018 </a:t>
            </a:r>
            <a:r>
              <a:rPr sz="550" spc="-30" dirty="0">
                <a:latin typeface="Lucida Sans"/>
                <a:cs typeface="Lucida Sans"/>
              </a:rPr>
              <a:t>on </a:t>
            </a:r>
            <a:r>
              <a:rPr sz="550" spc="-50" dirty="0">
                <a:latin typeface="Lucida Sans"/>
                <a:cs typeface="Lucida Sans"/>
              </a:rPr>
              <a:t>CDC </a:t>
            </a:r>
            <a:r>
              <a:rPr sz="550" spc="-5" dirty="0">
                <a:latin typeface="Lucida Sans"/>
                <a:cs typeface="Lucida Sans"/>
              </a:rPr>
              <a:t>WONDER </a:t>
            </a:r>
            <a:r>
              <a:rPr sz="550" spc="-35" dirty="0">
                <a:latin typeface="Lucida Sans"/>
                <a:cs typeface="Lucida Sans"/>
              </a:rPr>
              <a:t>Online </a:t>
            </a:r>
            <a:r>
              <a:rPr sz="550" spc="-30" dirty="0">
                <a:latin typeface="Lucida Sans"/>
                <a:cs typeface="Lucida Sans"/>
              </a:rPr>
              <a:t>Database. </a:t>
            </a:r>
            <a:r>
              <a:rPr sz="550" spc="-25" dirty="0">
                <a:latin typeface="Lucida Sans"/>
                <a:cs typeface="Lucida Sans"/>
              </a:rPr>
              <a:t>Data are from </a:t>
            </a:r>
            <a:r>
              <a:rPr sz="550" spc="-20" dirty="0">
                <a:latin typeface="Lucida Sans"/>
                <a:cs typeface="Lucida Sans"/>
              </a:rPr>
              <a:t>the </a:t>
            </a:r>
            <a:r>
              <a:rPr sz="550" spc="-25" dirty="0">
                <a:latin typeface="Lucida Sans"/>
                <a:cs typeface="Lucida Sans"/>
              </a:rPr>
              <a:t>2014–2018 </a:t>
            </a:r>
            <a:r>
              <a:rPr sz="550" spc="-30" dirty="0">
                <a:latin typeface="Lucida Sans"/>
                <a:cs typeface="Lucida Sans"/>
              </a:rPr>
              <a:t>Multiple </a:t>
            </a:r>
            <a:r>
              <a:rPr sz="550" spc="-35" dirty="0">
                <a:latin typeface="Lucida Sans"/>
                <a:cs typeface="Lucida Sans"/>
              </a:rPr>
              <a:t>Cause </a:t>
            </a:r>
            <a:r>
              <a:rPr sz="550" spc="-20" dirty="0">
                <a:latin typeface="Lucida Sans"/>
                <a:cs typeface="Lucida Sans"/>
              </a:rPr>
              <a:t>of </a:t>
            </a:r>
            <a:r>
              <a:rPr sz="550" spc="-30" dirty="0">
                <a:latin typeface="Lucida Sans"/>
                <a:cs typeface="Lucida Sans"/>
              </a:rPr>
              <a:t>Death files </a:t>
            </a:r>
            <a:r>
              <a:rPr sz="550" spc="-25" dirty="0">
                <a:latin typeface="Lucida Sans"/>
                <a:cs typeface="Lucida Sans"/>
              </a:rPr>
              <a:t>and are based </a:t>
            </a:r>
            <a:r>
              <a:rPr sz="550" spc="-30" dirty="0">
                <a:latin typeface="Lucida Sans"/>
                <a:cs typeface="Lucida Sans"/>
              </a:rPr>
              <a:t>on information </a:t>
            </a:r>
            <a:r>
              <a:rPr sz="550" spc="-25" dirty="0">
                <a:latin typeface="Lucida Sans"/>
                <a:cs typeface="Lucida Sans"/>
              </a:rPr>
              <a:t>from </a:t>
            </a:r>
            <a:r>
              <a:rPr sz="550" spc="-40" dirty="0">
                <a:latin typeface="Lucida Sans"/>
                <a:cs typeface="Lucida Sans"/>
              </a:rPr>
              <a:t>all  </a:t>
            </a:r>
            <a:r>
              <a:rPr sz="550" spc="-25" dirty="0">
                <a:latin typeface="Lucida Sans"/>
                <a:cs typeface="Lucida Sans"/>
              </a:rPr>
              <a:t>death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certificates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filed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in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vital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records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offices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7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fifty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states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and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District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40" dirty="0">
                <a:latin typeface="Lucida Sans"/>
                <a:cs typeface="Lucida Sans"/>
              </a:rPr>
              <a:t>Columbia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through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Vital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Statistics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Cooperative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Program.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Deaths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nonresidents</a:t>
            </a:r>
            <a:r>
              <a:rPr sz="550" spc="-50" dirty="0">
                <a:latin typeface="Lucida Sans"/>
                <a:cs typeface="Lucida Sans"/>
              </a:rPr>
              <a:t> (e.g., </a:t>
            </a:r>
            <a:r>
              <a:rPr sz="550" spc="-30" dirty="0">
                <a:latin typeface="Lucida Sans"/>
                <a:cs typeface="Lucida Sans"/>
              </a:rPr>
              <a:t>nonresident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40" dirty="0">
                <a:latin typeface="Lucida Sans"/>
                <a:cs typeface="Lucida Sans"/>
              </a:rPr>
              <a:t>aliens,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nationals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40" dirty="0">
                <a:latin typeface="Lucida Sans"/>
                <a:cs typeface="Lucida Sans"/>
              </a:rPr>
              <a:t>living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abroad,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residents  </a:t>
            </a:r>
            <a:r>
              <a:rPr sz="550" spc="-20" dirty="0">
                <a:latin typeface="Lucida Sans"/>
                <a:cs typeface="Lucida Sans"/>
              </a:rPr>
              <a:t>of </a:t>
            </a:r>
            <a:r>
              <a:rPr sz="550" spc="-15" dirty="0">
                <a:latin typeface="Lucida Sans"/>
                <a:cs typeface="Lucida Sans"/>
              </a:rPr>
              <a:t>Puerto </a:t>
            </a:r>
            <a:r>
              <a:rPr sz="550" spc="-35" dirty="0">
                <a:latin typeface="Lucida Sans"/>
                <a:cs typeface="Lucida Sans"/>
              </a:rPr>
              <a:t>Rico, Guam, </a:t>
            </a:r>
            <a:r>
              <a:rPr sz="550" spc="-20" dirty="0">
                <a:latin typeface="Lucida Sans"/>
                <a:cs typeface="Lucida Sans"/>
              </a:rPr>
              <a:t>the </a:t>
            </a:r>
            <a:r>
              <a:rPr sz="550" spc="-35" dirty="0">
                <a:latin typeface="Lucida Sans"/>
                <a:cs typeface="Lucida Sans"/>
              </a:rPr>
              <a:t>Virgin Islands, </a:t>
            </a:r>
            <a:r>
              <a:rPr sz="550" spc="-25" dirty="0">
                <a:latin typeface="Lucida Sans"/>
                <a:cs typeface="Lucida Sans"/>
              </a:rPr>
              <a:t>and other </a:t>
            </a:r>
            <a:r>
              <a:rPr sz="550" spc="-30" dirty="0">
                <a:latin typeface="Lucida Sans"/>
                <a:cs typeface="Lucida Sans"/>
              </a:rPr>
              <a:t>U.S. </a:t>
            </a:r>
            <a:r>
              <a:rPr sz="550" spc="-35" dirty="0">
                <a:latin typeface="Lucida Sans"/>
                <a:cs typeface="Lucida Sans"/>
              </a:rPr>
              <a:t>Territories) </a:t>
            </a:r>
            <a:r>
              <a:rPr sz="550" spc="-25" dirty="0">
                <a:latin typeface="Lucida Sans"/>
                <a:cs typeface="Lucida Sans"/>
              </a:rPr>
              <a:t>and fetal deaths are </a:t>
            </a:r>
            <a:r>
              <a:rPr sz="550" spc="-40" dirty="0">
                <a:latin typeface="Lucida Sans"/>
                <a:cs typeface="Lucida Sans"/>
              </a:rPr>
              <a:t>excluded. </a:t>
            </a:r>
            <a:r>
              <a:rPr sz="550" spc="-30" dirty="0">
                <a:latin typeface="Lucida Sans"/>
                <a:cs typeface="Lucida Sans"/>
              </a:rPr>
              <a:t>Numbers </a:t>
            </a:r>
            <a:r>
              <a:rPr sz="550" spc="-25" dirty="0">
                <a:latin typeface="Lucida Sans"/>
                <a:cs typeface="Lucida Sans"/>
              </a:rPr>
              <a:t>are </a:t>
            </a:r>
            <a:r>
              <a:rPr sz="550" spc="-35" dirty="0">
                <a:latin typeface="Lucida Sans"/>
                <a:cs typeface="Lucida Sans"/>
              </a:rPr>
              <a:t>slightly </a:t>
            </a:r>
            <a:r>
              <a:rPr sz="550" spc="-25" dirty="0">
                <a:latin typeface="Lucida Sans"/>
                <a:cs typeface="Lucida Sans"/>
              </a:rPr>
              <a:t>lower than </a:t>
            </a:r>
            <a:r>
              <a:rPr sz="550" spc="-35" dirty="0">
                <a:latin typeface="Lucida Sans"/>
                <a:cs typeface="Lucida Sans"/>
              </a:rPr>
              <a:t>previously </a:t>
            </a:r>
            <a:r>
              <a:rPr sz="550" spc="-25" dirty="0">
                <a:latin typeface="Lucida Sans"/>
                <a:cs typeface="Lucida Sans"/>
              </a:rPr>
              <a:t>reported for 2013–2016 </a:t>
            </a:r>
            <a:r>
              <a:rPr sz="550" spc="-30" dirty="0">
                <a:latin typeface="Lucida Sans"/>
                <a:cs typeface="Lucida Sans"/>
              </a:rPr>
              <a:t>due </a:t>
            </a:r>
            <a:r>
              <a:rPr sz="550" spc="-20" dirty="0">
                <a:latin typeface="Lucida Sans"/>
                <a:cs typeface="Lucida Sans"/>
              </a:rPr>
              <a:t>to NCHS </a:t>
            </a:r>
            <a:r>
              <a:rPr sz="550" spc="-30" dirty="0">
                <a:latin typeface="Lucida Sans"/>
                <a:cs typeface="Lucida Sans"/>
              </a:rPr>
              <a:t>standards which </a:t>
            </a:r>
            <a:r>
              <a:rPr sz="550" spc="-25" dirty="0">
                <a:latin typeface="Lucida Sans"/>
                <a:cs typeface="Lucida Sans"/>
              </a:rPr>
              <a:t>restrict </a:t>
            </a:r>
            <a:r>
              <a:rPr sz="550" spc="-35" dirty="0">
                <a:latin typeface="Lucida Sans"/>
                <a:cs typeface="Lucida Sans"/>
              </a:rPr>
              <a:t>displayed </a:t>
            </a:r>
            <a:r>
              <a:rPr sz="550" spc="-20" dirty="0">
                <a:latin typeface="Lucida Sans"/>
                <a:cs typeface="Lucida Sans"/>
              </a:rPr>
              <a:t>data </a:t>
            </a:r>
            <a:r>
              <a:rPr sz="550" spc="-20">
                <a:latin typeface="Lucida Sans"/>
                <a:cs typeface="Lucida Sans"/>
              </a:rPr>
              <a:t>to </a:t>
            </a:r>
            <a:r>
              <a:rPr sz="550">
                <a:latin typeface="Lucida Sans"/>
                <a:cs typeface="Lucida Sans"/>
              </a:rPr>
              <a:t>U</a:t>
            </a:r>
            <a:r>
              <a:rPr lang="en-US" sz="550">
                <a:latin typeface="Lucida Sans"/>
                <a:cs typeface="Lucida Sans"/>
              </a:rPr>
              <a:t>.</a:t>
            </a:r>
            <a:r>
              <a:rPr sz="550">
                <a:latin typeface="Lucida Sans"/>
                <a:cs typeface="Lucida Sans"/>
              </a:rPr>
              <a:t>S</a:t>
            </a:r>
            <a:r>
              <a:rPr lang="en-US" sz="550">
                <a:latin typeface="Lucida Sans"/>
                <a:cs typeface="Lucida Sans"/>
              </a:rPr>
              <a:t>.</a:t>
            </a:r>
            <a:r>
              <a:rPr sz="550">
                <a:latin typeface="Lucida Sans"/>
                <a:cs typeface="Lucida Sans"/>
              </a:rPr>
              <a:t>  </a:t>
            </a:r>
            <a:r>
              <a:rPr sz="550" spc="-35" dirty="0">
                <a:latin typeface="Lucida Sans"/>
                <a:cs typeface="Lucida Sans"/>
              </a:rPr>
              <a:t>residents.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Accessed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15" dirty="0">
                <a:latin typeface="Lucida Sans"/>
                <a:cs typeface="Lucida Sans"/>
              </a:rPr>
              <a:t>at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u="sng" spc="-40" dirty="0">
                <a:solidFill>
                  <a:srgbClr val="215E9E"/>
                </a:solidFill>
                <a:uFill>
                  <a:solidFill>
                    <a:srgbClr val="215E9E"/>
                  </a:solidFill>
                </a:uFill>
                <a:latin typeface="Lucida Sans"/>
                <a:cs typeface="Lucida Sans"/>
                <a:hlinkClick r:id="rId2"/>
              </a:rPr>
              <a:t>http://wonder.cdc.gov/mcd-icd10.htm</a:t>
            </a:r>
            <a:r>
              <a:rPr sz="550" spc="-40" dirty="0">
                <a:solidFill>
                  <a:srgbClr val="215E9E"/>
                </a:solidFill>
                <a:latin typeface="Lucida Sans"/>
                <a:cs typeface="Lucida Sans"/>
                <a:hlinkClick r:id="rId2"/>
              </a:rPr>
              <a:t>l</a:t>
            </a:r>
            <a:r>
              <a:rPr sz="550" spc="-55" dirty="0">
                <a:solidFill>
                  <a:srgbClr val="215E9E"/>
                </a:solidFill>
                <a:latin typeface="Lucida Sans"/>
                <a:cs typeface="Lucida Sans"/>
                <a:hlinkClick r:id="rId2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on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February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40" dirty="0">
                <a:latin typeface="Lucida Sans"/>
                <a:cs typeface="Lucida Sans"/>
              </a:rPr>
              <a:t>14,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40" dirty="0">
                <a:latin typeface="Lucida Sans"/>
                <a:cs typeface="Lucida Sans"/>
              </a:rPr>
              <a:t>2020.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50" dirty="0">
                <a:latin typeface="Lucida Sans"/>
                <a:cs typeface="Lucida Sans"/>
              </a:rPr>
              <a:t>CDC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5" dirty="0">
                <a:latin typeface="Lucida Sans"/>
                <a:cs typeface="Lucida Sans"/>
              </a:rPr>
              <a:t>WONDER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dataset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documentation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and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technical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methods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can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be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accessed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15" dirty="0">
                <a:latin typeface="Lucida Sans"/>
                <a:cs typeface="Lucida Sans"/>
              </a:rPr>
              <a:t>at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u="sng" spc="-40" dirty="0">
                <a:solidFill>
                  <a:srgbClr val="215E9E"/>
                </a:solidFill>
                <a:uFill>
                  <a:solidFill>
                    <a:srgbClr val="215E9E"/>
                  </a:solidFill>
                </a:uFill>
                <a:latin typeface="Lucida Sans"/>
                <a:cs typeface="Lucida Sans"/>
                <a:hlinkClick r:id="rId3"/>
              </a:rPr>
              <a:t>https://wonder.cdc.gov/wonder/help/mcd.html#</a:t>
            </a:r>
            <a:r>
              <a:rPr sz="550" spc="-40" dirty="0">
                <a:latin typeface="Lucida Sans"/>
                <a:cs typeface="Lucida Sans"/>
              </a:rPr>
              <a:t>.</a:t>
            </a:r>
            <a:endParaRPr sz="550" dirty="0">
              <a:latin typeface="Lucida Sans"/>
              <a:cs typeface="Lucida Sans"/>
            </a:endParaRPr>
          </a:p>
          <a:p>
            <a:pPr marL="12700" marR="82550">
              <a:lnSpc>
                <a:spcPct val="106100"/>
              </a:lnSpc>
              <a:spcBef>
                <a:spcPts val="285"/>
              </a:spcBef>
            </a:pPr>
            <a:r>
              <a:rPr sz="550" spc="-60" dirty="0">
                <a:latin typeface="Lucida Sans"/>
                <a:cs typeface="Lucida Sans"/>
              </a:rPr>
              <a:t>* </a:t>
            </a:r>
            <a:r>
              <a:rPr sz="550" spc="-15" dirty="0">
                <a:latin typeface="Lucida Sans"/>
                <a:cs typeface="Lucida Sans"/>
              </a:rPr>
              <a:t>Rates </a:t>
            </a:r>
            <a:r>
              <a:rPr sz="550" spc="-25" dirty="0">
                <a:latin typeface="Lucida Sans"/>
                <a:cs typeface="Lucida Sans"/>
              </a:rPr>
              <a:t>for </a:t>
            </a:r>
            <a:r>
              <a:rPr sz="550" spc="-40" dirty="0">
                <a:latin typeface="Lucida Sans"/>
                <a:cs typeface="Lucida Sans"/>
              </a:rPr>
              <a:t>race/ethnicity, </a:t>
            </a:r>
            <a:r>
              <a:rPr sz="550" spc="-50" dirty="0">
                <a:latin typeface="Lucida Sans"/>
                <a:cs typeface="Lucida Sans"/>
              </a:rPr>
              <a:t>sex, </a:t>
            </a:r>
            <a:r>
              <a:rPr sz="550" spc="-25" dirty="0">
                <a:latin typeface="Lucida Sans"/>
                <a:cs typeface="Lucida Sans"/>
              </a:rPr>
              <a:t>and </a:t>
            </a:r>
            <a:r>
              <a:rPr sz="550" spc="-20" dirty="0">
                <a:latin typeface="Lucida Sans"/>
                <a:cs typeface="Lucida Sans"/>
              </a:rPr>
              <a:t>the </a:t>
            </a:r>
            <a:r>
              <a:rPr sz="550" spc="-35" dirty="0">
                <a:latin typeface="Lucida Sans"/>
                <a:cs typeface="Lucida Sans"/>
              </a:rPr>
              <a:t>overall </a:t>
            </a:r>
            <a:r>
              <a:rPr sz="550" spc="-25" dirty="0">
                <a:latin typeface="Lucida Sans"/>
                <a:cs typeface="Lucida Sans"/>
              </a:rPr>
              <a:t>total are age-adjusted </a:t>
            </a:r>
            <a:r>
              <a:rPr sz="550" spc="-20" dirty="0">
                <a:latin typeface="Lucida Sans"/>
                <a:cs typeface="Lucida Sans"/>
              </a:rPr>
              <a:t>per </a:t>
            </a:r>
            <a:r>
              <a:rPr sz="550" spc="-40" dirty="0">
                <a:latin typeface="Lucida Sans"/>
                <a:cs typeface="Lucida Sans"/>
              </a:rPr>
              <a:t>100,000 </a:t>
            </a:r>
            <a:r>
              <a:rPr sz="550" spc="-30" dirty="0">
                <a:latin typeface="Lucida Sans"/>
                <a:cs typeface="Lucida Sans"/>
              </a:rPr>
              <a:t>U.S. </a:t>
            </a:r>
            <a:r>
              <a:rPr sz="550" spc="-25" dirty="0">
                <a:latin typeface="Lucida Sans"/>
                <a:cs typeface="Lucida Sans"/>
              </a:rPr>
              <a:t>standard </a:t>
            </a:r>
            <a:r>
              <a:rPr sz="550" spc="-35" dirty="0">
                <a:latin typeface="Lucida Sans"/>
                <a:cs typeface="Lucida Sans"/>
              </a:rPr>
              <a:t>population in 2000 </a:t>
            </a:r>
            <a:r>
              <a:rPr sz="550" spc="-40" dirty="0">
                <a:latin typeface="Lucida Sans"/>
                <a:cs typeface="Lucida Sans"/>
              </a:rPr>
              <a:t>using </a:t>
            </a:r>
            <a:r>
              <a:rPr sz="550" spc="-20" dirty="0">
                <a:latin typeface="Lucida Sans"/>
                <a:cs typeface="Lucida Sans"/>
              </a:rPr>
              <a:t>the </a:t>
            </a:r>
            <a:r>
              <a:rPr sz="550" spc="-35" dirty="0">
                <a:latin typeface="Lucida Sans"/>
                <a:cs typeface="Lucida Sans"/>
              </a:rPr>
              <a:t>following </a:t>
            </a:r>
            <a:r>
              <a:rPr sz="550" spc="-25" dirty="0">
                <a:latin typeface="Lucida Sans"/>
                <a:cs typeface="Lucida Sans"/>
              </a:rPr>
              <a:t>age </a:t>
            </a:r>
            <a:r>
              <a:rPr sz="550" spc="-35" dirty="0">
                <a:latin typeface="Lucida Sans"/>
                <a:cs typeface="Lucida Sans"/>
              </a:rPr>
              <a:t>group distribution (in years): </a:t>
            </a:r>
            <a:r>
              <a:rPr sz="550" spc="-40" dirty="0">
                <a:latin typeface="Lucida Sans"/>
                <a:cs typeface="Lucida Sans"/>
              </a:rPr>
              <a:t>&lt;1, </a:t>
            </a:r>
            <a:r>
              <a:rPr sz="550" spc="-20" dirty="0">
                <a:latin typeface="Lucida Sans"/>
                <a:cs typeface="Lucida Sans"/>
              </a:rPr>
              <a:t>1–4, 5–14, </a:t>
            </a:r>
            <a:r>
              <a:rPr sz="550" spc="-25" dirty="0">
                <a:latin typeface="Lucida Sans"/>
                <a:cs typeface="Lucida Sans"/>
              </a:rPr>
              <a:t>15–24, 25–34, 35–44, 45–54, 55–64,  65–74,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75–84,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and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40" dirty="0">
                <a:latin typeface="Lucida Sans"/>
                <a:cs typeface="Lucida Sans"/>
              </a:rPr>
              <a:t>85+.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15" dirty="0">
                <a:latin typeface="Lucida Sans"/>
                <a:cs typeface="Lucida Sans"/>
              </a:rPr>
              <a:t>For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age-adjusted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death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rates,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age-specific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death</a:t>
            </a:r>
            <a:r>
              <a:rPr sz="550" spc="-4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rate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is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rounded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to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one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decimal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place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before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proceeding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to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45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next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step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in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calculation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age-adjusted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death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rates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for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NCHS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Multiple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Cause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  </a:t>
            </a:r>
            <a:r>
              <a:rPr sz="550" spc="-30" dirty="0">
                <a:latin typeface="Lucida Sans"/>
                <a:cs typeface="Lucida Sans"/>
              </a:rPr>
              <a:t>Death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on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50" dirty="0">
                <a:latin typeface="Lucida Sans"/>
                <a:cs typeface="Lucida Sans"/>
              </a:rPr>
              <a:t>CDC</a:t>
            </a:r>
            <a:r>
              <a:rPr sz="550" spc="-75" dirty="0">
                <a:latin typeface="Lucida Sans"/>
                <a:cs typeface="Lucida Sans"/>
              </a:rPr>
              <a:t> </a:t>
            </a:r>
            <a:r>
              <a:rPr sz="550" spc="-10" dirty="0">
                <a:latin typeface="Lucida Sans"/>
                <a:cs typeface="Lucida Sans"/>
              </a:rPr>
              <a:t>WONDER.</a:t>
            </a:r>
            <a:r>
              <a:rPr sz="550" spc="-80" dirty="0">
                <a:latin typeface="Lucida Sans"/>
                <a:cs typeface="Lucida Sans"/>
              </a:rPr>
              <a:t> </a:t>
            </a:r>
            <a:r>
              <a:rPr sz="550" spc="-40" dirty="0">
                <a:latin typeface="Lucida Sans"/>
                <a:cs typeface="Lucida Sans"/>
              </a:rPr>
              <a:t>This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rounding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step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may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affect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precision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7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rates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calculated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for</a:t>
            </a:r>
            <a:r>
              <a:rPr sz="550" spc="-75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small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numbers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7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deaths.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Missing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data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are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not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40" dirty="0">
                <a:latin typeface="Lucida Sans"/>
                <a:cs typeface="Lucida Sans"/>
              </a:rPr>
              <a:t>included.</a:t>
            </a:r>
            <a:endParaRPr sz="550" dirty="0">
              <a:latin typeface="Lucida Sans"/>
              <a:cs typeface="Lucida Sans"/>
            </a:endParaRPr>
          </a:p>
          <a:p>
            <a:pPr marL="12700" marR="1007744">
              <a:lnSpc>
                <a:spcPct val="149700"/>
              </a:lnSpc>
            </a:pPr>
            <a:r>
              <a:rPr sz="550" spc="-130" dirty="0">
                <a:latin typeface="Lucida Sans"/>
                <a:cs typeface="Lucida Sans"/>
              </a:rPr>
              <a:t>†</a:t>
            </a:r>
            <a:r>
              <a:rPr sz="550" spc="-95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Cause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death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is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defined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as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one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multiple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causes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death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and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is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based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on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International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Classification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of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40" dirty="0">
                <a:latin typeface="Lucida Sans"/>
                <a:cs typeface="Lucida Sans"/>
              </a:rPr>
              <a:t>Diseases,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10th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Revision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(ICD-10)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codes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B16,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B17.0,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B18.0,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B18.1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(hepatitis</a:t>
            </a:r>
            <a:r>
              <a:rPr sz="550" spc="-5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B).  </a:t>
            </a:r>
            <a:r>
              <a:rPr sz="550" spc="5" dirty="0">
                <a:latin typeface="Lucida Sans"/>
                <a:cs typeface="Lucida Sans"/>
              </a:rPr>
              <a:t>UR</a:t>
            </a:r>
            <a:r>
              <a:rPr sz="450" spc="7" baseline="37037" dirty="0">
                <a:latin typeface="Lucida Sans"/>
                <a:cs typeface="Lucida Sans"/>
              </a:rPr>
              <a:t>§</a:t>
            </a:r>
            <a:r>
              <a:rPr sz="450" spc="37" baseline="37037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Unreliable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rate: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15" dirty="0">
                <a:latin typeface="Lucida Sans"/>
                <a:cs typeface="Lucida Sans"/>
              </a:rPr>
              <a:t>Rates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where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death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counts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were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less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than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20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were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not</a:t>
            </a:r>
            <a:r>
              <a:rPr sz="550" spc="-60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displayed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due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to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0" dirty="0">
                <a:latin typeface="Lucida Sans"/>
                <a:cs typeface="Lucida Sans"/>
              </a:rPr>
              <a:t>the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5" dirty="0">
                <a:latin typeface="Lucida Sans"/>
                <a:cs typeface="Lucida Sans"/>
              </a:rPr>
              <a:t>instability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associated</a:t>
            </a:r>
            <a:r>
              <a:rPr sz="550" spc="-70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with</a:t>
            </a:r>
            <a:r>
              <a:rPr sz="550" spc="-65" dirty="0">
                <a:latin typeface="Lucida Sans"/>
                <a:cs typeface="Lucida Sans"/>
              </a:rPr>
              <a:t> </a:t>
            </a:r>
            <a:r>
              <a:rPr sz="550" spc="-25" dirty="0">
                <a:latin typeface="Lucida Sans"/>
                <a:cs typeface="Lucida Sans"/>
              </a:rPr>
              <a:t>those</a:t>
            </a:r>
            <a:r>
              <a:rPr sz="550" spc="-55" dirty="0">
                <a:latin typeface="Lucida Sans"/>
                <a:cs typeface="Lucida Sans"/>
              </a:rPr>
              <a:t> </a:t>
            </a:r>
            <a:r>
              <a:rPr sz="550" spc="-30" dirty="0">
                <a:latin typeface="Lucida Sans"/>
                <a:cs typeface="Lucida Sans"/>
              </a:rPr>
              <a:t>rates.</a:t>
            </a:r>
            <a:endParaRPr sz="550" dirty="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220980"/>
            <a:ext cx="6946900" cy="11285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13835">
              <a:lnSpc>
                <a:spcPct val="100000"/>
              </a:lnSpc>
              <a:spcBef>
                <a:spcPts val="100"/>
              </a:spcBef>
              <a:tabLst>
                <a:tab pos="5658485" algn="l"/>
              </a:tabLst>
            </a:pPr>
            <a:r>
              <a:rPr sz="1200" b="1" spc="105" dirty="0">
                <a:solidFill>
                  <a:srgbClr val="8C268A"/>
                </a:solidFill>
                <a:latin typeface="Trebuchet MS"/>
                <a:cs typeface="Trebuchet MS"/>
              </a:rPr>
              <a:t>VIRA</a:t>
            </a:r>
            <a:r>
              <a:rPr sz="1200" b="1" spc="45" dirty="0">
                <a:solidFill>
                  <a:srgbClr val="8C268A"/>
                </a:solidFill>
                <a:latin typeface="Trebuchet MS"/>
                <a:cs typeface="Trebuchet MS"/>
              </a:rPr>
              <a:t>L</a:t>
            </a:r>
            <a:r>
              <a:rPr sz="1200" b="1" spc="-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1200" b="1" spc="125" dirty="0">
                <a:solidFill>
                  <a:srgbClr val="8C268A"/>
                </a:solidFill>
                <a:latin typeface="Trebuchet MS"/>
                <a:cs typeface="Trebuchet MS"/>
              </a:rPr>
              <a:t>HE</a:t>
            </a:r>
            <a:r>
              <a:rPr sz="1200" b="1" spc="70" dirty="0">
                <a:solidFill>
                  <a:srgbClr val="8C268A"/>
                </a:solidFill>
                <a:latin typeface="Trebuchet MS"/>
                <a:cs typeface="Trebuchet MS"/>
              </a:rPr>
              <a:t>P</a:t>
            </a:r>
            <a:r>
              <a:rPr sz="1200" b="1" spc="45" dirty="0">
                <a:solidFill>
                  <a:srgbClr val="8C268A"/>
                </a:solidFill>
                <a:latin typeface="Trebuchet MS"/>
                <a:cs typeface="Trebuchet MS"/>
              </a:rPr>
              <a:t>A</a:t>
            </a:r>
            <a:r>
              <a:rPr sz="1200" b="1" spc="80" dirty="0">
                <a:solidFill>
                  <a:srgbClr val="8C268A"/>
                </a:solidFill>
                <a:latin typeface="Trebuchet MS"/>
                <a:cs typeface="Trebuchet MS"/>
              </a:rPr>
              <a:t>TITI</a:t>
            </a:r>
            <a:r>
              <a:rPr sz="1200" b="1" spc="25" dirty="0">
                <a:solidFill>
                  <a:srgbClr val="8C268A"/>
                </a:solidFill>
                <a:latin typeface="Trebuchet MS"/>
                <a:cs typeface="Trebuchet MS"/>
              </a:rPr>
              <a:t>S</a:t>
            </a:r>
            <a:r>
              <a:rPr sz="1200" b="1" dirty="0">
                <a:solidFill>
                  <a:srgbClr val="8C268A"/>
                </a:solidFill>
                <a:latin typeface="Trebuchet MS"/>
                <a:cs typeface="Trebuchet MS"/>
              </a:rPr>
              <a:t>	</a:t>
            </a:r>
            <a:r>
              <a:rPr sz="1200" spc="175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1200" spc="160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1200" spc="80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12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005E6E"/>
                </a:solidFill>
                <a:latin typeface="Century Gothic"/>
                <a:cs typeface="Century Gothic"/>
              </a:rPr>
              <a:t>Table</a:t>
            </a:r>
            <a:r>
              <a:rPr sz="1400" b="1" spc="-35" dirty="0">
                <a:solidFill>
                  <a:srgbClr val="005E6E"/>
                </a:solidFill>
                <a:latin typeface="Century Gothic"/>
                <a:cs typeface="Century Gothic"/>
              </a:rPr>
              <a:t> </a:t>
            </a:r>
            <a:r>
              <a:rPr sz="1400" b="1" spc="45" dirty="0">
                <a:solidFill>
                  <a:srgbClr val="005E6E"/>
                </a:solidFill>
                <a:latin typeface="Century Gothic"/>
                <a:cs typeface="Century Gothic"/>
              </a:rPr>
              <a:t>2.7.</a:t>
            </a:r>
            <a:r>
              <a:rPr sz="1400" b="1" spc="-30" dirty="0">
                <a:solidFill>
                  <a:srgbClr val="005E6E"/>
                </a:solidFill>
                <a:latin typeface="Century Gothic"/>
                <a:cs typeface="Century Gothic"/>
              </a:rPr>
              <a:t> </a:t>
            </a:r>
            <a:r>
              <a:rPr sz="1400" b="1" spc="15" dirty="0">
                <a:solidFill>
                  <a:srgbClr val="8C268A"/>
                </a:solidFill>
                <a:latin typeface="Century Gothic"/>
                <a:cs typeface="Century Gothic"/>
              </a:rPr>
              <a:t>Number</a:t>
            </a:r>
            <a:r>
              <a:rPr sz="1400" b="1" spc="-65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-35" dirty="0">
                <a:solidFill>
                  <a:srgbClr val="8C268A"/>
                </a:solidFill>
                <a:latin typeface="Century Gothic"/>
                <a:cs typeface="Century Gothic"/>
              </a:rPr>
              <a:t>and</a:t>
            </a:r>
            <a:r>
              <a:rPr sz="1400" b="1" spc="-3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15" dirty="0">
                <a:solidFill>
                  <a:srgbClr val="8C268A"/>
                </a:solidFill>
                <a:latin typeface="Century Gothic"/>
                <a:cs typeface="Century Gothic"/>
              </a:rPr>
              <a:t>rate*</a:t>
            </a:r>
            <a:r>
              <a:rPr sz="1400" b="1" spc="-35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75" dirty="0">
                <a:solidFill>
                  <a:srgbClr val="8C268A"/>
                </a:solidFill>
                <a:latin typeface="Century Gothic"/>
                <a:cs typeface="Century Gothic"/>
              </a:rPr>
              <a:t>of</a:t>
            </a:r>
            <a:r>
              <a:rPr sz="1400" b="1" spc="-5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25" dirty="0">
                <a:solidFill>
                  <a:srgbClr val="8C268A"/>
                </a:solidFill>
                <a:latin typeface="Century Gothic"/>
                <a:cs typeface="Century Gothic"/>
              </a:rPr>
              <a:t>deaths</a:t>
            </a:r>
            <a:r>
              <a:rPr sz="1400" b="1" spc="-5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105" dirty="0">
                <a:solidFill>
                  <a:srgbClr val="8C268A"/>
                </a:solidFill>
                <a:latin typeface="Century Gothic"/>
                <a:cs typeface="Century Gothic"/>
              </a:rPr>
              <a:t>with</a:t>
            </a:r>
            <a:r>
              <a:rPr sz="1400" b="1" spc="-35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60" dirty="0">
                <a:solidFill>
                  <a:srgbClr val="8C268A"/>
                </a:solidFill>
                <a:latin typeface="Century Gothic"/>
                <a:cs typeface="Century Gothic"/>
              </a:rPr>
              <a:t>hepatitis</a:t>
            </a:r>
            <a:r>
              <a:rPr sz="1400" b="1" spc="-3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145" dirty="0">
                <a:solidFill>
                  <a:srgbClr val="8C268A"/>
                </a:solidFill>
                <a:latin typeface="Century Gothic"/>
                <a:cs typeface="Century Gothic"/>
              </a:rPr>
              <a:t>B</a:t>
            </a:r>
            <a:r>
              <a:rPr sz="1400" b="1" spc="-35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60" dirty="0">
                <a:solidFill>
                  <a:srgbClr val="8C268A"/>
                </a:solidFill>
                <a:latin typeface="Century Gothic"/>
                <a:cs typeface="Century Gothic"/>
              </a:rPr>
              <a:t>listed</a:t>
            </a:r>
            <a:r>
              <a:rPr sz="1400" b="1" spc="-3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8C268A"/>
                </a:solidFill>
                <a:latin typeface="Century Gothic"/>
                <a:cs typeface="Century Gothic"/>
              </a:rPr>
              <a:t>as</a:t>
            </a:r>
            <a:r>
              <a:rPr sz="1400" b="1" spc="-3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-130" dirty="0">
                <a:solidFill>
                  <a:srgbClr val="8C268A"/>
                </a:solidFill>
                <a:latin typeface="Century Gothic"/>
                <a:cs typeface="Century Gothic"/>
              </a:rPr>
              <a:t>a</a:t>
            </a:r>
            <a:r>
              <a:rPr sz="1400" b="1" spc="-35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-45" dirty="0">
                <a:solidFill>
                  <a:srgbClr val="8C268A"/>
                </a:solidFill>
                <a:latin typeface="Century Gothic"/>
                <a:cs typeface="Century Gothic"/>
              </a:rPr>
              <a:t>cause</a:t>
            </a:r>
            <a:r>
              <a:rPr sz="1400" b="1" spc="-3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75" dirty="0">
                <a:solidFill>
                  <a:srgbClr val="8C268A"/>
                </a:solidFill>
                <a:latin typeface="Century Gothic"/>
                <a:cs typeface="Century Gothic"/>
              </a:rPr>
              <a:t>of</a:t>
            </a:r>
            <a:r>
              <a:rPr lang="en-US" sz="1400" b="1" spc="75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-30" dirty="0">
                <a:solidFill>
                  <a:srgbClr val="8C268A"/>
                </a:solidFill>
                <a:latin typeface="Century Gothic"/>
                <a:cs typeface="Century Gothic"/>
              </a:rPr>
              <a:t>death† </a:t>
            </a:r>
            <a:r>
              <a:rPr sz="1400" b="1" spc="-35" dirty="0">
                <a:solidFill>
                  <a:srgbClr val="8C268A"/>
                </a:solidFill>
                <a:latin typeface="Century Gothic"/>
                <a:cs typeface="Century Gothic"/>
              </a:rPr>
              <a:t>among </a:t>
            </a:r>
            <a:r>
              <a:rPr sz="1400" b="1" spc="135" dirty="0">
                <a:solidFill>
                  <a:srgbClr val="8C268A"/>
                </a:solidFill>
                <a:latin typeface="Century Gothic"/>
                <a:cs typeface="Century Gothic"/>
              </a:rPr>
              <a:t>U</a:t>
            </a:r>
            <a:r>
              <a:rPr lang="en-US" sz="1400" b="1" spc="135" dirty="0">
                <a:solidFill>
                  <a:srgbClr val="8C268A"/>
                </a:solidFill>
                <a:latin typeface="Century Gothic"/>
                <a:cs typeface="Century Gothic"/>
              </a:rPr>
              <a:t>.</a:t>
            </a:r>
            <a:r>
              <a:rPr sz="1400" b="1" spc="135" dirty="0">
                <a:solidFill>
                  <a:srgbClr val="8C268A"/>
                </a:solidFill>
                <a:latin typeface="Century Gothic"/>
                <a:cs typeface="Century Gothic"/>
              </a:rPr>
              <a:t>S</a:t>
            </a:r>
            <a:r>
              <a:rPr lang="en-US" sz="1400" b="1" spc="135" dirty="0">
                <a:solidFill>
                  <a:srgbClr val="8C268A"/>
                </a:solidFill>
                <a:latin typeface="Century Gothic"/>
                <a:cs typeface="Century Gothic"/>
              </a:rPr>
              <a:t>.</a:t>
            </a:r>
            <a:r>
              <a:rPr sz="1400" b="1" spc="-26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55" dirty="0">
                <a:solidFill>
                  <a:srgbClr val="8C268A"/>
                </a:solidFill>
                <a:latin typeface="Century Gothic"/>
                <a:cs typeface="Century Gothic"/>
              </a:rPr>
              <a:t>residents, </a:t>
            </a:r>
            <a:r>
              <a:rPr sz="1400" b="1" spc="-35" dirty="0">
                <a:solidFill>
                  <a:srgbClr val="8C268A"/>
                </a:solidFill>
                <a:latin typeface="Century Gothic"/>
                <a:cs typeface="Century Gothic"/>
              </a:rPr>
              <a:t>by </a:t>
            </a:r>
            <a:r>
              <a:rPr sz="1400" b="1" spc="-20" dirty="0">
                <a:solidFill>
                  <a:srgbClr val="8C268A"/>
                </a:solidFill>
                <a:latin typeface="Century Gothic"/>
                <a:cs typeface="Century Gothic"/>
              </a:rPr>
              <a:t>demographic </a:t>
            </a:r>
            <a:r>
              <a:rPr sz="1400" b="1" spc="35" dirty="0">
                <a:solidFill>
                  <a:srgbClr val="8C268A"/>
                </a:solidFill>
                <a:latin typeface="Century Gothic"/>
                <a:cs typeface="Century Gothic"/>
              </a:rPr>
              <a:t>characteristics, </a:t>
            </a:r>
            <a:r>
              <a:rPr sz="1400" b="1" spc="20" dirty="0">
                <a:solidFill>
                  <a:srgbClr val="8C268A"/>
                </a:solidFill>
                <a:latin typeface="Century Gothic"/>
                <a:cs typeface="Century Gothic"/>
              </a:rPr>
              <a:t>region, </a:t>
            </a:r>
            <a:r>
              <a:rPr sz="1400" b="1" spc="-35" dirty="0">
                <a:solidFill>
                  <a:srgbClr val="8C268A"/>
                </a:solidFill>
                <a:latin typeface="Century Gothic"/>
                <a:cs typeface="Century Gothic"/>
              </a:rPr>
              <a:t>and </a:t>
            </a:r>
            <a:r>
              <a:rPr sz="1400" b="1" spc="-5" dirty="0">
                <a:solidFill>
                  <a:srgbClr val="8C268A"/>
                </a:solidFill>
                <a:latin typeface="Century Gothic"/>
                <a:cs typeface="Century Gothic"/>
              </a:rPr>
              <a:t>year</a:t>
            </a:r>
            <a:r>
              <a:rPr lang="en-US" sz="1400" b="1" spc="-5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-65" dirty="0">
                <a:solidFill>
                  <a:srgbClr val="8C268A"/>
                </a:solidFill>
                <a:latin typeface="Century Gothic"/>
                <a:cs typeface="Century Gothic"/>
              </a:rPr>
              <a:t>— </a:t>
            </a:r>
            <a:r>
              <a:rPr sz="1400" b="1" spc="55" dirty="0">
                <a:solidFill>
                  <a:srgbClr val="8C268A"/>
                </a:solidFill>
                <a:latin typeface="Century Gothic"/>
                <a:cs typeface="Century Gothic"/>
              </a:rPr>
              <a:t>United </a:t>
            </a:r>
            <a:r>
              <a:rPr sz="1400" b="1" spc="75" dirty="0">
                <a:solidFill>
                  <a:srgbClr val="8C268A"/>
                </a:solidFill>
                <a:latin typeface="Century Gothic"/>
                <a:cs typeface="Century Gothic"/>
              </a:rPr>
              <a:t>States,</a:t>
            </a:r>
            <a:r>
              <a:rPr sz="1400" b="1" spc="-10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400" b="1" spc="90" dirty="0">
                <a:solidFill>
                  <a:srgbClr val="8C268A"/>
                </a:solidFill>
                <a:latin typeface="Century Gothic"/>
                <a:cs typeface="Century Gothic"/>
              </a:rPr>
              <a:t>2014–2018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81841" y="370747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57596" y="370747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06086" y="381694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30330" y="349381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56299" y="199933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72535" y="219486"/>
            <a:ext cx="168107" cy="2028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56303" y="199940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1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1122</Words>
  <Application>Microsoft Office PowerPoint</Application>
  <PresentationFormat>Custom</PresentationFormat>
  <Paragraphs>407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Lucida Sans</vt:lpstr>
      <vt:lpstr>Times New Roman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Table 2.7. Number and rate of deaths with hepatitis B listed as a cause of death among US residents, by demographic characteristics, region, and year — United States, 2014–2018</dc:subject>
  <dc:creator>HHS / CDC / DDID / NCHHSTP / DVH</dc:creator>
  <cp:lastModifiedBy>Peterson, Paul (CDC/DDID/NCHHSTP/DVH) (CTR)</cp:lastModifiedBy>
  <cp:revision>4</cp:revision>
  <dcterms:created xsi:type="dcterms:W3CDTF">2020-07-21T17:33:31Z</dcterms:created>
  <dcterms:modified xsi:type="dcterms:W3CDTF">2020-07-27T20:34:31Z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