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34112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974" y="108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4"/>
            <a:ext cx="11399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4"/>
            <a:ext cx="938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6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2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2"/>
            <a:ext cx="42915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5252" y="890885"/>
            <a:ext cx="11533192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2.8.</a:t>
            </a:r>
            <a:r>
              <a:rPr sz="2416" b="1" spc="-78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Rate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1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deaths</a:t>
            </a:r>
            <a:r>
              <a:rPr sz="2416" b="1" spc="-121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with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B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listed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26" dirty="0">
                <a:solidFill>
                  <a:srgbClr val="8C268A"/>
                </a:solidFill>
                <a:latin typeface="Tahoma"/>
                <a:cs typeface="Tahoma"/>
              </a:rPr>
              <a:t>as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a </a:t>
            </a:r>
            <a:r>
              <a:rPr sz="2416" b="1" spc="-26" dirty="0">
                <a:solidFill>
                  <a:srgbClr val="8C268A"/>
                </a:solidFill>
                <a:latin typeface="Tahoma"/>
                <a:cs typeface="Tahoma"/>
              </a:rPr>
              <a:t>cause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1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death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>
                <a:solidFill>
                  <a:srgbClr val="8C268A"/>
                </a:solidFill>
                <a:latin typeface="Tahoma"/>
                <a:cs typeface="Tahoma"/>
              </a:rPr>
              <a:t>among  </a:t>
            </a:r>
            <a:r>
              <a:rPr sz="2416" b="1" spc="-26">
                <a:solidFill>
                  <a:srgbClr val="8C268A"/>
                </a:solidFill>
                <a:latin typeface="Tahoma"/>
                <a:cs typeface="Tahoma"/>
              </a:rPr>
              <a:t>U</a:t>
            </a:r>
            <a:r>
              <a:rPr lang="en-US" sz="2416" b="1" spc="-26">
                <a:solidFill>
                  <a:srgbClr val="8C268A"/>
                </a:solidFill>
                <a:latin typeface="Tahoma"/>
                <a:cs typeface="Tahoma"/>
              </a:rPr>
              <a:t>.</a:t>
            </a:r>
            <a:r>
              <a:rPr sz="2416" b="1" spc="-26">
                <a:solidFill>
                  <a:srgbClr val="8C268A"/>
                </a:solidFill>
                <a:latin typeface="Tahoma"/>
                <a:cs typeface="Tahoma"/>
              </a:rPr>
              <a:t>S</a:t>
            </a:r>
            <a:r>
              <a:rPr lang="en-US" sz="2416" b="1" spc="-26">
                <a:solidFill>
                  <a:srgbClr val="8C268A"/>
                </a:solidFill>
                <a:latin typeface="Tahoma"/>
                <a:cs typeface="Tahoma"/>
              </a:rPr>
              <a:t>.</a:t>
            </a:r>
            <a:r>
              <a:rPr sz="2416" b="1" spc="-86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residents,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jurisdiction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and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year</a:t>
            </a:r>
            <a:r>
              <a:rPr sz="2416" b="1" spc="-147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United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States,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60" dirty="0">
                <a:solidFill>
                  <a:srgbClr val="8C268A"/>
                </a:solidFill>
                <a:latin typeface="Tahoma"/>
                <a:cs typeface="Tahoma"/>
              </a:rPr>
              <a:t>2018</a:t>
            </a:r>
            <a:endParaRPr sz="2416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742177" y="1745511"/>
            <a:ext cx="7391400" cy="47726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9" name="object 9"/>
          <p:cNvSpPr txBox="1"/>
          <p:nvPr/>
        </p:nvSpPr>
        <p:spPr>
          <a:xfrm>
            <a:off x="1219200" y="9267721"/>
            <a:ext cx="10128524" cy="4046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69" dirty="0">
                <a:latin typeface="Century Gothic"/>
                <a:cs typeface="Century Gothic"/>
              </a:rPr>
              <a:t>Center </a:t>
            </a:r>
            <a:r>
              <a:rPr sz="1208" spc="17" dirty="0">
                <a:latin typeface="Century Gothic"/>
                <a:cs typeface="Century Gothic"/>
              </a:rPr>
              <a:t>for </a:t>
            </a:r>
            <a:r>
              <a:rPr sz="1208" spc="-43" dirty="0">
                <a:latin typeface="Century Gothic"/>
                <a:cs typeface="Century Gothic"/>
              </a:rPr>
              <a:t>Health </a:t>
            </a:r>
            <a:r>
              <a:rPr sz="1208" dirty="0">
                <a:latin typeface="Century Gothic"/>
                <a:cs typeface="Century Gothic"/>
              </a:rPr>
              <a:t>Statistics, </a:t>
            </a:r>
            <a:r>
              <a:rPr sz="1208" spc="-17" dirty="0">
                <a:latin typeface="Century Gothic"/>
                <a:cs typeface="Century Gothic"/>
              </a:rPr>
              <a:t>Multiple </a:t>
            </a:r>
            <a:r>
              <a:rPr sz="1208" spc="-95" dirty="0">
                <a:latin typeface="Century Gothic"/>
                <a:cs typeface="Century Gothic"/>
              </a:rPr>
              <a:t>Cause </a:t>
            </a:r>
            <a:r>
              <a:rPr sz="1208" spc="-26" dirty="0">
                <a:latin typeface="Century Gothic"/>
                <a:cs typeface="Century Gothic"/>
              </a:rPr>
              <a:t>of </a:t>
            </a:r>
            <a:r>
              <a:rPr sz="1208" spc="-78" dirty="0">
                <a:latin typeface="Century Gothic"/>
                <a:cs typeface="Century Gothic"/>
              </a:rPr>
              <a:t>Death </a:t>
            </a:r>
            <a:r>
              <a:rPr sz="1208" spc="43" dirty="0">
                <a:latin typeface="Century Gothic"/>
                <a:cs typeface="Century Gothic"/>
              </a:rPr>
              <a:t>2018 </a:t>
            </a:r>
            <a:r>
              <a:rPr sz="1208" spc="-60" dirty="0">
                <a:latin typeface="Century Gothic"/>
                <a:cs typeface="Century Gothic"/>
              </a:rPr>
              <a:t>on </a:t>
            </a:r>
            <a:r>
              <a:rPr sz="1208" spc="-181" dirty="0">
                <a:latin typeface="Century Gothic"/>
                <a:cs typeface="Century Gothic"/>
              </a:rPr>
              <a:t>CDC </a:t>
            </a:r>
            <a:r>
              <a:rPr sz="1208" spc="-9" dirty="0">
                <a:latin typeface="Century Gothic"/>
                <a:cs typeface="Century Gothic"/>
              </a:rPr>
              <a:t>WONDER </a:t>
            </a:r>
            <a:r>
              <a:rPr sz="1208" spc="-52" dirty="0">
                <a:latin typeface="Century Gothic"/>
                <a:cs typeface="Century Gothic"/>
              </a:rPr>
              <a:t>Online </a:t>
            </a:r>
            <a:r>
              <a:rPr sz="1208" spc="-86" dirty="0">
                <a:latin typeface="Century Gothic"/>
                <a:cs typeface="Century Gothic"/>
              </a:rPr>
              <a:t>Database. </a:t>
            </a:r>
            <a:r>
              <a:rPr sz="1208" spc="-35" dirty="0">
                <a:latin typeface="Century Gothic"/>
                <a:cs typeface="Century Gothic"/>
              </a:rPr>
              <a:t>Unreliable </a:t>
            </a:r>
            <a:r>
              <a:rPr sz="1208" spc="-17" dirty="0">
                <a:latin typeface="Century Gothic"/>
                <a:cs typeface="Century Gothic"/>
              </a:rPr>
              <a:t>rates </a:t>
            </a:r>
            <a:r>
              <a:rPr sz="1208" spc="-60" dirty="0">
                <a:latin typeface="Century Gothic"/>
                <a:cs typeface="Century Gothic"/>
              </a:rPr>
              <a:t>where </a:t>
            </a:r>
            <a:r>
              <a:rPr sz="1208" spc="-86" dirty="0">
                <a:latin typeface="Century Gothic"/>
                <a:cs typeface="Century Gothic"/>
              </a:rPr>
              <a:t>death  </a:t>
            </a:r>
            <a:r>
              <a:rPr sz="1208" spc="-43" dirty="0">
                <a:latin typeface="Century Gothic"/>
                <a:cs typeface="Century Gothic"/>
              </a:rPr>
              <a:t>counts </a:t>
            </a:r>
            <a:r>
              <a:rPr sz="1208" spc="-69" dirty="0">
                <a:latin typeface="Century Gothic"/>
                <a:cs typeface="Century Gothic"/>
              </a:rPr>
              <a:t>were </a:t>
            </a:r>
            <a:r>
              <a:rPr sz="1208" spc="26" dirty="0">
                <a:latin typeface="Century Gothic"/>
                <a:cs typeface="Century Gothic"/>
              </a:rPr>
              <a:t>less </a:t>
            </a:r>
            <a:r>
              <a:rPr sz="1208" spc="-52" dirty="0">
                <a:latin typeface="Century Gothic"/>
                <a:cs typeface="Century Gothic"/>
              </a:rPr>
              <a:t>than </a:t>
            </a:r>
            <a:r>
              <a:rPr sz="1208" spc="43" dirty="0">
                <a:latin typeface="Century Gothic"/>
                <a:cs typeface="Century Gothic"/>
              </a:rPr>
              <a:t>20 </a:t>
            </a:r>
            <a:r>
              <a:rPr sz="1208" spc="-69" dirty="0">
                <a:latin typeface="Century Gothic"/>
                <a:cs typeface="Century Gothic"/>
              </a:rPr>
              <a:t>were </a:t>
            </a:r>
            <a:r>
              <a:rPr sz="1208" spc="-35" dirty="0">
                <a:latin typeface="Century Gothic"/>
                <a:cs typeface="Century Gothic"/>
              </a:rPr>
              <a:t>not </a:t>
            </a:r>
            <a:r>
              <a:rPr sz="1208" spc="-60" dirty="0">
                <a:latin typeface="Century Gothic"/>
                <a:cs typeface="Century Gothic"/>
              </a:rPr>
              <a:t>displayed </a:t>
            </a:r>
            <a:r>
              <a:rPr sz="1208" spc="-95" dirty="0">
                <a:latin typeface="Century Gothic"/>
                <a:cs typeface="Century Gothic"/>
              </a:rPr>
              <a:t>due </a:t>
            </a:r>
            <a:r>
              <a:rPr sz="1208" spc="-26" dirty="0">
                <a:latin typeface="Century Gothic"/>
                <a:cs typeface="Century Gothic"/>
              </a:rPr>
              <a:t>to </a:t>
            </a:r>
            <a:r>
              <a:rPr sz="1208" spc="-43" dirty="0">
                <a:latin typeface="Century Gothic"/>
                <a:cs typeface="Century Gothic"/>
              </a:rPr>
              <a:t>the </a:t>
            </a:r>
            <a:r>
              <a:rPr sz="1208" dirty="0">
                <a:latin typeface="Century Gothic"/>
                <a:cs typeface="Century Gothic"/>
              </a:rPr>
              <a:t>instability </a:t>
            </a:r>
            <a:r>
              <a:rPr sz="1208" spc="-60" dirty="0">
                <a:latin typeface="Century Gothic"/>
                <a:cs typeface="Century Gothic"/>
              </a:rPr>
              <a:t>associated </a:t>
            </a:r>
            <a:r>
              <a:rPr sz="1208" dirty="0">
                <a:latin typeface="Century Gothic"/>
                <a:cs typeface="Century Gothic"/>
              </a:rPr>
              <a:t>with </a:t>
            </a:r>
            <a:r>
              <a:rPr sz="1208" spc="-26" dirty="0">
                <a:latin typeface="Century Gothic"/>
                <a:cs typeface="Century Gothic"/>
              </a:rPr>
              <a:t>those</a:t>
            </a:r>
            <a:r>
              <a:rPr sz="1208" spc="-164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rates.</a:t>
            </a:r>
            <a:endParaRPr sz="1208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72483" y="400706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10134" y="400705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22183" y="659127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280348" y="659127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64018" y="678014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05850" y="622261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05560" y="364390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133577" y="398128"/>
            <a:ext cx="290067" cy="349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05567" y="364402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9" name="object 7">
            <a:extLst>
              <a:ext uri="{FF2B5EF4-FFF2-40B4-BE49-F238E27FC236}">
                <a16:creationId xmlns:a16="http://schemas.microsoft.com/office/drawing/2014/main" id="{3EAF798E-715C-4C12-A9CB-9CA611E17AA1}"/>
              </a:ext>
            </a:extLst>
          </p:cNvPr>
          <p:cNvSpPr/>
          <p:nvPr/>
        </p:nvSpPr>
        <p:spPr>
          <a:xfrm>
            <a:off x="3240003" y="6728166"/>
            <a:ext cx="6665997" cy="2415834"/>
          </a:xfrm>
          <a:custGeom>
            <a:avLst/>
            <a:gdLst/>
            <a:ahLst/>
            <a:cxnLst/>
            <a:rect l="l" t="t" r="r" b="b"/>
            <a:pathLst>
              <a:path w="6227445" h="2231390">
                <a:moveTo>
                  <a:pt x="0" y="0"/>
                </a:moveTo>
                <a:lnTo>
                  <a:pt x="6227064" y="0"/>
                </a:lnTo>
                <a:lnTo>
                  <a:pt x="6227064" y="2231136"/>
                </a:lnTo>
                <a:lnTo>
                  <a:pt x="0" y="2231136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graphicFrame>
        <p:nvGraphicFramePr>
          <p:cNvPr id="20" name="object 8">
            <a:extLst>
              <a:ext uri="{FF2B5EF4-FFF2-40B4-BE49-F238E27FC236}">
                <a16:creationId xmlns:a16="http://schemas.microsoft.com/office/drawing/2014/main" id="{264746B3-CE5D-44AB-973D-A370868010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634730"/>
              </p:ext>
            </p:extLst>
          </p:nvPr>
        </p:nvGraphicFramePr>
        <p:xfrm>
          <a:off x="3276600" y="6785182"/>
          <a:ext cx="6564137" cy="2305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3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84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2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9279">
                <a:tc>
                  <a:txBody>
                    <a:bodyPr/>
                    <a:lstStyle/>
                    <a:p>
                      <a:pPr marL="183515" marR="137160" indent="-43815">
                        <a:lnSpc>
                          <a:spcPct val="104200"/>
                        </a:lnSpc>
                        <a:spcBef>
                          <a:spcPts val="390"/>
                        </a:spcBef>
                      </a:pPr>
                      <a:r>
                        <a:rPr sz="900" b="1" spc="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900" b="1" spc="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olor  </a:t>
                      </a:r>
                      <a:r>
                        <a:rPr sz="900" b="1" spc="-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Key</a:t>
                      </a:r>
                      <a:endParaRPr sz="900">
                        <a:latin typeface="Tahoma"/>
                        <a:cs typeface="Tahoma"/>
                      </a:endParaRPr>
                    </a:p>
                  </a:txBody>
                  <a:tcPr marL="0" marR="0" marT="53624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00" marR="149225" indent="-95250">
                        <a:lnSpc>
                          <a:spcPct val="104200"/>
                        </a:lnSpc>
                        <a:spcBef>
                          <a:spcPts val="390"/>
                        </a:spcBef>
                      </a:pPr>
                      <a:r>
                        <a:rPr sz="850" b="1" spc="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Cases/100,000  </a:t>
                      </a:r>
                      <a:r>
                        <a:rPr sz="850" b="1" spc="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Population</a:t>
                      </a:r>
                      <a:endParaRPr sz="850" dirty="0">
                        <a:latin typeface="Tahoma"/>
                        <a:cs typeface="Tahoma"/>
                      </a:endParaRPr>
                    </a:p>
                  </a:txBody>
                  <a:tcPr marL="0" marR="0" marT="53624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</a:pPr>
                      <a:r>
                        <a:rPr sz="900" b="1" spc="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States</a:t>
                      </a:r>
                      <a:endParaRPr sz="900" dirty="0">
                        <a:latin typeface="Tahoma"/>
                        <a:cs typeface="Tahoma"/>
                      </a:endParaRPr>
                    </a:p>
                  </a:txBody>
                  <a:tcPr marL="0" marR="0" marT="1374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0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9BEC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900" b="1" spc="50" dirty="0">
                          <a:latin typeface="Arial"/>
                          <a:cs typeface="Arial"/>
                        </a:rPr>
                        <a:t>0-0.33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76998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900" b="1" spc="-20" dirty="0">
                          <a:latin typeface="Arial"/>
                          <a:cs typeface="Arial"/>
                        </a:rPr>
                        <a:t>IL, </a:t>
                      </a:r>
                      <a:r>
                        <a:rPr sz="900" b="1" spc="20" dirty="0">
                          <a:latin typeface="Arial"/>
                          <a:cs typeface="Arial"/>
                        </a:rPr>
                        <a:t>MI, </a:t>
                      </a:r>
                      <a:r>
                        <a:rPr sz="900" b="1" spc="5" dirty="0">
                          <a:latin typeface="Arial"/>
                          <a:cs typeface="Arial"/>
                        </a:rPr>
                        <a:t>MO, 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NC,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OH, 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PA,</a:t>
                      </a:r>
                      <a:r>
                        <a:rPr sz="900" b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VA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76998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B909B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900" b="1" spc="40" dirty="0">
                          <a:latin typeface="Arial"/>
                          <a:cs typeface="Arial"/>
                        </a:rPr>
                        <a:t>&gt;0.33-0.41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87311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900" b="1" spc="-15" dirty="0">
                          <a:latin typeface="Arial"/>
                          <a:cs typeface="Arial"/>
                        </a:rPr>
                        <a:t>AZ, </a:t>
                      </a:r>
                      <a:r>
                        <a:rPr sz="900" b="1" spc="-45" dirty="0">
                          <a:latin typeface="Arial"/>
                          <a:cs typeface="Arial"/>
                        </a:rPr>
                        <a:t>CO, 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FL, 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GA, 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MA, 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NJ,</a:t>
                      </a:r>
                      <a:r>
                        <a:rPr sz="900" b="1" spc="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TX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7311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135E6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900" b="1" spc="40" dirty="0">
                          <a:latin typeface="Arial"/>
                          <a:cs typeface="Arial"/>
                        </a:rPr>
                        <a:t>&gt;0.41-0.52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7311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900" b="1" spc="5" dirty="0">
                          <a:latin typeface="Arial"/>
                          <a:cs typeface="Arial"/>
                        </a:rPr>
                        <a:t>MD, </a:t>
                      </a:r>
                      <a:r>
                        <a:rPr sz="900" b="1" spc="20" dirty="0">
                          <a:latin typeface="Arial"/>
                          <a:cs typeface="Arial"/>
                        </a:rPr>
                        <a:t>MN, 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NV, 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NY, 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OR,</a:t>
                      </a:r>
                      <a:r>
                        <a:rPr sz="900" b="1" spc="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SC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7311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D414D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900" b="1" spc="40" dirty="0">
                          <a:latin typeface="Arial"/>
                          <a:cs typeface="Arial"/>
                        </a:rPr>
                        <a:t>&gt;0.52-0.68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7311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900" b="1" spc="-35" dirty="0">
                          <a:latin typeface="Arial"/>
                          <a:cs typeface="Arial"/>
                        </a:rPr>
                        <a:t>CA, 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LA,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MS,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TN,</a:t>
                      </a:r>
                      <a:r>
                        <a:rPr sz="900" b="1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WA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7311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A252C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900" b="1" spc="40" dirty="0">
                          <a:latin typeface="Arial"/>
                          <a:cs typeface="Arial"/>
                        </a:rPr>
                        <a:t>&gt;0.68-1.26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7311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900" b="1" spc="-55" dirty="0">
                          <a:latin typeface="Arial"/>
                          <a:cs typeface="Arial"/>
                        </a:rPr>
                        <a:t>KY, </a:t>
                      </a:r>
                      <a:r>
                        <a:rPr sz="900" b="1" spc="-25" dirty="0">
                          <a:latin typeface="Arial"/>
                          <a:cs typeface="Arial"/>
                        </a:rPr>
                        <a:t>OK,</a:t>
                      </a:r>
                      <a:r>
                        <a:rPr sz="900" b="1" spc="-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35" dirty="0">
                          <a:latin typeface="Arial"/>
                          <a:cs typeface="Arial"/>
                        </a:rPr>
                        <a:t>WV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87311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3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76767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900" b="1" spc="5" dirty="0">
                          <a:latin typeface="Arial"/>
                          <a:cs typeface="Arial"/>
                        </a:rPr>
                        <a:t>Unreliable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20" dirty="0">
                          <a:latin typeface="Arial"/>
                          <a:cs typeface="Arial"/>
                        </a:rPr>
                        <a:t>rate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87311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900" b="1" spc="-30" dirty="0">
                          <a:latin typeface="Arial"/>
                          <a:cs typeface="Arial"/>
                        </a:rPr>
                        <a:t>AL, AK, 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AR, </a:t>
                      </a:r>
                      <a:r>
                        <a:rPr sz="900" b="1" spc="-55" dirty="0">
                          <a:latin typeface="Arial"/>
                          <a:cs typeface="Arial"/>
                        </a:rPr>
                        <a:t>CT, </a:t>
                      </a:r>
                      <a:r>
                        <a:rPr sz="900" b="1" spc="-20" dirty="0">
                          <a:latin typeface="Arial"/>
                          <a:cs typeface="Arial"/>
                        </a:rPr>
                        <a:t>DE, 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DC,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HI, 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ID,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IN,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IA, </a:t>
                      </a:r>
                      <a:r>
                        <a:rPr sz="900" b="1" spc="-40" dirty="0">
                          <a:latin typeface="Arial"/>
                          <a:cs typeface="Arial"/>
                        </a:rPr>
                        <a:t>KS, </a:t>
                      </a:r>
                      <a:r>
                        <a:rPr sz="900" b="1" spc="10" dirty="0">
                          <a:latin typeface="Arial"/>
                          <a:cs typeface="Arial"/>
                        </a:rPr>
                        <a:t>ME,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MT, NE,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NH, </a:t>
                      </a:r>
                      <a:r>
                        <a:rPr sz="900" b="1" spc="20" dirty="0">
                          <a:latin typeface="Arial"/>
                          <a:cs typeface="Arial"/>
                        </a:rPr>
                        <a:t>NM, </a:t>
                      </a:r>
                      <a:r>
                        <a:rPr sz="900" b="1" spc="-15" dirty="0">
                          <a:latin typeface="Arial"/>
                          <a:cs typeface="Arial"/>
                        </a:rPr>
                        <a:t>ND, </a:t>
                      </a:r>
                      <a:r>
                        <a:rPr sz="900" b="1" spc="-10" dirty="0">
                          <a:latin typeface="Arial"/>
                          <a:cs typeface="Arial"/>
                        </a:rPr>
                        <a:t>RI, </a:t>
                      </a:r>
                      <a:r>
                        <a:rPr sz="900" b="1" spc="-35" dirty="0">
                          <a:latin typeface="Arial"/>
                          <a:cs typeface="Arial"/>
                        </a:rPr>
                        <a:t>SD, </a:t>
                      </a:r>
                      <a:r>
                        <a:rPr sz="900" b="1" spc="-30" dirty="0">
                          <a:latin typeface="Arial"/>
                          <a:cs typeface="Arial"/>
                        </a:rPr>
                        <a:t>UT, VT, </a:t>
                      </a:r>
                      <a:r>
                        <a:rPr sz="900" b="1" spc="15" dirty="0">
                          <a:latin typeface="Arial"/>
                          <a:cs typeface="Arial"/>
                        </a:rPr>
                        <a:t>WI,</a:t>
                      </a:r>
                      <a:r>
                        <a:rPr sz="90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900" b="1" spc="20" dirty="0">
                          <a:latin typeface="Arial"/>
                          <a:cs typeface="Arial"/>
                        </a:rPr>
                        <a:t>WY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87311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190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Tahoma</vt:lpstr>
      <vt:lpstr>Times New Roman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2.8. Rate of deaths with hepatitis B listed as a cause of death among US residents, by jurisdiction and year — United States, 2018</dc:subject>
  <dc:creator>HHS / CDC / DDID / NCHHSTP / DVH</dc:creator>
  <cp:lastModifiedBy>Peterson, Paul (CDC/DDID/NCHHSTP/DVH) (CTR)</cp:lastModifiedBy>
  <cp:revision>3</cp:revision>
  <dcterms:created xsi:type="dcterms:W3CDTF">2020-07-21T17:24:26Z</dcterms:created>
  <dcterms:modified xsi:type="dcterms:W3CDTF">2020-07-27T20:48:51Z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