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55" y="2057400"/>
            <a:ext cx="10441890" cy="1184690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35" dirty="0">
                <a:solidFill>
                  <a:srgbClr val="005E6E"/>
                </a:solidFill>
                <a:latin typeface="Lucida Sans"/>
                <a:cs typeface="Lucida Sans"/>
              </a:rPr>
              <a:t>Figure </a:t>
            </a:r>
            <a:r>
              <a:rPr sz="2416" b="1" spc="17" dirty="0">
                <a:solidFill>
                  <a:srgbClr val="005E6E"/>
                </a:solidFill>
                <a:latin typeface="Lucida Sans"/>
                <a:cs typeface="Lucida Sans"/>
              </a:rPr>
              <a:t>2.7.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Availability of information </a:t>
            </a:r>
            <a:r>
              <a:rPr sz="2416" b="1" spc="-78" dirty="0">
                <a:solidFill>
                  <a:srgbClr val="8C268A"/>
                </a:solidFill>
                <a:latin typeface="Lucida Sans"/>
                <a:cs typeface="Lucida Sans"/>
              </a:rPr>
              <a:t>on </a:t>
            </a:r>
            <a:r>
              <a:rPr sz="2416" b="1" spc="-60" dirty="0">
                <a:solidFill>
                  <a:srgbClr val="8C268A"/>
                </a:solidFill>
                <a:latin typeface="Lucida Sans"/>
                <a:cs typeface="Lucida Sans"/>
              </a:rPr>
              <a:t>risk behaviors/exposures* 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associated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with</a:t>
            </a:r>
            <a:r>
              <a:rPr sz="2416" b="1" spc="-233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reported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52" dirty="0">
                <a:solidFill>
                  <a:srgbClr val="8C268A"/>
                </a:solidFill>
                <a:latin typeface="Lucida Sans"/>
                <a:cs typeface="Lucida Sans"/>
              </a:rPr>
              <a:t>cases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26" dirty="0">
                <a:solidFill>
                  <a:srgbClr val="8C268A"/>
                </a:solidFill>
                <a:latin typeface="Lucida Sans"/>
                <a:cs typeface="Lucida Sans"/>
              </a:rPr>
              <a:t>of</a:t>
            </a:r>
            <a:r>
              <a:rPr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lang="en-US" sz="2416" b="1" spc="-190" dirty="0">
                <a:solidFill>
                  <a:srgbClr val="8C268A"/>
                </a:solidFill>
                <a:latin typeface="Lucida Sans"/>
                <a:cs typeface="Lucida Sans"/>
              </a:rPr>
              <a:t>acute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hepatitis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129" dirty="0">
                <a:solidFill>
                  <a:srgbClr val="8C268A"/>
                </a:solidFill>
                <a:latin typeface="Lucida Sans"/>
                <a:cs typeface="Lucida Sans"/>
              </a:rPr>
              <a:t>B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112" dirty="0">
                <a:solidFill>
                  <a:srgbClr val="8C268A"/>
                </a:solidFill>
                <a:latin typeface="Lucida Sans"/>
                <a:cs typeface="Lucida Sans"/>
              </a:rPr>
              <a:t>—</a:t>
            </a:r>
            <a:r>
              <a:rPr sz="2416" b="1" spc="-197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Lucida Sans"/>
                <a:cs typeface="Lucida Sans"/>
              </a:rPr>
              <a:t>United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60" dirty="0">
                <a:solidFill>
                  <a:srgbClr val="8C268A"/>
                </a:solidFill>
                <a:latin typeface="Lucida Sans"/>
                <a:cs typeface="Lucida Sans"/>
              </a:rPr>
              <a:t>States,</a:t>
            </a:r>
            <a:r>
              <a:rPr sz="2416" b="1" spc="-155" dirty="0">
                <a:solidFill>
                  <a:srgbClr val="8C268A"/>
                </a:solidFill>
                <a:latin typeface="Lucida Sans"/>
                <a:cs typeface="Lucida Sans"/>
              </a:rPr>
              <a:t> </a:t>
            </a:r>
            <a:r>
              <a:rPr sz="2416" b="1" spc="-69" dirty="0">
                <a:solidFill>
                  <a:srgbClr val="8C268A"/>
                </a:solidFill>
                <a:latin typeface="Lucida Sans"/>
                <a:cs typeface="Lucida Sans"/>
              </a:rPr>
              <a:t>2018</a:t>
            </a:r>
            <a:endParaRPr sz="2416" dirty="0">
              <a:latin typeface="Lucida Sans"/>
              <a:cs typeface="Lucida San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66323" y="4969366"/>
            <a:ext cx="3093122" cy="2090569"/>
          </a:xfrm>
          <a:custGeom>
            <a:avLst/>
            <a:gdLst/>
            <a:ahLst/>
            <a:cxnLst/>
            <a:rect l="l" t="t" r="r" b="b"/>
            <a:pathLst>
              <a:path w="1792605" h="1211579">
                <a:moveTo>
                  <a:pt x="0" y="0"/>
                </a:moveTo>
                <a:lnTo>
                  <a:pt x="1792224" y="0"/>
                </a:lnTo>
                <a:lnTo>
                  <a:pt x="1792224" y="1211579"/>
                </a:lnTo>
                <a:lnTo>
                  <a:pt x="0" y="1211579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4" name="object 4"/>
          <p:cNvSpPr/>
          <p:nvPr/>
        </p:nvSpPr>
        <p:spPr>
          <a:xfrm>
            <a:off x="2109856" y="5112924"/>
            <a:ext cx="2809338" cy="1808978"/>
          </a:xfrm>
          <a:custGeom>
            <a:avLst/>
            <a:gdLst/>
            <a:ahLst/>
            <a:cxnLst/>
            <a:rect l="l" t="t" r="r" b="b"/>
            <a:pathLst>
              <a:path w="1628139" h="1048385">
                <a:moveTo>
                  <a:pt x="1627632" y="0"/>
                </a:moveTo>
                <a:lnTo>
                  <a:pt x="0" y="0"/>
                </a:lnTo>
                <a:lnTo>
                  <a:pt x="0" y="1048359"/>
                </a:lnTo>
                <a:lnTo>
                  <a:pt x="1627632" y="1048359"/>
                </a:lnTo>
                <a:lnTo>
                  <a:pt x="1627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5" name="object 5"/>
          <p:cNvSpPr/>
          <p:nvPr/>
        </p:nvSpPr>
        <p:spPr>
          <a:xfrm>
            <a:off x="2307562" y="5306816"/>
            <a:ext cx="548939" cy="310079"/>
          </a:xfrm>
          <a:custGeom>
            <a:avLst/>
            <a:gdLst/>
            <a:ahLst/>
            <a:cxnLst/>
            <a:rect l="l" t="t" r="r" b="b"/>
            <a:pathLst>
              <a:path w="318135" h="179704">
                <a:moveTo>
                  <a:pt x="0" y="179501"/>
                </a:moveTo>
                <a:lnTo>
                  <a:pt x="317754" y="179501"/>
                </a:lnTo>
                <a:lnTo>
                  <a:pt x="317754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005E6E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6" name="object 6"/>
          <p:cNvSpPr/>
          <p:nvPr/>
        </p:nvSpPr>
        <p:spPr>
          <a:xfrm>
            <a:off x="6635018" y="3252010"/>
            <a:ext cx="4754807" cy="48229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7" name="object 7"/>
          <p:cNvSpPr/>
          <p:nvPr/>
        </p:nvSpPr>
        <p:spPr>
          <a:xfrm>
            <a:off x="2344419" y="5749106"/>
            <a:ext cx="2383118" cy="0"/>
          </a:xfrm>
          <a:custGeom>
            <a:avLst/>
            <a:gdLst/>
            <a:ahLst/>
            <a:cxnLst/>
            <a:rect l="l" t="t" r="r" b="b"/>
            <a:pathLst>
              <a:path w="1381125">
                <a:moveTo>
                  <a:pt x="0" y="0"/>
                </a:moveTo>
                <a:lnTo>
                  <a:pt x="1380858" y="0"/>
                </a:lnTo>
              </a:path>
            </a:pathLst>
          </a:custGeom>
          <a:ln w="16510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8" name="object 8"/>
          <p:cNvSpPr/>
          <p:nvPr/>
        </p:nvSpPr>
        <p:spPr>
          <a:xfrm>
            <a:off x="2307562" y="5881635"/>
            <a:ext cx="548939" cy="310079"/>
          </a:xfrm>
          <a:custGeom>
            <a:avLst/>
            <a:gdLst/>
            <a:ahLst/>
            <a:cxnLst/>
            <a:rect l="l" t="t" r="r" b="b"/>
            <a:pathLst>
              <a:path w="318135" h="179704">
                <a:moveTo>
                  <a:pt x="0" y="179501"/>
                </a:moveTo>
                <a:lnTo>
                  <a:pt x="317754" y="179501"/>
                </a:lnTo>
                <a:lnTo>
                  <a:pt x="317754" y="0"/>
                </a:lnTo>
                <a:lnTo>
                  <a:pt x="0" y="0"/>
                </a:lnTo>
                <a:lnTo>
                  <a:pt x="0" y="179501"/>
                </a:lnTo>
                <a:close/>
              </a:path>
            </a:pathLst>
          </a:custGeom>
          <a:solidFill>
            <a:srgbClr val="B8D2D5"/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9537278" y="5856488"/>
            <a:ext cx="762596" cy="636125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algn="ctr">
              <a:spcBef>
                <a:spcPts val="197"/>
              </a:spcBef>
            </a:pPr>
            <a:r>
              <a:rPr sz="1984" b="1" spc="104" dirty="0">
                <a:latin typeface="Century Gothic"/>
                <a:cs typeface="Century Gothic"/>
              </a:rPr>
              <a:t>843</a:t>
            </a:r>
            <a:endParaRPr sz="1984">
              <a:latin typeface="Century Gothic"/>
              <a:cs typeface="Century Gothic"/>
            </a:endParaRPr>
          </a:p>
          <a:p>
            <a:pPr algn="ctr">
              <a:lnSpc>
                <a:spcPct val="100000"/>
              </a:lnSpc>
            </a:pPr>
            <a:r>
              <a:rPr sz="1984" b="1" spc="35" dirty="0">
                <a:latin typeface="Century Gothic"/>
                <a:cs typeface="Century Gothic"/>
              </a:rPr>
              <a:t>(25%)</a:t>
            </a:r>
            <a:endParaRPr sz="1984">
              <a:latin typeface="Century Gothic"/>
              <a:cs typeface="Century Gothic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344419" y="6323891"/>
            <a:ext cx="2383118" cy="0"/>
          </a:xfrm>
          <a:custGeom>
            <a:avLst/>
            <a:gdLst/>
            <a:ahLst/>
            <a:cxnLst/>
            <a:rect l="l" t="t" r="r" b="b"/>
            <a:pathLst>
              <a:path w="1381125">
                <a:moveTo>
                  <a:pt x="0" y="0"/>
                </a:moveTo>
                <a:lnTo>
                  <a:pt x="1380858" y="0"/>
                </a:lnTo>
              </a:path>
            </a:pathLst>
          </a:custGeom>
          <a:ln w="16510">
            <a:solidFill>
              <a:srgbClr val="A7A7A7"/>
            </a:solidFill>
            <a:prstDash val="dot"/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1" name="object 11"/>
          <p:cNvSpPr/>
          <p:nvPr/>
        </p:nvSpPr>
        <p:spPr>
          <a:xfrm>
            <a:off x="2319614" y="6466577"/>
            <a:ext cx="525929" cy="289261"/>
          </a:xfrm>
          <a:custGeom>
            <a:avLst/>
            <a:gdLst/>
            <a:ahLst/>
            <a:cxnLst/>
            <a:rect l="l" t="t" r="r" b="b"/>
            <a:pathLst>
              <a:path w="304800" h="167639">
                <a:moveTo>
                  <a:pt x="0" y="167208"/>
                </a:moveTo>
                <a:lnTo>
                  <a:pt x="304596" y="167208"/>
                </a:lnTo>
                <a:lnTo>
                  <a:pt x="304596" y="0"/>
                </a:lnTo>
                <a:lnTo>
                  <a:pt x="0" y="0"/>
                </a:lnTo>
                <a:lnTo>
                  <a:pt x="0" y="167208"/>
                </a:lnTo>
                <a:close/>
              </a:path>
            </a:pathLst>
          </a:custGeom>
          <a:ln w="12700">
            <a:solidFill>
              <a:srgbClr val="337E8B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2" name="object 12"/>
          <p:cNvSpPr txBox="1"/>
          <p:nvPr/>
        </p:nvSpPr>
        <p:spPr>
          <a:xfrm>
            <a:off x="2109856" y="5315844"/>
            <a:ext cx="2809338" cy="1330050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911616">
              <a:spcBef>
                <a:spcPts val="173"/>
              </a:spcBef>
            </a:pPr>
            <a:r>
              <a:rPr sz="1553" b="1" spc="78" dirty="0">
                <a:solidFill>
                  <a:srgbClr val="8C268A"/>
                </a:solidFill>
                <a:latin typeface="Century Gothic"/>
                <a:cs typeface="Century Gothic"/>
              </a:rPr>
              <a:t>Risk</a:t>
            </a:r>
            <a:r>
              <a:rPr sz="1553" b="1" spc="-78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553" b="1" spc="9" dirty="0">
                <a:solidFill>
                  <a:srgbClr val="8C268A"/>
                </a:solidFill>
                <a:latin typeface="Century Gothic"/>
                <a:cs typeface="Century Gothic"/>
              </a:rPr>
              <a:t>identified*</a:t>
            </a:r>
            <a:endParaRPr sz="1553">
              <a:latin typeface="Century Gothic"/>
              <a:cs typeface="Century Gothic"/>
            </a:endParaRPr>
          </a:p>
          <a:p>
            <a:pPr marL="911616" marR="216947">
              <a:lnSpc>
                <a:spcPct val="241699"/>
              </a:lnSpc>
              <a:spcBef>
                <a:spcPts val="52"/>
              </a:spcBef>
            </a:pPr>
            <a:r>
              <a:rPr sz="1553" b="1" spc="-43" dirty="0">
                <a:solidFill>
                  <a:srgbClr val="8C268A"/>
                </a:solidFill>
                <a:latin typeface="Century Gothic"/>
                <a:cs typeface="Century Gothic"/>
              </a:rPr>
              <a:t>No </a:t>
            </a:r>
            <a:r>
              <a:rPr sz="1553" b="1" spc="69" dirty="0">
                <a:solidFill>
                  <a:srgbClr val="8C268A"/>
                </a:solidFill>
                <a:latin typeface="Century Gothic"/>
                <a:cs typeface="Century Gothic"/>
              </a:rPr>
              <a:t>risk </a:t>
            </a:r>
            <a:r>
              <a:rPr sz="1553" b="1" spc="17" dirty="0">
                <a:solidFill>
                  <a:srgbClr val="8C268A"/>
                </a:solidFill>
                <a:latin typeface="Century Gothic"/>
                <a:cs typeface="Century Gothic"/>
              </a:rPr>
              <a:t>identified  </a:t>
            </a:r>
            <a:r>
              <a:rPr sz="1553" b="1" spc="78" dirty="0">
                <a:solidFill>
                  <a:srgbClr val="8C268A"/>
                </a:solidFill>
                <a:latin typeface="Century Gothic"/>
                <a:cs typeface="Century Gothic"/>
              </a:rPr>
              <a:t>Risk </a:t>
            </a:r>
            <a:r>
              <a:rPr sz="1553" b="1" spc="-43" dirty="0">
                <a:solidFill>
                  <a:srgbClr val="8C268A"/>
                </a:solidFill>
                <a:latin typeface="Century Gothic"/>
                <a:cs typeface="Century Gothic"/>
              </a:rPr>
              <a:t>data</a:t>
            </a:r>
            <a:r>
              <a:rPr sz="1553" b="1" spc="-319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1553" b="1" spc="26" dirty="0">
                <a:solidFill>
                  <a:srgbClr val="8C268A"/>
                </a:solidFill>
                <a:latin typeface="Century Gothic"/>
                <a:cs typeface="Century Gothic"/>
              </a:rPr>
              <a:t>missing</a:t>
            </a:r>
            <a:endParaRPr sz="1553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46943" y="3841874"/>
            <a:ext cx="2941918" cy="1477637"/>
          </a:xfrm>
          <a:prstGeom prst="rect">
            <a:avLst/>
          </a:prstGeom>
        </p:spPr>
        <p:txBody>
          <a:bodyPr vert="horz" wrap="square" lIns="0" tIns="25199" rIns="0" bIns="0" rtlCol="0">
            <a:spAutoFit/>
          </a:bodyPr>
          <a:lstStyle/>
          <a:p>
            <a:pPr marR="134770" algn="r">
              <a:spcBef>
                <a:spcPts val="197"/>
              </a:spcBef>
            </a:pPr>
            <a:r>
              <a:rPr sz="1984" b="1" spc="104" dirty="0">
                <a:solidFill>
                  <a:srgbClr val="FFFFFF"/>
                </a:solidFill>
                <a:latin typeface="Century Gothic"/>
                <a:cs typeface="Century Gothic"/>
              </a:rPr>
              <a:t>870</a:t>
            </a:r>
            <a:endParaRPr sz="1984">
              <a:latin typeface="Century Gothic"/>
              <a:cs typeface="Century Gothic"/>
            </a:endParaRPr>
          </a:p>
          <a:p>
            <a:pPr marR="8766" algn="r"/>
            <a:r>
              <a:rPr sz="1984" b="1" spc="35" dirty="0">
                <a:solidFill>
                  <a:srgbClr val="FFFFFF"/>
                </a:solidFill>
                <a:latin typeface="Century Gothic"/>
                <a:cs typeface="Century Gothic"/>
              </a:rPr>
              <a:t>(26%)</a:t>
            </a:r>
            <a:endParaRPr sz="1984">
              <a:latin typeface="Century Gothic"/>
              <a:cs typeface="Century Gothic"/>
            </a:endParaRPr>
          </a:p>
          <a:p>
            <a:pPr marL="35062">
              <a:spcBef>
                <a:spcPts val="1812"/>
              </a:spcBef>
            </a:pPr>
            <a:r>
              <a:rPr sz="1984" b="1" spc="78" dirty="0">
                <a:latin typeface="Century Gothic"/>
                <a:cs typeface="Century Gothic"/>
              </a:rPr>
              <a:t>1,609</a:t>
            </a:r>
            <a:endParaRPr sz="1984">
              <a:latin typeface="Century Gothic"/>
              <a:cs typeface="Century Gothic"/>
            </a:endParaRPr>
          </a:p>
          <a:p>
            <a:pPr marL="21914"/>
            <a:r>
              <a:rPr sz="1984" b="1" spc="35" dirty="0">
                <a:latin typeface="Century Gothic"/>
                <a:cs typeface="Century Gothic"/>
              </a:rPr>
              <a:t>(48%)</a:t>
            </a:r>
            <a:endParaRPr sz="1984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705893" y="745591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47" dirty="0">
                <a:solidFill>
                  <a:srgbClr val="8C268A"/>
                </a:solidFill>
                <a:latin typeface="Century Gothic"/>
                <a:cs typeface="Century Gothic"/>
              </a:rPr>
              <a:t>VIRAL</a:t>
            </a:r>
            <a:r>
              <a:rPr sz="2071" b="1" spc="-43" dirty="0">
                <a:solidFill>
                  <a:srgbClr val="8C268A"/>
                </a:solidFill>
                <a:latin typeface="Century Gothic"/>
                <a:cs typeface="Century Gothic"/>
              </a:rPr>
              <a:t> </a:t>
            </a:r>
            <a:r>
              <a:rPr sz="2071" b="1" spc="224" dirty="0">
                <a:solidFill>
                  <a:srgbClr val="8C268A"/>
                </a:solidFill>
                <a:latin typeface="Century Gothic"/>
                <a:cs typeface="Century Gothic"/>
              </a:rPr>
              <a:t>HEPATITIS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543544" y="745590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250" dirty="0">
                <a:solidFill>
                  <a:srgbClr val="005E6E"/>
                </a:solidFill>
                <a:latin typeface="Tahoma"/>
                <a:cs typeface="Tahoma"/>
              </a:rPr>
              <a:t>SU</a:t>
            </a:r>
            <a:r>
              <a:rPr sz="2071" spc="216" dirty="0">
                <a:solidFill>
                  <a:srgbClr val="005E6E"/>
                </a:solidFill>
                <a:latin typeface="Tahoma"/>
                <a:cs typeface="Tahoma"/>
              </a:rPr>
              <a:t>R</a:t>
            </a:r>
            <a:r>
              <a:rPr sz="2071" spc="197" dirty="0">
                <a:solidFill>
                  <a:srgbClr val="005E6E"/>
                </a:solidFill>
                <a:latin typeface="Tahoma"/>
                <a:cs typeface="Tahoma"/>
              </a:rPr>
              <a:t>VEILLANCE</a:t>
            </a:r>
            <a:endParaRPr sz="2071">
              <a:latin typeface="Tahoma"/>
              <a:cs typeface="Tahoma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355593" y="1004012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313758" y="1004012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397428" y="1022899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9" name="object 19"/>
          <p:cNvSpPr/>
          <p:nvPr/>
        </p:nvSpPr>
        <p:spPr>
          <a:xfrm>
            <a:off x="10439260" y="967146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0" name="object 20"/>
          <p:cNvSpPr/>
          <p:nvPr/>
        </p:nvSpPr>
        <p:spPr>
          <a:xfrm>
            <a:off x="10138970" y="709275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1" name="object 21"/>
          <p:cNvSpPr/>
          <p:nvPr/>
        </p:nvSpPr>
        <p:spPr>
          <a:xfrm>
            <a:off x="10166987" y="743013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2" name="object 22"/>
          <p:cNvSpPr/>
          <p:nvPr/>
        </p:nvSpPr>
        <p:spPr>
          <a:xfrm>
            <a:off x="10138977" y="709287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B66AB61-3536-40C0-A539-FE13BA74E5E2}"/>
              </a:ext>
            </a:extLst>
          </p:cNvPr>
          <p:cNvSpPr txBox="1"/>
          <p:nvPr/>
        </p:nvSpPr>
        <p:spPr>
          <a:xfrm>
            <a:off x="1676400" y="8509167"/>
            <a:ext cx="104394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CDC, Nationally Notifiable Diseases Surveillance System.</a:t>
            </a:r>
          </a:p>
          <a:p>
            <a:r>
              <a:rPr lang="en-US" sz="1400" dirty="0"/>
              <a:t>* Case reports with at least one of the following risk behaviors/ exposures reported 6 weeks to 6 months prior to symptom onset: 1) injection drug use; 2) multiple sex partners; 3) underwent surgery; 4) men who have sex with men; 5</a:t>
            </a:r>
            <a:r>
              <a:rPr lang="en-US" sz="1400"/>
              <a:t>) sexual </a:t>
            </a:r>
            <a:r>
              <a:rPr lang="en-US" sz="1400" dirty="0"/>
              <a:t>contact with suspected/confirmed hepatitis B case; 6) sustained a percutaneous injury; 7) household contact with suspected/confirmed hepatitis B case; 8) occupational exposure to blood</a:t>
            </a:r>
            <a:r>
              <a:rPr lang="en-US" sz="1400"/>
              <a:t>; 9</a:t>
            </a:r>
            <a:r>
              <a:rPr lang="en-US" sz="1400" dirty="0"/>
              <a:t>) dialysis</a:t>
            </a:r>
            <a:r>
              <a:rPr lang="en-US" sz="1400"/>
              <a:t>; and 10</a:t>
            </a:r>
            <a:r>
              <a:rPr lang="en-US" sz="1400" dirty="0"/>
              <a:t>) transfusion.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157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Century Gothic</vt:lpstr>
      <vt:lpstr>Lucida Sans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2.7. Availability of information on risk behaviors/exposures associated with reported cases of hepatitis B — United States, 2018</dc:subject>
  <dc:creator>HHS / CDC / DDID / NCHHSTP / DVH</dc:creator>
  <cp:lastModifiedBy>Peterson, Paul (CDC/DDID/NCHHSTP/DVH) (CTR)</cp:lastModifiedBy>
  <cp:revision>3</cp:revision>
  <dcterms:created xsi:type="dcterms:W3CDTF">2020-07-21T17:23:28Z</dcterms:created>
  <dcterms:modified xsi:type="dcterms:W3CDTF">2020-07-27T21:58:15Z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