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082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2494" y="1660096"/>
            <a:ext cx="11399520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95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2.6.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2819400"/>
            <a:ext cx="11812701" cy="60021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1177373" y="9033089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97422" y="683096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35073" y="683095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447122" y="94151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405287" y="94151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488957" y="960404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530789" y="904651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230499" y="64678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258516" y="680518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230506" y="64679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8898" y="1698919"/>
            <a:ext cx="11399520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95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2.6.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acute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race/ethnicity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3610" y="2980666"/>
            <a:ext cx="12118290" cy="3810797"/>
          </a:xfrm>
          <a:custGeom>
            <a:avLst/>
            <a:gdLst/>
            <a:ahLst/>
            <a:cxnLst/>
            <a:rect l="l" t="t" r="r" b="b"/>
            <a:pathLst>
              <a:path w="7023100" h="2208529">
                <a:moveTo>
                  <a:pt x="0" y="0"/>
                </a:moveTo>
                <a:lnTo>
                  <a:pt x="7022592" y="0"/>
                </a:lnTo>
                <a:lnTo>
                  <a:pt x="7022592" y="2208276"/>
                </a:lnTo>
                <a:lnTo>
                  <a:pt x="0" y="220827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382369"/>
              </p:ext>
            </p:extLst>
          </p:nvPr>
        </p:nvGraphicFramePr>
        <p:xfrm>
          <a:off x="788898" y="3124200"/>
          <a:ext cx="11833404" cy="35272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409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568880">
                <a:tc>
                  <a:txBody>
                    <a:bodyPr/>
                    <a:lstStyle/>
                    <a:p>
                      <a:pPr marL="220345" marR="215265" indent="84455">
                        <a:lnSpc>
                          <a:spcPct val="104200"/>
                        </a:lnSpc>
                        <a:spcBef>
                          <a:spcPts val="244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  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thnicity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53687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72023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20650" marR="40005" indent="-80645">
                        <a:lnSpc>
                          <a:spcPct val="104200"/>
                        </a:lnSpc>
                        <a:spcBef>
                          <a:spcPts val="345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14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5" dirty="0"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1400" b="1" spc="25" dirty="0"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1400" b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Native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560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5478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255270" marR="130175" indent="-124460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Asian/</a:t>
                      </a:r>
                      <a:r>
                        <a:rPr sz="1400" b="1" spc="10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acific  Islander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669">
                <a:tc>
                  <a:txBody>
                    <a:bodyPr/>
                    <a:lstStyle/>
                    <a:p>
                      <a:pPr marL="117475" marR="116839" indent="18859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spc="5" dirty="0">
                          <a:latin typeface="Trebuchet MS"/>
                          <a:cs typeface="Trebuchet MS"/>
                        </a:rPr>
                        <a:t>Black,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3.5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3.0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2.2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 marL="117475" marR="116839" indent="174625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latin typeface="Trebuchet MS"/>
                          <a:cs typeface="Trebuchet MS"/>
                        </a:rPr>
                        <a:t>White,  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on-</a:t>
                      </a:r>
                      <a:r>
                        <a:rPr sz="1400" b="1" spc="15" dirty="0">
                          <a:latin typeface="Trebuchet MS"/>
                          <a:cs typeface="Trebuchet MS"/>
                        </a:rPr>
                        <a:t>H</a:t>
                      </a:r>
                      <a:r>
                        <a:rPr sz="1400" b="1" spc="20" dirty="0">
                          <a:latin typeface="Trebuchet MS"/>
                          <a:cs typeface="Trebuchet MS"/>
                        </a:rPr>
                        <a:t>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70124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1.2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6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41935">
                        <a:lnSpc>
                          <a:spcPct val="100000"/>
                        </a:lnSpc>
                      </a:pPr>
                      <a:r>
                        <a:rPr sz="1400" b="1" spc="20" dirty="0">
                          <a:latin typeface="Trebuchet MS"/>
                          <a:cs typeface="Trebuchet MS"/>
                        </a:rPr>
                        <a:t>Hispanic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1.1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1.0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0.8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0.7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0.6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0.3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latin typeface="Trebuchet MS"/>
                          <a:cs typeface="Trebuchet MS"/>
                        </a:rPr>
                        <a:t>0.4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88898" y="6934996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93826" y="721919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31477" y="721918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43526" y="9803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01691" y="98034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85361" y="999227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27193" y="943474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26903" y="68560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54920" y="719341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26910" y="685615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1742492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179</Words>
  <Application>Microsoft Office PowerPoint</Application>
  <PresentationFormat>Custom</PresentationFormat>
  <Paragraphs>191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2.6. Rates of reported acute hepatitis B, by race/ethnicity — United States, 2003–2018</dc:subject>
  <dc:creator>HHS / CDC / DDID / NCHHSTP / DVH</dc:creator>
  <cp:lastModifiedBy>Peterson, Paul (CDC/DDID/NCHHSTP/DVH) (CTR)</cp:lastModifiedBy>
  <cp:revision>1</cp:revision>
  <dcterms:created xsi:type="dcterms:W3CDTF">2020-07-21T17:21:14Z</dcterms:created>
  <dcterms:modified xsi:type="dcterms:W3CDTF">2020-07-21T17:23:03Z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