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34112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372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1620" y="114"/>
      </p:cViewPr>
      <p:guideLst>
        <p:guide orient="horz" pos="2880"/>
        <p:guide pos="372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05840" y="3118104"/>
            <a:ext cx="11399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011680" y="5632704"/>
            <a:ext cx="93878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70560" y="2313432"/>
            <a:ext cx="583387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906768" y="2313432"/>
            <a:ext cx="583387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70560" y="402336"/>
            <a:ext cx="120700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70560" y="2313432"/>
            <a:ext cx="120700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559808" y="9354312"/>
            <a:ext cx="429158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70560" y="9354312"/>
            <a:ext cx="308457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656064" y="9354312"/>
            <a:ext cx="308457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88899">
        <a:defRPr>
          <a:latin typeface="+mn-lt"/>
          <a:ea typeface="+mn-ea"/>
          <a:cs typeface="+mn-cs"/>
        </a:defRPr>
      </a:lvl2pPr>
      <a:lvl3pPr marL="1577797">
        <a:defRPr>
          <a:latin typeface="+mn-lt"/>
          <a:ea typeface="+mn-ea"/>
          <a:cs typeface="+mn-cs"/>
        </a:defRPr>
      </a:lvl3pPr>
      <a:lvl4pPr marL="2366696">
        <a:defRPr>
          <a:latin typeface="+mn-lt"/>
          <a:ea typeface="+mn-ea"/>
          <a:cs typeface="+mn-cs"/>
        </a:defRPr>
      </a:lvl4pPr>
      <a:lvl5pPr marL="3155594">
        <a:defRPr>
          <a:latin typeface="+mn-lt"/>
          <a:ea typeface="+mn-ea"/>
          <a:cs typeface="+mn-cs"/>
        </a:defRPr>
      </a:lvl5pPr>
      <a:lvl6pPr marL="3944493">
        <a:defRPr>
          <a:latin typeface="+mn-lt"/>
          <a:ea typeface="+mn-ea"/>
          <a:cs typeface="+mn-cs"/>
        </a:defRPr>
      </a:lvl6pPr>
      <a:lvl7pPr marL="4733392">
        <a:defRPr>
          <a:latin typeface="+mn-lt"/>
          <a:ea typeface="+mn-ea"/>
          <a:cs typeface="+mn-cs"/>
        </a:defRPr>
      </a:lvl7pPr>
      <a:lvl8pPr marL="5522290">
        <a:defRPr>
          <a:latin typeface="+mn-lt"/>
          <a:ea typeface="+mn-ea"/>
          <a:cs typeface="+mn-cs"/>
        </a:defRPr>
      </a:lvl8pPr>
      <a:lvl9pPr marL="631118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88899">
        <a:defRPr>
          <a:latin typeface="+mn-lt"/>
          <a:ea typeface="+mn-ea"/>
          <a:cs typeface="+mn-cs"/>
        </a:defRPr>
      </a:lvl2pPr>
      <a:lvl3pPr marL="1577797">
        <a:defRPr>
          <a:latin typeface="+mn-lt"/>
          <a:ea typeface="+mn-ea"/>
          <a:cs typeface="+mn-cs"/>
        </a:defRPr>
      </a:lvl3pPr>
      <a:lvl4pPr marL="2366696">
        <a:defRPr>
          <a:latin typeface="+mn-lt"/>
          <a:ea typeface="+mn-ea"/>
          <a:cs typeface="+mn-cs"/>
        </a:defRPr>
      </a:lvl4pPr>
      <a:lvl5pPr marL="3155594">
        <a:defRPr>
          <a:latin typeface="+mn-lt"/>
          <a:ea typeface="+mn-ea"/>
          <a:cs typeface="+mn-cs"/>
        </a:defRPr>
      </a:lvl5pPr>
      <a:lvl6pPr marL="3944493">
        <a:defRPr>
          <a:latin typeface="+mn-lt"/>
          <a:ea typeface="+mn-ea"/>
          <a:cs typeface="+mn-cs"/>
        </a:defRPr>
      </a:lvl6pPr>
      <a:lvl7pPr marL="4733392">
        <a:defRPr>
          <a:latin typeface="+mn-lt"/>
          <a:ea typeface="+mn-ea"/>
          <a:cs typeface="+mn-cs"/>
        </a:defRPr>
      </a:lvl7pPr>
      <a:lvl8pPr marL="5522290">
        <a:defRPr>
          <a:latin typeface="+mn-lt"/>
          <a:ea typeface="+mn-ea"/>
          <a:cs typeface="+mn-cs"/>
        </a:defRPr>
      </a:lvl8pPr>
      <a:lvl9pPr marL="631118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17242" y="1660476"/>
            <a:ext cx="11325012" cy="781888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 marR="8766">
              <a:lnSpc>
                <a:spcPct val="107200"/>
              </a:lnSpc>
              <a:spcBef>
                <a:spcPts val="173"/>
              </a:spcBef>
            </a:pPr>
            <a:r>
              <a:rPr sz="2416" b="1" spc="-9" dirty="0">
                <a:solidFill>
                  <a:srgbClr val="005E6E"/>
                </a:solidFill>
                <a:latin typeface="Tahoma"/>
                <a:cs typeface="Tahoma"/>
              </a:rPr>
              <a:t>Figure</a:t>
            </a:r>
            <a:r>
              <a:rPr sz="2416" b="1" spc="-86" dirty="0">
                <a:solidFill>
                  <a:srgbClr val="005E6E"/>
                </a:solidFill>
                <a:latin typeface="Tahoma"/>
                <a:cs typeface="Tahoma"/>
              </a:rPr>
              <a:t> </a:t>
            </a:r>
            <a:r>
              <a:rPr sz="2416" b="1" spc="-52" dirty="0">
                <a:solidFill>
                  <a:srgbClr val="005E6E"/>
                </a:solidFill>
                <a:latin typeface="Tahoma"/>
                <a:cs typeface="Tahoma"/>
              </a:rPr>
              <a:t>2.3.</a:t>
            </a:r>
            <a:r>
              <a:rPr sz="2416" b="1" spc="-86" dirty="0">
                <a:solidFill>
                  <a:srgbClr val="005E6E"/>
                </a:solidFill>
                <a:latin typeface="Tahoma"/>
                <a:cs typeface="Tahoma"/>
              </a:rPr>
              <a:t> </a:t>
            </a:r>
            <a:r>
              <a:rPr sz="2416" b="1" dirty="0">
                <a:solidFill>
                  <a:srgbClr val="8C268A"/>
                </a:solidFill>
                <a:latin typeface="Tahoma"/>
                <a:cs typeface="Tahoma"/>
              </a:rPr>
              <a:t>Rates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35" dirty="0">
                <a:solidFill>
                  <a:srgbClr val="8C268A"/>
                </a:solidFill>
                <a:latin typeface="Tahoma"/>
                <a:cs typeface="Tahoma"/>
              </a:rPr>
              <a:t>of</a:t>
            </a:r>
            <a:r>
              <a:rPr sz="2416" b="1" spc="-121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7">
                <a:solidFill>
                  <a:srgbClr val="8C268A"/>
                </a:solidFill>
                <a:latin typeface="Tahoma"/>
                <a:cs typeface="Tahoma"/>
              </a:rPr>
              <a:t>reported</a:t>
            </a:r>
            <a:r>
              <a:rPr sz="2416" b="1" spc="-86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lang="en-US" sz="2416" b="1" spc="-86">
                <a:solidFill>
                  <a:srgbClr val="8C268A"/>
                </a:solidFill>
                <a:latin typeface="Tahoma"/>
                <a:cs typeface="Tahoma"/>
              </a:rPr>
              <a:t>acute </a:t>
            </a:r>
            <a:r>
              <a:rPr sz="2416" b="1" spc="17">
                <a:solidFill>
                  <a:srgbClr val="8C268A"/>
                </a:solidFill>
                <a:latin typeface="Tahoma"/>
                <a:cs typeface="Tahoma"/>
              </a:rPr>
              <a:t>hepatitis</a:t>
            </a:r>
            <a:r>
              <a:rPr sz="2416" b="1" spc="-86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17" dirty="0">
                <a:solidFill>
                  <a:srgbClr val="8C268A"/>
                </a:solidFill>
                <a:latin typeface="Tahoma"/>
                <a:cs typeface="Tahoma"/>
              </a:rPr>
              <a:t>B,</a:t>
            </a:r>
            <a:r>
              <a:rPr sz="2416" b="1" spc="-7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17" dirty="0">
                <a:solidFill>
                  <a:srgbClr val="8C268A"/>
                </a:solidFill>
                <a:latin typeface="Tahoma"/>
                <a:cs typeface="Tahoma"/>
              </a:rPr>
              <a:t>by</a:t>
            </a:r>
            <a:r>
              <a:rPr sz="2416" b="1" spc="-13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26" dirty="0">
                <a:solidFill>
                  <a:srgbClr val="8C268A"/>
                </a:solidFill>
                <a:latin typeface="Tahoma"/>
                <a:cs typeface="Tahoma"/>
              </a:rPr>
              <a:t>state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9" dirty="0">
                <a:solidFill>
                  <a:srgbClr val="8C268A"/>
                </a:solidFill>
                <a:latin typeface="Tahoma"/>
                <a:cs typeface="Tahoma"/>
              </a:rPr>
              <a:t>or</a:t>
            </a:r>
            <a:r>
              <a:rPr sz="2416" b="1" spc="-147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dirty="0">
                <a:solidFill>
                  <a:srgbClr val="8C268A"/>
                </a:solidFill>
                <a:latin typeface="Tahoma"/>
                <a:cs typeface="Tahoma"/>
              </a:rPr>
              <a:t>jurisdiction</a:t>
            </a:r>
            <a:r>
              <a:rPr sz="2416" b="1" spc="-7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12" dirty="0">
                <a:solidFill>
                  <a:srgbClr val="8C268A"/>
                </a:solidFill>
                <a:latin typeface="Tahoma"/>
                <a:cs typeface="Tahoma"/>
              </a:rPr>
              <a:t>—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9" dirty="0">
                <a:solidFill>
                  <a:srgbClr val="8C268A"/>
                </a:solidFill>
                <a:latin typeface="Tahoma"/>
                <a:cs typeface="Tahoma"/>
              </a:rPr>
              <a:t>United  States,</a:t>
            </a:r>
            <a:r>
              <a:rPr sz="2416" b="1" spc="-95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60" dirty="0">
                <a:solidFill>
                  <a:srgbClr val="8C268A"/>
                </a:solidFill>
                <a:latin typeface="Tahoma"/>
                <a:cs typeface="Tahoma"/>
              </a:rPr>
              <a:t>2018</a:t>
            </a:r>
            <a:endParaRPr sz="2416" dirty="0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676400" y="2667000"/>
            <a:ext cx="9821451" cy="63170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9" name="object 9"/>
          <p:cNvSpPr txBox="1"/>
          <p:nvPr/>
        </p:nvSpPr>
        <p:spPr>
          <a:xfrm>
            <a:off x="1676399" y="9303634"/>
            <a:ext cx="4376171" cy="208013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1208" spc="-52" dirty="0">
                <a:latin typeface="Century Gothic"/>
                <a:cs typeface="Century Gothic"/>
              </a:rPr>
              <a:t>Source: </a:t>
            </a:r>
            <a:r>
              <a:rPr sz="1208" spc="-155" dirty="0">
                <a:latin typeface="Century Gothic"/>
                <a:cs typeface="Century Gothic"/>
              </a:rPr>
              <a:t>CDC, </a:t>
            </a:r>
            <a:r>
              <a:rPr sz="1208" spc="-52" dirty="0">
                <a:latin typeface="Century Gothic"/>
                <a:cs typeface="Century Gothic"/>
              </a:rPr>
              <a:t>National </a:t>
            </a:r>
            <a:r>
              <a:rPr sz="1208" spc="-35" dirty="0">
                <a:latin typeface="Century Gothic"/>
                <a:cs typeface="Century Gothic"/>
              </a:rPr>
              <a:t>Notifiable </a:t>
            </a:r>
            <a:r>
              <a:rPr sz="1208" spc="-26" dirty="0">
                <a:latin typeface="Century Gothic"/>
                <a:cs typeface="Century Gothic"/>
              </a:rPr>
              <a:t>Diseases </a:t>
            </a:r>
            <a:r>
              <a:rPr sz="1208" spc="-43" dirty="0">
                <a:latin typeface="Century Gothic"/>
                <a:cs typeface="Century Gothic"/>
              </a:rPr>
              <a:t>Surveillance</a:t>
            </a:r>
            <a:r>
              <a:rPr sz="1208" spc="9" dirty="0">
                <a:latin typeface="Century Gothic"/>
                <a:cs typeface="Century Gothic"/>
              </a:rPr>
              <a:t> </a:t>
            </a:r>
            <a:r>
              <a:rPr sz="1208" spc="-9" dirty="0">
                <a:latin typeface="Century Gothic"/>
                <a:cs typeface="Century Gothic"/>
              </a:rPr>
              <a:t>System.</a:t>
            </a:r>
            <a:endParaRPr sz="1208" dirty="0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722169" y="683476"/>
            <a:ext cx="2365587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b="1" spc="164" dirty="0">
                <a:solidFill>
                  <a:srgbClr val="8C268A"/>
                </a:solidFill>
                <a:latin typeface="Trebuchet MS"/>
                <a:cs typeface="Trebuchet MS"/>
              </a:rPr>
              <a:t>VIRAL</a:t>
            </a:r>
            <a:r>
              <a:rPr sz="2071" b="1" spc="-95" dirty="0">
                <a:solidFill>
                  <a:srgbClr val="8C268A"/>
                </a:solidFill>
                <a:latin typeface="Trebuchet MS"/>
                <a:cs typeface="Trebuchet MS"/>
              </a:rPr>
              <a:t> </a:t>
            </a:r>
            <a:r>
              <a:rPr sz="2071" b="1" spc="147" dirty="0">
                <a:solidFill>
                  <a:srgbClr val="8C268A"/>
                </a:solidFill>
                <a:latin typeface="Trebuchet MS"/>
                <a:cs typeface="Trebuchet MS"/>
              </a:rPr>
              <a:t>HEPATITIS</a:t>
            </a:r>
            <a:endParaRPr sz="2071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559820" y="683475"/>
            <a:ext cx="2159598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spc="302" dirty="0">
                <a:solidFill>
                  <a:srgbClr val="005E6E"/>
                </a:solidFill>
                <a:latin typeface="Century Gothic"/>
                <a:cs typeface="Century Gothic"/>
              </a:rPr>
              <a:t>SU</a:t>
            </a:r>
            <a:r>
              <a:rPr sz="2071" spc="276" dirty="0">
                <a:solidFill>
                  <a:srgbClr val="005E6E"/>
                </a:solidFill>
                <a:latin typeface="Century Gothic"/>
                <a:cs typeface="Century Gothic"/>
              </a:rPr>
              <a:t>R</a:t>
            </a:r>
            <a:r>
              <a:rPr sz="2071" spc="138" dirty="0">
                <a:solidFill>
                  <a:srgbClr val="005E6E"/>
                </a:solidFill>
                <a:latin typeface="Century Gothic"/>
                <a:cs typeface="Century Gothic"/>
              </a:rPr>
              <a:t>VEILLANCE</a:t>
            </a:r>
            <a:endParaRPr sz="2071">
              <a:latin typeface="Century Gothic"/>
              <a:cs typeface="Century Gothic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0371869" y="941897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3" name="object 13"/>
          <p:cNvSpPr/>
          <p:nvPr/>
        </p:nvSpPr>
        <p:spPr>
          <a:xfrm>
            <a:off x="10330034" y="941897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4" name="object 14"/>
          <p:cNvSpPr/>
          <p:nvPr/>
        </p:nvSpPr>
        <p:spPr>
          <a:xfrm>
            <a:off x="10413704" y="960784"/>
            <a:ext cx="0" cy="70124"/>
          </a:xfrm>
          <a:custGeom>
            <a:avLst/>
            <a:gdLst/>
            <a:ahLst/>
            <a:cxnLst/>
            <a:rect l="l" t="t" r="r" b="b"/>
            <a:pathLst>
              <a:path h="40640">
                <a:moveTo>
                  <a:pt x="0" y="0"/>
                </a:moveTo>
                <a:lnTo>
                  <a:pt x="0" y="40627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5" name="object 15"/>
          <p:cNvSpPr/>
          <p:nvPr/>
        </p:nvSpPr>
        <p:spPr>
          <a:xfrm>
            <a:off x="10455536" y="905031"/>
            <a:ext cx="0" cy="126004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936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6" name="object 16"/>
          <p:cNvSpPr/>
          <p:nvPr/>
        </p:nvSpPr>
        <p:spPr>
          <a:xfrm>
            <a:off x="10155246" y="647160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121945" y="244055"/>
                </a:moveTo>
                <a:lnTo>
                  <a:pt x="11785" y="244055"/>
                </a:lnTo>
                <a:lnTo>
                  <a:pt x="5257" y="244055"/>
                </a:lnTo>
                <a:lnTo>
                  <a:pt x="0" y="238772"/>
                </a:lnTo>
                <a:lnTo>
                  <a:pt x="0" y="232244"/>
                </a:lnTo>
                <a:lnTo>
                  <a:pt x="0" y="13271"/>
                </a:lnTo>
                <a:lnTo>
                  <a:pt x="0" y="5943"/>
                </a:lnTo>
                <a:lnTo>
                  <a:pt x="5943" y="0"/>
                </a:lnTo>
                <a:lnTo>
                  <a:pt x="13271" y="0"/>
                </a:lnTo>
                <a:lnTo>
                  <a:pt x="186943" y="0"/>
                </a:lnTo>
                <a:lnTo>
                  <a:pt x="194271" y="0"/>
                </a:lnTo>
                <a:lnTo>
                  <a:pt x="200215" y="5943"/>
                </a:lnTo>
                <a:lnTo>
                  <a:pt x="200215" y="13271"/>
                </a:lnTo>
                <a:lnTo>
                  <a:pt x="200215" y="119748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7" name="object 17"/>
          <p:cNvSpPr/>
          <p:nvPr/>
        </p:nvSpPr>
        <p:spPr>
          <a:xfrm>
            <a:off x="10183263" y="680898"/>
            <a:ext cx="290067" cy="34998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8" name="object 18"/>
          <p:cNvSpPr/>
          <p:nvPr/>
        </p:nvSpPr>
        <p:spPr>
          <a:xfrm>
            <a:off x="10155253" y="647172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78270" y="0"/>
                </a:moveTo>
                <a:lnTo>
                  <a:pt x="188429" y="0"/>
                </a:lnTo>
                <a:lnTo>
                  <a:pt x="194957" y="0"/>
                </a:lnTo>
                <a:lnTo>
                  <a:pt x="200202" y="5283"/>
                </a:lnTo>
                <a:lnTo>
                  <a:pt x="200202" y="11811"/>
                </a:lnTo>
                <a:lnTo>
                  <a:pt x="200202" y="230784"/>
                </a:lnTo>
                <a:lnTo>
                  <a:pt x="200202" y="238112"/>
                </a:lnTo>
                <a:lnTo>
                  <a:pt x="194271" y="244043"/>
                </a:lnTo>
                <a:lnTo>
                  <a:pt x="186944" y="244043"/>
                </a:lnTo>
                <a:lnTo>
                  <a:pt x="13271" y="244043"/>
                </a:lnTo>
                <a:lnTo>
                  <a:pt x="5943" y="244043"/>
                </a:lnTo>
                <a:lnTo>
                  <a:pt x="0" y="238112"/>
                </a:lnTo>
                <a:lnTo>
                  <a:pt x="0" y="230784"/>
                </a:lnTo>
                <a:lnTo>
                  <a:pt x="0" y="124307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75946" y="1861372"/>
            <a:ext cx="11325012" cy="781888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 marR="8766">
              <a:lnSpc>
                <a:spcPct val="107200"/>
              </a:lnSpc>
              <a:spcBef>
                <a:spcPts val="173"/>
              </a:spcBef>
            </a:pPr>
            <a:r>
              <a:rPr sz="2416" b="1" spc="-9" dirty="0">
                <a:solidFill>
                  <a:srgbClr val="005E6E"/>
                </a:solidFill>
                <a:latin typeface="Tahoma"/>
                <a:cs typeface="Tahoma"/>
              </a:rPr>
              <a:t>Figure</a:t>
            </a:r>
            <a:r>
              <a:rPr sz="2416" b="1" spc="-86" dirty="0">
                <a:solidFill>
                  <a:srgbClr val="005E6E"/>
                </a:solidFill>
                <a:latin typeface="Tahoma"/>
                <a:cs typeface="Tahoma"/>
              </a:rPr>
              <a:t> </a:t>
            </a:r>
            <a:r>
              <a:rPr sz="2416" b="1" spc="-52" dirty="0">
                <a:solidFill>
                  <a:srgbClr val="005E6E"/>
                </a:solidFill>
                <a:latin typeface="Tahoma"/>
                <a:cs typeface="Tahoma"/>
              </a:rPr>
              <a:t>2.3.</a:t>
            </a:r>
            <a:r>
              <a:rPr sz="2416" b="1" spc="-86" dirty="0">
                <a:solidFill>
                  <a:srgbClr val="005E6E"/>
                </a:solidFill>
                <a:latin typeface="Tahoma"/>
                <a:cs typeface="Tahoma"/>
              </a:rPr>
              <a:t> </a:t>
            </a:r>
            <a:r>
              <a:rPr sz="2416" b="1" dirty="0">
                <a:solidFill>
                  <a:srgbClr val="8C268A"/>
                </a:solidFill>
                <a:latin typeface="Tahoma"/>
                <a:cs typeface="Tahoma"/>
              </a:rPr>
              <a:t>Rates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35" dirty="0">
                <a:solidFill>
                  <a:srgbClr val="8C268A"/>
                </a:solidFill>
                <a:latin typeface="Tahoma"/>
                <a:cs typeface="Tahoma"/>
              </a:rPr>
              <a:t>of</a:t>
            </a:r>
            <a:r>
              <a:rPr sz="2416" b="1" spc="-121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7" dirty="0">
                <a:solidFill>
                  <a:srgbClr val="8C268A"/>
                </a:solidFill>
                <a:latin typeface="Tahoma"/>
                <a:cs typeface="Tahoma"/>
              </a:rPr>
              <a:t>reported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7" dirty="0">
                <a:solidFill>
                  <a:srgbClr val="8C268A"/>
                </a:solidFill>
                <a:latin typeface="Tahoma"/>
                <a:cs typeface="Tahoma"/>
              </a:rPr>
              <a:t>hepatitis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17" dirty="0">
                <a:solidFill>
                  <a:srgbClr val="8C268A"/>
                </a:solidFill>
                <a:latin typeface="Tahoma"/>
                <a:cs typeface="Tahoma"/>
              </a:rPr>
              <a:t>B,</a:t>
            </a:r>
            <a:r>
              <a:rPr sz="2416" b="1" spc="-7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17" dirty="0">
                <a:solidFill>
                  <a:srgbClr val="8C268A"/>
                </a:solidFill>
                <a:latin typeface="Tahoma"/>
                <a:cs typeface="Tahoma"/>
              </a:rPr>
              <a:t>by</a:t>
            </a:r>
            <a:r>
              <a:rPr sz="2416" b="1" spc="-13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26" dirty="0">
                <a:solidFill>
                  <a:srgbClr val="8C268A"/>
                </a:solidFill>
                <a:latin typeface="Tahoma"/>
                <a:cs typeface="Tahoma"/>
              </a:rPr>
              <a:t>state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9" dirty="0">
                <a:solidFill>
                  <a:srgbClr val="8C268A"/>
                </a:solidFill>
                <a:latin typeface="Tahoma"/>
                <a:cs typeface="Tahoma"/>
              </a:rPr>
              <a:t>or</a:t>
            </a:r>
            <a:r>
              <a:rPr sz="2416" b="1" spc="-147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dirty="0">
                <a:solidFill>
                  <a:srgbClr val="8C268A"/>
                </a:solidFill>
                <a:latin typeface="Tahoma"/>
                <a:cs typeface="Tahoma"/>
              </a:rPr>
              <a:t>jurisdiction</a:t>
            </a:r>
            <a:r>
              <a:rPr sz="2416" b="1" spc="-7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12" dirty="0">
                <a:solidFill>
                  <a:srgbClr val="8C268A"/>
                </a:solidFill>
                <a:latin typeface="Tahoma"/>
                <a:cs typeface="Tahoma"/>
              </a:rPr>
              <a:t>—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9" dirty="0">
                <a:solidFill>
                  <a:srgbClr val="8C268A"/>
                </a:solidFill>
                <a:latin typeface="Tahoma"/>
                <a:cs typeface="Tahoma"/>
              </a:rPr>
              <a:t>United  States,</a:t>
            </a:r>
            <a:r>
              <a:rPr sz="2416" b="1" spc="-95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60" dirty="0">
                <a:solidFill>
                  <a:srgbClr val="8C268A"/>
                </a:solidFill>
                <a:latin typeface="Tahoma"/>
                <a:cs typeface="Tahoma"/>
              </a:rPr>
              <a:t>2018</a:t>
            </a:r>
            <a:endParaRPr sz="2416">
              <a:latin typeface="Tahoma"/>
              <a:cs typeface="Tahom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835911" y="3285465"/>
            <a:ext cx="9261836" cy="3850242"/>
          </a:xfrm>
          <a:custGeom>
            <a:avLst/>
            <a:gdLst/>
            <a:ahLst/>
            <a:cxnLst/>
            <a:rect l="l" t="t" r="r" b="b"/>
            <a:pathLst>
              <a:path w="5367655" h="2231390">
                <a:moveTo>
                  <a:pt x="0" y="0"/>
                </a:moveTo>
                <a:lnTo>
                  <a:pt x="5367528" y="0"/>
                </a:lnTo>
                <a:lnTo>
                  <a:pt x="5367528" y="2231136"/>
                </a:lnTo>
                <a:lnTo>
                  <a:pt x="0" y="2231136"/>
                </a:lnTo>
                <a:lnTo>
                  <a:pt x="0" y="0"/>
                </a:lnTo>
                <a:close/>
              </a:path>
            </a:pathLst>
          </a:custGeom>
          <a:solidFill>
            <a:srgbClr val="000000">
              <a:alpha val="29998"/>
            </a:srgbClr>
          </a:solidFill>
        </p:spPr>
        <p:txBody>
          <a:bodyPr wrap="square" lIns="0" tIns="0" rIns="0" bIns="0" rtlCol="0"/>
          <a:lstStyle/>
          <a:p>
            <a:endParaRPr sz="3106"/>
          </a:p>
        </p:txBody>
      </p:sp>
      <p:graphicFrame>
        <p:nvGraphicFramePr>
          <p:cNvPr id="8" name="objec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1771186"/>
              </p:ext>
            </p:extLst>
          </p:nvPr>
        </p:nvGraphicFramePr>
        <p:xfrm>
          <a:off x="1981200" y="3429000"/>
          <a:ext cx="8978053" cy="36650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20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62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698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3153">
                <a:tc>
                  <a:txBody>
                    <a:bodyPr/>
                    <a:lstStyle/>
                    <a:p>
                      <a:pPr marL="183515" marR="137160" indent="-43815">
                        <a:lnSpc>
                          <a:spcPct val="104200"/>
                        </a:lnSpc>
                        <a:spcBef>
                          <a:spcPts val="390"/>
                        </a:spcBef>
                      </a:pPr>
                      <a:r>
                        <a:rPr sz="1400" b="1" spc="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C</a:t>
                      </a:r>
                      <a:r>
                        <a:rPr sz="1400" b="1" spc="2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olor  </a:t>
                      </a:r>
                      <a:r>
                        <a:rPr sz="1400" b="1" spc="-2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Key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85464" marB="0"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635" marR="148590" indent="-95250">
                        <a:lnSpc>
                          <a:spcPct val="104200"/>
                        </a:lnSpc>
                        <a:spcBef>
                          <a:spcPts val="390"/>
                        </a:spcBef>
                      </a:pPr>
                      <a:r>
                        <a:rPr sz="1400" b="1" spc="2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Cases/100,000  </a:t>
                      </a:r>
                      <a:r>
                        <a:rPr sz="1400" b="1" spc="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Population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85464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</a:pPr>
                      <a:r>
                        <a:rPr sz="1400" b="1" spc="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States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2191" marB="0">
                    <a:lnL w="19050">
                      <a:solidFill>
                        <a:srgbClr val="FFFFFF"/>
                      </a:solidFill>
                      <a:prstDash val="solid"/>
                    </a:lnL>
                    <a:solidFill>
                      <a:srgbClr val="005E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66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99BEC5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1400" b="1" spc="50" dirty="0">
                          <a:latin typeface="Arial"/>
                          <a:cs typeface="Arial"/>
                        </a:rPr>
                        <a:t>0-0.3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22717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sz="1400" b="1" spc="-15" dirty="0">
                          <a:latin typeface="Arial"/>
                          <a:cs typeface="Arial"/>
                        </a:rPr>
                        <a:t>AZ, </a:t>
                      </a:r>
                      <a:r>
                        <a:rPr sz="1400" b="1" spc="-35" dirty="0">
                          <a:latin typeface="Arial"/>
                          <a:cs typeface="Arial"/>
                        </a:rPr>
                        <a:t>CA, </a:t>
                      </a:r>
                      <a:r>
                        <a:rPr sz="1400" b="1" spc="-55" dirty="0">
                          <a:latin typeface="Arial"/>
                          <a:cs typeface="Arial"/>
                        </a:rPr>
                        <a:t>CT, 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HI, </a:t>
                      </a:r>
                      <a:r>
                        <a:rPr sz="1400" b="1" spc="-15" dirty="0">
                          <a:latin typeface="Arial"/>
                          <a:cs typeface="Arial"/>
                        </a:rPr>
                        <a:t>ID, </a:t>
                      </a:r>
                      <a:r>
                        <a:rPr sz="1400" b="1" spc="-20" dirty="0">
                          <a:latin typeface="Arial"/>
                          <a:cs typeface="Arial"/>
                        </a:rPr>
                        <a:t>IL, </a:t>
                      </a:r>
                      <a:r>
                        <a:rPr sz="1400" b="1" spc="20" dirty="0">
                          <a:latin typeface="Arial"/>
                          <a:cs typeface="Arial"/>
                        </a:rPr>
                        <a:t>MN, </a:t>
                      </a:r>
                      <a:r>
                        <a:rPr sz="1400" b="1" spc="5" dirty="0">
                          <a:latin typeface="Arial"/>
                          <a:cs typeface="Arial"/>
                        </a:rPr>
                        <a:t>MO, </a:t>
                      </a:r>
                      <a:r>
                        <a:rPr sz="1400" b="1" spc="-10" dirty="0">
                          <a:latin typeface="Arial"/>
                          <a:cs typeface="Arial"/>
                        </a:rPr>
                        <a:t>MT, NE, 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NH, </a:t>
                      </a:r>
                      <a:r>
                        <a:rPr sz="1400" b="1" spc="20" dirty="0">
                          <a:latin typeface="Arial"/>
                          <a:cs typeface="Arial"/>
                        </a:rPr>
                        <a:t>NM, </a:t>
                      </a:r>
                      <a:r>
                        <a:rPr sz="1400" b="1" spc="-35" dirty="0">
                          <a:latin typeface="Arial"/>
                          <a:cs typeface="Arial"/>
                        </a:rPr>
                        <a:t>NY, </a:t>
                      </a:r>
                      <a:r>
                        <a:rPr sz="1400" b="1" spc="-15" dirty="0">
                          <a:latin typeface="Arial"/>
                          <a:cs typeface="Arial"/>
                        </a:rPr>
                        <a:t>ND, </a:t>
                      </a:r>
                      <a:r>
                        <a:rPr sz="1400" b="1" spc="-25" dirty="0">
                          <a:latin typeface="Arial"/>
                          <a:cs typeface="Arial"/>
                        </a:rPr>
                        <a:t>OK, </a:t>
                      </a:r>
                      <a:r>
                        <a:rPr sz="1400" b="1" spc="-35" dirty="0">
                          <a:latin typeface="Arial"/>
                          <a:cs typeface="Arial"/>
                        </a:rPr>
                        <a:t>SD, </a:t>
                      </a:r>
                      <a:r>
                        <a:rPr sz="1400" b="1" spc="15" dirty="0">
                          <a:latin typeface="Arial"/>
                          <a:cs typeface="Arial"/>
                        </a:rPr>
                        <a:t>WI,</a:t>
                      </a:r>
                      <a:r>
                        <a:rPr sz="1400" b="1" spc="15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20" dirty="0">
                          <a:latin typeface="Arial"/>
                          <a:cs typeface="Arial"/>
                        </a:rPr>
                        <a:t>WY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22717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30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4B909B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40" dirty="0">
                          <a:latin typeface="Arial"/>
                          <a:cs typeface="Arial"/>
                        </a:rPr>
                        <a:t>&gt;0.3-0.6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39152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45" dirty="0">
                          <a:latin typeface="Arial"/>
                          <a:cs typeface="Arial"/>
                        </a:rPr>
                        <a:t>CO, </a:t>
                      </a:r>
                      <a:r>
                        <a:rPr sz="1400" b="1" spc="-10" dirty="0">
                          <a:latin typeface="Arial"/>
                          <a:cs typeface="Arial"/>
                        </a:rPr>
                        <a:t>IA, </a:t>
                      </a:r>
                      <a:r>
                        <a:rPr sz="1400" b="1" spc="-40" dirty="0">
                          <a:latin typeface="Arial"/>
                          <a:cs typeface="Arial"/>
                        </a:rPr>
                        <a:t>KS, </a:t>
                      </a:r>
                      <a:r>
                        <a:rPr sz="1400" b="1" spc="-15" dirty="0">
                          <a:latin typeface="Arial"/>
                          <a:cs typeface="Arial"/>
                        </a:rPr>
                        <a:t>OR, </a:t>
                      </a:r>
                      <a:r>
                        <a:rPr sz="1400" b="1" spc="-25" dirty="0">
                          <a:latin typeface="Arial"/>
                          <a:cs typeface="Arial"/>
                        </a:rPr>
                        <a:t>PA, TX,</a:t>
                      </a:r>
                      <a:r>
                        <a:rPr sz="1400" b="1" spc="11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VT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39152" marB="0">
                    <a:lnL w="19050">
                      <a:solidFill>
                        <a:srgbClr val="FFFFFF"/>
                      </a:solidFill>
                      <a:prstDash val="solid"/>
                    </a:lnL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5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30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13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40" dirty="0">
                          <a:latin typeface="Arial"/>
                          <a:cs typeface="Arial"/>
                        </a:rPr>
                        <a:t>&gt;0.6-0.9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39152" marB="0"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30" dirty="0">
                          <a:latin typeface="Arial"/>
                          <a:cs typeface="Arial"/>
                        </a:rPr>
                        <a:t>AK, </a:t>
                      </a:r>
                      <a:r>
                        <a:rPr sz="1400" b="1" spc="-20" dirty="0">
                          <a:latin typeface="Arial"/>
                          <a:cs typeface="Arial"/>
                        </a:rPr>
                        <a:t>DE, </a:t>
                      </a:r>
                      <a:r>
                        <a:rPr sz="1400" b="1" spc="5" dirty="0">
                          <a:latin typeface="Arial"/>
                          <a:cs typeface="Arial"/>
                        </a:rPr>
                        <a:t>MD, </a:t>
                      </a:r>
                      <a:r>
                        <a:rPr sz="1400" b="1" spc="10" dirty="0">
                          <a:latin typeface="Arial"/>
                          <a:cs typeface="Arial"/>
                        </a:rPr>
                        <a:t>MA, </a:t>
                      </a:r>
                      <a:r>
                        <a:rPr sz="1400" b="1" spc="20" dirty="0">
                          <a:latin typeface="Arial"/>
                          <a:cs typeface="Arial"/>
                        </a:rPr>
                        <a:t>MI, </a:t>
                      </a:r>
                      <a:r>
                        <a:rPr sz="1400" b="1" spc="-20" dirty="0">
                          <a:latin typeface="Arial"/>
                          <a:cs typeface="Arial"/>
                        </a:rPr>
                        <a:t>NV, </a:t>
                      </a:r>
                      <a:r>
                        <a:rPr sz="1400" b="1" spc="-30" dirty="0">
                          <a:latin typeface="Arial"/>
                          <a:cs typeface="Arial"/>
                        </a:rPr>
                        <a:t>NJ, </a:t>
                      </a:r>
                      <a:r>
                        <a:rPr sz="1400" b="1" spc="-40" dirty="0">
                          <a:latin typeface="Arial"/>
                          <a:cs typeface="Arial"/>
                        </a:rPr>
                        <a:t>SC, </a:t>
                      </a:r>
                      <a:r>
                        <a:rPr sz="1400" b="1" spc="-25" dirty="0">
                          <a:latin typeface="Arial"/>
                          <a:cs typeface="Arial"/>
                        </a:rPr>
                        <a:t>VA,</a:t>
                      </a:r>
                      <a:r>
                        <a:rPr sz="1400" b="1" spc="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WA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39152" marB="0"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30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0D414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40" dirty="0">
                          <a:latin typeface="Arial"/>
                          <a:cs typeface="Arial"/>
                        </a:rPr>
                        <a:t>&gt;0.9-2.0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39152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30" dirty="0">
                          <a:latin typeface="Arial"/>
                          <a:cs typeface="Arial"/>
                        </a:rPr>
                        <a:t>AL, </a:t>
                      </a:r>
                      <a:r>
                        <a:rPr sz="1400" b="1" spc="-15" dirty="0">
                          <a:latin typeface="Arial"/>
                          <a:cs typeface="Arial"/>
                        </a:rPr>
                        <a:t>AR, </a:t>
                      </a:r>
                      <a:r>
                        <a:rPr sz="1400" b="1" spc="-35" dirty="0">
                          <a:latin typeface="Arial"/>
                          <a:cs typeface="Arial"/>
                        </a:rPr>
                        <a:t>GA, </a:t>
                      </a:r>
                      <a:r>
                        <a:rPr sz="1400" b="1" spc="-30" dirty="0">
                          <a:latin typeface="Arial"/>
                          <a:cs typeface="Arial"/>
                        </a:rPr>
                        <a:t>LA, 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MS,</a:t>
                      </a:r>
                      <a:r>
                        <a:rPr sz="1400" b="1" spc="1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UT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39152" marB="0">
                    <a:lnL w="19050">
                      <a:solidFill>
                        <a:srgbClr val="FFFFFF"/>
                      </a:solidFill>
                      <a:prstDash val="solid"/>
                    </a:lnL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5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30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0A252C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40" dirty="0">
                          <a:latin typeface="Arial"/>
                          <a:cs typeface="Arial"/>
                        </a:rPr>
                        <a:t>&gt;2.0-7.3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39152" marB="0"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30" dirty="0">
                          <a:latin typeface="Arial"/>
                          <a:cs typeface="Arial"/>
                        </a:rPr>
                        <a:t>FL, 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IN, </a:t>
                      </a:r>
                      <a:r>
                        <a:rPr sz="1400" b="1" spc="-55" dirty="0">
                          <a:latin typeface="Arial"/>
                          <a:cs typeface="Arial"/>
                        </a:rPr>
                        <a:t>KY, </a:t>
                      </a:r>
                      <a:r>
                        <a:rPr sz="1400" b="1" spc="10" dirty="0">
                          <a:latin typeface="Arial"/>
                          <a:cs typeface="Arial"/>
                        </a:rPr>
                        <a:t>ME, </a:t>
                      </a:r>
                      <a:r>
                        <a:rPr sz="1400" b="1" spc="-25" dirty="0">
                          <a:latin typeface="Arial"/>
                          <a:cs typeface="Arial"/>
                        </a:rPr>
                        <a:t>NC, </a:t>
                      </a:r>
                      <a:r>
                        <a:rPr sz="1400" b="1" spc="-10" dirty="0">
                          <a:latin typeface="Arial"/>
                          <a:cs typeface="Arial"/>
                        </a:rPr>
                        <a:t>OH, TN,</a:t>
                      </a:r>
                      <a:r>
                        <a:rPr sz="1400" b="1" spc="-6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35" dirty="0">
                          <a:latin typeface="Arial"/>
                          <a:cs typeface="Arial"/>
                        </a:rPr>
                        <a:t>WV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39152" marB="0"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305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rgbClr val="767678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15" dirty="0">
                          <a:latin typeface="Arial"/>
                          <a:cs typeface="Arial"/>
                        </a:rPr>
                        <a:t>Data </a:t>
                      </a:r>
                      <a:r>
                        <a:rPr sz="1400" b="1" spc="20" dirty="0">
                          <a:latin typeface="Arial"/>
                          <a:cs typeface="Arial"/>
                        </a:rPr>
                        <a:t>Not</a:t>
                      </a:r>
                      <a:r>
                        <a:rPr sz="1400" b="1" spc="-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5" dirty="0">
                          <a:latin typeface="Arial"/>
                          <a:cs typeface="Arial"/>
                        </a:rPr>
                        <a:t>Available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39152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30" dirty="0">
                          <a:latin typeface="Arial"/>
                          <a:cs typeface="Arial"/>
                        </a:rPr>
                        <a:t>DC,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5" dirty="0">
                          <a:latin typeface="Arial"/>
                          <a:cs typeface="Arial"/>
                        </a:rPr>
                        <a:t>RI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39152" marB="0">
                    <a:lnL w="19050">
                      <a:solidFill>
                        <a:srgbClr val="FFFFFF"/>
                      </a:solidFill>
                      <a:prstDash val="solid"/>
                    </a:lnL>
                    <a:solidFill>
                      <a:srgbClr val="E5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1967176" y="7155646"/>
            <a:ext cx="4376171" cy="208013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1208" spc="-52" dirty="0">
                <a:latin typeface="Century Gothic"/>
                <a:cs typeface="Century Gothic"/>
              </a:rPr>
              <a:t>Source: </a:t>
            </a:r>
            <a:r>
              <a:rPr sz="1208" spc="-155" dirty="0">
                <a:latin typeface="Century Gothic"/>
                <a:cs typeface="Century Gothic"/>
              </a:rPr>
              <a:t>CDC, </a:t>
            </a:r>
            <a:r>
              <a:rPr sz="1208" spc="-52" dirty="0">
                <a:latin typeface="Century Gothic"/>
                <a:cs typeface="Century Gothic"/>
              </a:rPr>
              <a:t>National </a:t>
            </a:r>
            <a:r>
              <a:rPr sz="1208" spc="-35" dirty="0">
                <a:latin typeface="Century Gothic"/>
                <a:cs typeface="Century Gothic"/>
              </a:rPr>
              <a:t>Notifiable </a:t>
            </a:r>
            <a:r>
              <a:rPr sz="1208" spc="-26" dirty="0">
                <a:latin typeface="Century Gothic"/>
                <a:cs typeface="Century Gothic"/>
              </a:rPr>
              <a:t>Diseases </a:t>
            </a:r>
            <a:r>
              <a:rPr sz="1208" spc="-43" dirty="0">
                <a:latin typeface="Century Gothic"/>
                <a:cs typeface="Century Gothic"/>
              </a:rPr>
              <a:t>Surveillance</a:t>
            </a:r>
            <a:r>
              <a:rPr sz="1208" spc="9" dirty="0">
                <a:latin typeface="Century Gothic"/>
                <a:cs typeface="Century Gothic"/>
              </a:rPr>
              <a:t> </a:t>
            </a:r>
            <a:r>
              <a:rPr sz="1208" spc="-9" dirty="0">
                <a:latin typeface="Century Gothic"/>
                <a:cs typeface="Century Gothic"/>
              </a:rPr>
              <a:t>System.</a:t>
            </a:r>
            <a:endParaRPr sz="1208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680873" y="884372"/>
            <a:ext cx="2365587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b="1" spc="164" dirty="0">
                <a:solidFill>
                  <a:srgbClr val="8C268A"/>
                </a:solidFill>
                <a:latin typeface="Trebuchet MS"/>
                <a:cs typeface="Trebuchet MS"/>
              </a:rPr>
              <a:t>VIRAL</a:t>
            </a:r>
            <a:r>
              <a:rPr sz="2071" b="1" spc="-95" dirty="0">
                <a:solidFill>
                  <a:srgbClr val="8C268A"/>
                </a:solidFill>
                <a:latin typeface="Trebuchet MS"/>
                <a:cs typeface="Trebuchet MS"/>
              </a:rPr>
              <a:t> </a:t>
            </a:r>
            <a:r>
              <a:rPr sz="2071" b="1" spc="147" dirty="0">
                <a:solidFill>
                  <a:srgbClr val="8C268A"/>
                </a:solidFill>
                <a:latin typeface="Trebuchet MS"/>
                <a:cs typeface="Trebuchet MS"/>
              </a:rPr>
              <a:t>HEPATITIS</a:t>
            </a:r>
            <a:endParaRPr sz="2071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518524" y="884371"/>
            <a:ext cx="2159598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spc="302" dirty="0">
                <a:solidFill>
                  <a:srgbClr val="005E6E"/>
                </a:solidFill>
                <a:latin typeface="Century Gothic"/>
                <a:cs typeface="Century Gothic"/>
              </a:rPr>
              <a:t>SU</a:t>
            </a:r>
            <a:r>
              <a:rPr sz="2071" spc="276" dirty="0">
                <a:solidFill>
                  <a:srgbClr val="005E6E"/>
                </a:solidFill>
                <a:latin typeface="Century Gothic"/>
                <a:cs typeface="Century Gothic"/>
              </a:rPr>
              <a:t>R</a:t>
            </a:r>
            <a:r>
              <a:rPr sz="2071" spc="138" dirty="0">
                <a:solidFill>
                  <a:srgbClr val="005E6E"/>
                </a:solidFill>
                <a:latin typeface="Century Gothic"/>
                <a:cs typeface="Century Gothic"/>
              </a:rPr>
              <a:t>VEILLANCE</a:t>
            </a:r>
            <a:endParaRPr sz="2071">
              <a:latin typeface="Century Gothic"/>
              <a:cs typeface="Century Gothic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0330573" y="1142793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3" name="object 13"/>
          <p:cNvSpPr/>
          <p:nvPr/>
        </p:nvSpPr>
        <p:spPr>
          <a:xfrm>
            <a:off x="10288738" y="1142793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4" name="object 14"/>
          <p:cNvSpPr/>
          <p:nvPr/>
        </p:nvSpPr>
        <p:spPr>
          <a:xfrm>
            <a:off x="10372408" y="1161680"/>
            <a:ext cx="0" cy="70124"/>
          </a:xfrm>
          <a:custGeom>
            <a:avLst/>
            <a:gdLst/>
            <a:ahLst/>
            <a:cxnLst/>
            <a:rect l="l" t="t" r="r" b="b"/>
            <a:pathLst>
              <a:path h="40640">
                <a:moveTo>
                  <a:pt x="0" y="0"/>
                </a:moveTo>
                <a:lnTo>
                  <a:pt x="0" y="40627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5" name="object 15"/>
          <p:cNvSpPr/>
          <p:nvPr/>
        </p:nvSpPr>
        <p:spPr>
          <a:xfrm>
            <a:off x="10414240" y="1105927"/>
            <a:ext cx="0" cy="126004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936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6" name="object 16"/>
          <p:cNvSpPr/>
          <p:nvPr/>
        </p:nvSpPr>
        <p:spPr>
          <a:xfrm>
            <a:off x="10113950" y="848056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121945" y="244055"/>
                </a:moveTo>
                <a:lnTo>
                  <a:pt x="11785" y="244055"/>
                </a:lnTo>
                <a:lnTo>
                  <a:pt x="5257" y="244055"/>
                </a:lnTo>
                <a:lnTo>
                  <a:pt x="0" y="238772"/>
                </a:lnTo>
                <a:lnTo>
                  <a:pt x="0" y="232244"/>
                </a:lnTo>
                <a:lnTo>
                  <a:pt x="0" y="13271"/>
                </a:lnTo>
                <a:lnTo>
                  <a:pt x="0" y="5943"/>
                </a:lnTo>
                <a:lnTo>
                  <a:pt x="5943" y="0"/>
                </a:lnTo>
                <a:lnTo>
                  <a:pt x="13271" y="0"/>
                </a:lnTo>
                <a:lnTo>
                  <a:pt x="186943" y="0"/>
                </a:lnTo>
                <a:lnTo>
                  <a:pt x="194271" y="0"/>
                </a:lnTo>
                <a:lnTo>
                  <a:pt x="200215" y="5943"/>
                </a:lnTo>
                <a:lnTo>
                  <a:pt x="200215" y="13271"/>
                </a:lnTo>
                <a:lnTo>
                  <a:pt x="200215" y="119748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7" name="object 17"/>
          <p:cNvSpPr/>
          <p:nvPr/>
        </p:nvSpPr>
        <p:spPr>
          <a:xfrm>
            <a:off x="10141967" y="881794"/>
            <a:ext cx="290067" cy="3499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8" name="object 18"/>
          <p:cNvSpPr/>
          <p:nvPr/>
        </p:nvSpPr>
        <p:spPr>
          <a:xfrm>
            <a:off x="10113957" y="848068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78270" y="0"/>
                </a:moveTo>
                <a:lnTo>
                  <a:pt x="188429" y="0"/>
                </a:lnTo>
                <a:lnTo>
                  <a:pt x="194957" y="0"/>
                </a:lnTo>
                <a:lnTo>
                  <a:pt x="200202" y="5283"/>
                </a:lnTo>
                <a:lnTo>
                  <a:pt x="200202" y="11811"/>
                </a:lnTo>
                <a:lnTo>
                  <a:pt x="200202" y="230784"/>
                </a:lnTo>
                <a:lnTo>
                  <a:pt x="200202" y="238112"/>
                </a:lnTo>
                <a:lnTo>
                  <a:pt x="194271" y="244043"/>
                </a:lnTo>
                <a:lnTo>
                  <a:pt x="186944" y="244043"/>
                </a:lnTo>
                <a:lnTo>
                  <a:pt x="13271" y="244043"/>
                </a:lnTo>
                <a:lnTo>
                  <a:pt x="5943" y="244043"/>
                </a:lnTo>
                <a:lnTo>
                  <a:pt x="0" y="238112"/>
                </a:lnTo>
                <a:lnTo>
                  <a:pt x="0" y="230784"/>
                </a:lnTo>
                <a:lnTo>
                  <a:pt x="0" y="124307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</p:spTree>
    <p:extLst>
      <p:ext uri="{BB962C8B-B14F-4D97-AF65-F5344CB8AC3E}">
        <p14:creationId xmlns:p14="http://schemas.microsoft.com/office/powerpoint/2010/main" val="5576726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178</Words>
  <Application>Microsoft Office PowerPoint</Application>
  <PresentationFormat>Custom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Century Gothic</vt:lpstr>
      <vt:lpstr>Tahoma</vt:lpstr>
      <vt:lpstr>Times New Roman</vt:lpstr>
      <vt:lpstr>Trebuchet MS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Viral Hepatitis Surveillance — United States, 2018 </dc:title>
  <dc:subject>Figure 2.3. Rates of reported hepatitis B, by state or jurisdiction — United States, 2018</dc:subject>
  <dc:creator>HHS / CDC / DDID / NCHHSTP / DVH</dc:creator>
  <cp:lastModifiedBy>Peterson, Paul (CDC/DDID/NCHHSTP/DVH) (CTR)</cp:lastModifiedBy>
  <cp:revision>2</cp:revision>
  <dcterms:created xsi:type="dcterms:W3CDTF">2020-07-21T17:13:58Z</dcterms:created>
  <dcterms:modified xsi:type="dcterms:W3CDTF">2020-07-27T13:56:06Z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2020-07-20T00:00:00Z</vt:filetime>
  </property>
  <property fmtid="{D5CDD505-2E9C-101B-9397-08002B2CF9AE}" pid="3" name="Creator">
    <vt:lpwstr>Adobe InDesign 15.1 (Windows)</vt:lpwstr>
  </property>
  <property fmtid="{D5CDD505-2E9C-101B-9397-08002B2CF9AE}" pid="4" name="LastSaved">
    <vt:filetime>2020-07-21T00:00:00Z</vt:filetime>
  </property>
</Properties>
</file>