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225296"/>
            <a:ext cx="6857999" cy="83173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3960" y="8861958"/>
            <a:ext cx="13690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75" dirty="0">
                <a:latin typeface="Century Gothic"/>
                <a:cs typeface="Century Gothic"/>
              </a:rPr>
              <a:t>US</a:t>
            </a:r>
            <a:r>
              <a:rPr sz="1000" spc="-55" dirty="0">
                <a:latin typeface="Century Gothic"/>
                <a:cs typeface="Century Gothic"/>
              </a:rPr>
              <a:t> </a:t>
            </a:r>
            <a:r>
              <a:rPr sz="1000" spc="-70" dirty="0">
                <a:latin typeface="Century Gothic"/>
                <a:cs typeface="Century Gothic"/>
              </a:rPr>
              <a:t>Average</a:t>
            </a:r>
            <a:r>
              <a:rPr sz="1000" spc="-3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(2018):</a:t>
            </a:r>
            <a:r>
              <a:rPr sz="1000" spc="-25" dirty="0">
                <a:latin typeface="Century Gothic"/>
                <a:cs typeface="Century Gothic"/>
              </a:rPr>
              <a:t> </a:t>
            </a:r>
            <a:r>
              <a:rPr sz="1000" b="1" spc="40" dirty="0">
                <a:latin typeface="Century Gothic"/>
                <a:cs typeface="Century Gothic"/>
              </a:rPr>
              <a:t>1</a:t>
            </a:r>
            <a:r>
              <a:rPr sz="1000" b="1" spc="-155" dirty="0">
                <a:latin typeface="Century Gothic"/>
                <a:cs typeface="Century Gothic"/>
              </a:rPr>
              <a:t> </a:t>
            </a:r>
            <a:r>
              <a:rPr sz="1000" b="1" spc="-55" dirty="0">
                <a:latin typeface="Century Gothic"/>
                <a:cs typeface="Century Gothic"/>
              </a:rPr>
              <a:t>.0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556216"/>
            <a:ext cx="2536190" cy="2546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spc="-30" dirty="0">
                <a:latin typeface="Century Gothic"/>
                <a:cs typeface="Century Gothic"/>
              </a:rPr>
              <a:t>Source: </a:t>
            </a:r>
            <a:r>
              <a:rPr sz="700" spc="-90" dirty="0">
                <a:latin typeface="Century Gothic"/>
                <a:cs typeface="Century Gothic"/>
              </a:rPr>
              <a:t>CDC, </a:t>
            </a:r>
            <a:r>
              <a:rPr sz="700" spc="-30" dirty="0">
                <a:latin typeface="Century Gothic"/>
                <a:cs typeface="Century Gothic"/>
              </a:rPr>
              <a:t>National </a:t>
            </a:r>
            <a:r>
              <a:rPr sz="700" spc="-20" dirty="0">
                <a:latin typeface="Century Gothic"/>
                <a:cs typeface="Century Gothic"/>
              </a:rPr>
              <a:t>Notifiable </a:t>
            </a:r>
            <a:r>
              <a:rPr sz="700" spc="-15" dirty="0">
                <a:latin typeface="Century Gothic"/>
                <a:cs typeface="Century Gothic"/>
              </a:rPr>
              <a:t>Diseases </a:t>
            </a:r>
            <a:r>
              <a:rPr sz="700" spc="-25" dirty="0">
                <a:latin typeface="Century Gothic"/>
                <a:cs typeface="Century Gothic"/>
              </a:rPr>
              <a:t>Surveillance</a:t>
            </a:r>
            <a:r>
              <a:rPr sz="700" spc="5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20" dirty="0">
                <a:latin typeface="Century Gothic"/>
                <a:cs typeface="Century Gothic"/>
              </a:rPr>
              <a:t>Excludes </a:t>
            </a:r>
            <a:r>
              <a:rPr sz="700" spc="5" dirty="0">
                <a:latin typeface="Century Gothic"/>
                <a:cs typeface="Century Gothic"/>
              </a:rPr>
              <a:t>District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45" dirty="0">
                <a:latin typeface="Century Gothic"/>
                <a:cs typeface="Century Gothic"/>
              </a:rPr>
              <a:t>Columbia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35" dirty="0">
                <a:latin typeface="Century Gothic"/>
                <a:cs typeface="Century Gothic"/>
              </a:rPr>
              <a:t>Rhode</a:t>
            </a:r>
            <a:r>
              <a:rPr sz="700" spc="-120" dirty="0">
                <a:latin typeface="Century Gothic"/>
                <a:cs typeface="Century Gothic"/>
              </a:rPr>
              <a:t> </a:t>
            </a:r>
            <a:r>
              <a:rPr sz="700" spc="-15" dirty="0">
                <a:latin typeface="Century Gothic"/>
                <a:cs typeface="Century Gothic"/>
              </a:rPr>
              <a:t>Island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226"/>
            <a:ext cx="6898005" cy="69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7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1400" b="1" spc="-21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005E6E"/>
                </a:solidFill>
                <a:latin typeface="Lucida Sans"/>
                <a:cs typeface="Lucida Sans"/>
              </a:rPr>
              <a:t>2.2.</a:t>
            </a:r>
            <a:r>
              <a:rPr sz="1400" b="1" spc="-21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Rates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2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20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40" dirty="0">
                <a:solidFill>
                  <a:srgbClr val="8C268A"/>
                </a:solidFill>
                <a:latin typeface="Lucida Sans"/>
                <a:cs typeface="Lucida Sans"/>
              </a:rPr>
              <a:t>B,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7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2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state*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2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20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8C268A"/>
                </a:solidFill>
                <a:latin typeface="Lucida Sans"/>
                <a:cs typeface="Lucida Sans"/>
              </a:rPr>
              <a:t>2017–2018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2.2. Rates of reported acute hepatitis B, by state — United States, 2017–2018</dc:subject>
  <dc:creator>HHS / CDC / DDID / NCHHSTP / DVH</dc:creator>
  <cp:lastModifiedBy>Peterson, Paul (CDC/DDID/NCHHSTP/DVH) (CTR)</cp:lastModifiedBy>
  <cp:revision>1</cp:revision>
  <dcterms:created xsi:type="dcterms:W3CDTF">2020-07-21T17:11:32Z</dcterms:created>
  <dcterms:modified xsi:type="dcterms:W3CDTF">2020-07-21T17:13:24Z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