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394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200" y="1225296"/>
            <a:ext cx="6857999" cy="831738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73960" y="8861958"/>
            <a:ext cx="136906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75" dirty="0">
                <a:latin typeface="Century Gothic"/>
                <a:cs typeface="Century Gothic"/>
              </a:rPr>
              <a:t>US</a:t>
            </a:r>
            <a:r>
              <a:rPr sz="1000" spc="-55" dirty="0">
                <a:latin typeface="Century Gothic"/>
                <a:cs typeface="Century Gothic"/>
              </a:rPr>
              <a:t> </a:t>
            </a:r>
            <a:r>
              <a:rPr sz="1000" spc="-70" dirty="0">
                <a:latin typeface="Century Gothic"/>
                <a:cs typeface="Century Gothic"/>
              </a:rPr>
              <a:t>Average</a:t>
            </a:r>
            <a:r>
              <a:rPr sz="1000" spc="-30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(2018):</a:t>
            </a:r>
            <a:r>
              <a:rPr sz="1000" spc="-25" dirty="0">
                <a:latin typeface="Century Gothic"/>
                <a:cs typeface="Century Gothic"/>
              </a:rPr>
              <a:t> </a:t>
            </a:r>
            <a:r>
              <a:rPr sz="1000" b="1" spc="40" dirty="0">
                <a:latin typeface="Century Gothic"/>
                <a:cs typeface="Century Gothic"/>
              </a:rPr>
              <a:t>1</a:t>
            </a:r>
            <a:r>
              <a:rPr sz="1000" b="1" spc="-155" dirty="0">
                <a:latin typeface="Century Gothic"/>
                <a:cs typeface="Century Gothic"/>
              </a:rPr>
              <a:t> </a:t>
            </a:r>
            <a:r>
              <a:rPr sz="1000" b="1" spc="-55" dirty="0">
                <a:latin typeface="Century Gothic"/>
                <a:cs typeface="Century Gothic"/>
              </a:rPr>
              <a:t>.0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9556216"/>
            <a:ext cx="2536190" cy="25463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700" spc="-30" dirty="0">
                <a:latin typeface="Century Gothic"/>
                <a:cs typeface="Century Gothic"/>
              </a:rPr>
              <a:t>Source: </a:t>
            </a:r>
            <a:r>
              <a:rPr sz="700" spc="-90" dirty="0">
                <a:latin typeface="Century Gothic"/>
                <a:cs typeface="Century Gothic"/>
              </a:rPr>
              <a:t>CDC, </a:t>
            </a:r>
            <a:r>
              <a:rPr sz="700" spc="-30" dirty="0">
                <a:latin typeface="Century Gothic"/>
                <a:cs typeface="Century Gothic"/>
              </a:rPr>
              <a:t>National </a:t>
            </a:r>
            <a:r>
              <a:rPr sz="700" spc="-20" dirty="0">
                <a:latin typeface="Century Gothic"/>
                <a:cs typeface="Century Gothic"/>
              </a:rPr>
              <a:t>Notifiable </a:t>
            </a:r>
            <a:r>
              <a:rPr sz="700" spc="-15" dirty="0">
                <a:latin typeface="Century Gothic"/>
                <a:cs typeface="Century Gothic"/>
              </a:rPr>
              <a:t>Diseases </a:t>
            </a:r>
            <a:r>
              <a:rPr sz="700" spc="-25" dirty="0">
                <a:latin typeface="Century Gothic"/>
                <a:cs typeface="Century Gothic"/>
              </a:rPr>
              <a:t>Surveillance</a:t>
            </a:r>
            <a:r>
              <a:rPr sz="700" spc="5" dirty="0">
                <a:latin typeface="Century Gothic"/>
                <a:cs typeface="Century Gothic"/>
              </a:rPr>
              <a:t> </a:t>
            </a:r>
            <a:r>
              <a:rPr sz="700" spc="-5" dirty="0">
                <a:latin typeface="Century Gothic"/>
                <a:cs typeface="Century Gothic"/>
              </a:rPr>
              <a:t>System.</a:t>
            </a:r>
            <a:endParaRPr sz="7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700" spc="-35" dirty="0">
                <a:latin typeface="Century Gothic"/>
                <a:cs typeface="Century Gothic"/>
              </a:rPr>
              <a:t>* </a:t>
            </a:r>
            <a:r>
              <a:rPr sz="700" spc="-20" dirty="0">
                <a:latin typeface="Century Gothic"/>
                <a:cs typeface="Century Gothic"/>
              </a:rPr>
              <a:t>Excludes </a:t>
            </a:r>
            <a:r>
              <a:rPr sz="700" spc="5" dirty="0">
                <a:latin typeface="Century Gothic"/>
                <a:cs typeface="Century Gothic"/>
              </a:rPr>
              <a:t>District </a:t>
            </a:r>
            <a:r>
              <a:rPr sz="700" spc="-15" dirty="0">
                <a:latin typeface="Century Gothic"/>
                <a:cs typeface="Century Gothic"/>
              </a:rPr>
              <a:t>of </a:t>
            </a:r>
            <a:r>
              <a:rPr sz="700" spc="-45" dirty="0">
                <a:latin typeface="Century Gothic"/>
                <a:cs typeface="Century Gothic"/>
              </a:rPr>
              <a:t>Columbia </a:t>
            </a:r>
            <a:r>
              <a:rPr sz="700" spc="-60" dirty="0">
                <a:latin typeface="Century Gothic"/>
                <a:cs typeface="Century Gothic"/>
              </a:rPr>
              <a:t>and </a:t>
            </a:r>
            <a:r>
              <a:rPr sz="700" spc="-35" dirty="0">
                <a:latin typeface="Century Gothic"/>
                <a:cs typeface="Century Gothic"/>
              </a:rPr>
              <a:t>Rhode</a:t>
            </a:r>
            <a:r>
              <a:rPr sz="700" spc="-120" dirty="0">
                <a:latin typeface="Century Gothic"/>
                <a:cs typeface="Century Gothic"/>
              </a:rPr>
              <a:t> </a:t>
            </a:r>
            <a:r>
              <a:rPr sz="700" spc="-15" dirty="0">
                <a:latin typeface="Century Gothic"/>
                <a:cs typeface="Century Gothic"/>
              </a:rPr>
              <a:t>Island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338226"/>
            <a:ext cx="6898005" cy="693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13835">
              <a:lnSpc>
                <a:spcPct val="100000"/>
              </a:lnSpc>
              <a:spcBef>
                <a:spcPts val="100"/>
              </a:spcBef>
              <a:tabLst>
                <a:tab pos="5658485" algn="l"/>
              </a:tabLst>
            </a:pPr>
            <a:r>
              <a:rPr sz="1200" b="1" spc="105" dirty="0">
                <a:solidFill>
                  <a:srgbClr val="8C268A"/>
                </a:solidFill>
                <a:latin typeface="Trebuchet MS"/>
                <a:cs typeface="Trebuchet MS"/>
              </a:rPr>
              <a:t>VIRA</a:t>
            </a:r>
            <a:r>
              <a:rPr sz="1200" b="1" spc="45" dirty="0">
                <a:solidFill>
                  <a:srgbClr val="8C268A"/>
                </a:solidFill>
                <a:latin typeface="Trebuchet MS"/>
                <a:cs typeface="Trebuchet MS"/>
              </a:rPr>
              <a:t>L</a:t>
            </a:r>
            <a:r>
              <a:rPr sz="1200" b="1" spc="-5" dirty="0">
                <a:solidFill>
                  <a:srgbClr val="8C268A"/>
                </a:solidFill>
                <a:latin typeface="Trebuchet MS"/>
                <a:cs typeface="Trebuchet MS"/>
              </a:rPr>
              <a:t> </a:t>
            </a:r>
            <a:r>
              <a:rPr sz="1200" b="1" spc="125" dirty="0">
                <a:solidFill>
                  <a:srgbClr val="8C268A"/>
                </a:solidFill>
                <a:latin typeface="Trebuchet MS"/>
                <a:cs typeface="Trebuchet MS"/>
              </a:rPr>
              <a:t>HE</a:t>
            </a:r>
            <a:r>
              <a:rPr sz="1200" b="1" spc="70" dirty="0">
                <a:solidFill>
                  <a:srgbClr val="8C268A"/>
                </a:solidFill>
                <a:latin typeface="Trebuchet MS"/>
                <a:cs typeface="Trebuchet MS"/>
              </a:rPr>
              <a:t>P</a:t>
            </a:r>
            <a:r>
              <a:rPr sz="1200" b="1" spc="45" dirty="0">
                <a:solidFill>
                  <a:srgbClr val="8C268A"/>
                </a:solidFill>
                <a:latin typeface="Trebuchet MS"/>
                <a:cs typeface="Trebuchet MS"/>
              </a:rPr>
              <a:t>A</a:t>
            </a:r>
            <a:r>
              <a:rPr sz="1200" b="1" spc="80" dirty="0">
                <a:solidFill>
                  <a:srgbClr val="8C268A"/>
                </a:solidFill>
                <a:latin typeface="Trebuchet MS"/>
                <a:cs typeface="Trebuchet MS"/>
              </a:rPr>
              <a:t>TITI</a:t>
            </a:r>
            <a:r>
              <a:rPr sz="1200" b="1" spc="25" dirty="0">
                <a:solidFill>
                  <a:srgbClr val="8C268A"/>
                </a:solidFill>
                <a:latin typeface="Trebuchet MS"/>
                <a:cs typeface="Trebuchet MS"/>
              </a:rPr>
              <a:t>S</a:t>
            </a:r>
            <a:r>
              <a:rPr sz="1200" b="1" dirty="0">
                <a:solidFill>
                  <a:srgbClr val="8C268A"/>
                </a:solidFill>
                <a:latin typeface="Trebuchet MS"/>
                <a:cs typeface="Trebuchet MS"/>
              </a:rPr>
              <a:t>	</a:t>
            </a:r>
            <a:r>
              <a:rPr sz="1200" spc="175" dirty="0">
                <a:solidFill>
                  <a:srgbClr val="005E6E"/>
                </a:solidFill>
                <a:latin typeface="Century Gothic"/>
                <a:cs typeface="Century Gothic"/>
              </a:rPr>
              <a:t>SU</a:t>
            </a:r>
            <a:r>
              <a:rPr sz="1200" spc="160" dirty="0">
                <a:solidFill>
                  <a:srgbClr val="005E6E"/>
                </a:solidFill>
                <a:latin typeface="Century Gothic"/>
                <a:cs typeface="Century Gothic"/>
              </a:rPr>
              <a:t>R</a:t>
            </a:r>
            <a:r>
              <a:rPr sz="1200" spc="80" dirty="0">
                <a:solidFill>
                  <a:srgbClr val="005E6E"/>
                </a:solidFill>
                <a:latin typeface="Century Gothic"/>
                <a:cs typeface="Century Gothic"/>
              </a:rPr>
              <a:t>VEILLANCE</a:t>
            </a:r>
            <a:endParaRPr sz="12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spc="-75" dirty="0">
                <a:solidFill>
                  <a:srgbClr val="005E6E"/>
                </a:solidFill>
                <a:latin typeface="Lucida Sans"/>
                <a:cs typeface="Lucida Sans"/>
              </a:rPr>
              <a:t>Figure</a:t>
            </a:r>
            <a:r>
              <a:rPr sz="1400" b="1" spc="-210" dirty="0">
                <a:solidFill>
                  <a:srgbClr val="005E6E"/>
                </a:solidFill>
                <a:latin typeface="Lucida Sans"/>
                <a:cs typeface="Lucida Sans"/>
              </a:rPr>
              <a:t> </a:t>
            </a:r>
            <a:r>
              <a:rPr sz="1400" b="1" spc="-35" dirty="0">
                <a:solidFill>
                  <a:srgbClr val="005E6E"/>
                </a:solidFill>
                <a:latin typeface="Lucida Sans"/>
                <a:cs typeface="Lucida Sans"/>
              </a:rPr>
              <a:t>2.2.</a:t>
            </a:r>
            <a:r>
              <a:rPr sz="1400" b="1" spc="-210" dirty="0">
                <a:solidFill>
                  <a:srgbClr val="005E6E"/>
                </a:solidFill>
                <a:latin typeface="Lucida Sans"/>
                <a:cs typeface="Lucida Sans"/>
              </a:rPr>
              <a:t> </a:t>
            </a:r>
            <a:r>
              <a:rPr sz="1400" b="1" spc="-50" dirty="0">
                <a:solidFill>
                  <a:srgbClr val="8C268A"/>
                </a:solidFill>
                <a:latin typeface="Lucida Sans"/>
                <a:cs typeface="Lucida Sans"/>
              </a:rPr>
              <a:t>Rates</a:t>
            </a:r>
            <a:r>
              <a:rPr sz="1400" b="1" spc="-210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-50" dirty="0">
                <a:solidFill>
                  <a:srgbClr val="8C268A"/>
                </a:solidFill>
                <a:latin typeface="Lucida Sans"/>
                <a:cs typeface="Lucida Sans"/>
              </a:rPr>
              <a:t>of</a:t>
            </a:r>
            <a:r>
              <a:rPr sz="1400" b="1" spc="-235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-65" dirty="0">
                <a:solidFill>
                  <a:srgbClr val="8C268A"/>
                </a:solidFill>
                <a:latin typeface="Lucida Sans"/>
                <a:cs typeface="Lucida Sans"/>
              </a:rPr>
              <a:t>reported</a:t>
            </a:r>
            <a:r>
              <a:rPr sz="1400" b="1" spc="-204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-55" dirty="0">
                <a:solidFill>
                  <a:srgbClr val="8C268A"/>
                </a:solidFill>
                <a:latin typeface="Lucida Sans"/>
                <a:cs typeface="Lucida Sans"/>
              </a:rPr>
              <a:t>acute</a:t>
            </a:r>
            <a:r>
              <a:rPr sz="1400" b="1" spc="-210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-65" dirty="0">
                <a:solidFill>
                  <a:srgbClr val="8C268A"/>
                </a:solidFill>
                <a:latin typeface="Lucida Sans"/>
                <a:cs typeface="Lucida Sans"/>
              </a:rPr>
              <a:t>hepatitis</a:t>
            </a:r>
            <a:r>
              <a:rPr sz="1400" b="1" spc="-210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40" dirty="0">
                <a:solidFill>
                  <a:srgbClr val="8C268A"/>
                </a:solidFill>
                <a:latin typeface="Lucida Sans"/>
                <a:cs typeface="Lucida Sans"/>
              </a:rPr>
              <a:t>B,</a:t>
            </a:r>
            <a:r>
              <a:rPr sz="1400" b="1" spc="-210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-70" dirty="0">
                <a:solidFill>
                  <a:srgbClr val="8C268A"/>
                </a:solidFill>
                <a:latin typeface="Lucida Sans"/>
                <a:cs typeface="Lucida Sans"/>
              </a:rPr>
              <a:t>by</a:t>
            </a:r>
            <a:r>
              <a:rPr sz="1400" b="1" spc="-235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-65" dirty="0">
                <a:solidFill>
                  <a:srgbClr val="8C268A"/>
                </a:solidFill>
                <a:latin typeface="Lucida Sans"/>
                <a:cs typeface="Lucida Sans"/>
              </a:rPr>
              <a:t>state*</a:t>
            </a:r>
            <a:r>
              <a:rPr sz="1400" b="1" spc="-210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-65" dirty="0">
                <a:solidFill>
                  <a:srgbClr val="8C268A"/>
                </a:solidFill>
                <a:latin typeface="Lucida Sans"/>
                <a:cs typeface="Lucida Sans"/>
              </a:rPr>
              <a:t>—</a:t>
            </a:r>
            <a:r>
              <a:rPr sz="1400" b="1" spc="-210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-65" dirty="0">
                <a:solidFill>
                  <a:srgbClr val="8C268A"/>
                </a:solidFill>
                <a:latin typeface="Lucida Sans"/>
                <a:cs typeface="Lucida Sans"/>
              </a:rPr>
              <a:t>United</a:t>
            </a:r>
            <a:r>
              <a:rPr sz="1400" b="1" spc="-210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-25" dirty="0">
                <a:solidFill>
                  <a:srgbClr val="8C268A"/>
                </a:solidFill>
                <a:latin typeface="Lucida Sans"/>
                <a:cs typeface="Lucida Sans"/>
              </a:rPr>
              <a:t>States,</a:t>
            </a:r>
            <a:r>
              <a:rPr sz="1400" b="1" spc="-204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1400" b="1" spc="-75" dirty="0">
                <a:solidFill>
                  <a:srgbClr val="8C268A"/>
                </a:solidFill>
                <a:latin typeface="Lucida Sans"/>
                <a:cs typeface="Lucida Sans"/>
              </a:rPr>
              <a:t>2017–2018</a:t>
            </a:r>
            <a:endParaRPr sz="1400">
              <a:latin typeface="Lucida Sans"/>
              <a:cs typeface="Lucida San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81841" y="487993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57596" y="487993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006086" y="49893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030330" y="466627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856298" y="317179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872535" y="336732"/>
            <a:ext cx="168107" cy="2028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856302" y="317186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28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Century Gothic</vt:lpstr>
      <vt:lpstr>Lucida Sans</vt:lpstr>
      <vt:lpstr>Times New Roman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Viral Hepatitis Surveillance — United States, 2018 </dc:title>
  <dc:subject>Figure 2.2. Rates of reported acute hepatitis B, by state — United States, 2017–2018</dc:subject>
  <dc:creator>HHS / CDC / DDID / NCHHSTP / DVH</dc:creator>
  <cp:lastModifiedBy>Peterson, Paul (CDC/DDID/NCHHSTP/DVH) (CTR)</cp:lastModifiedBy>
  <cp:revision>1</cp:revision>
  <dcterms:created xsi:type="dcterms:W3CDTF">2020-07-21T17:11:32Z</dcterms:created>
  <dcterms:modified xsi:type="dcterms:W3CDTF">2020-07-21T17:13:24Z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2020-07-20T00:00:00Z</vt:filetime>
  </property>
  <property fmtid="{D5CDD505-2E9C-101B-9397-08002B2CF9AE}" pid="3" name="Creator">
    <vt:lpwstr>Adobe InDesign 15.1 (Windows)</vt:lpwstr>
  </property>
  <property fmtid="{D5CDD505-2E9C-101B-9397-08002B2CF9AE}" pid="4" name="LastSaved">
    <vt:filetime>2020-07-21T00:00:00Z</vt:filetime>
  </property>
</Properties>
</file>