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34112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7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974" y="108"/>
      </p:cViewPr>
      <p:guideLst>
        <p:guide orient="horz" pos="2880"/>
        <p:guide pos="37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05840" y="3118104"/>
            <a:ext cx="11399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11680" y="5632704"/>
            <a:ext cx="9387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70560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06768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0560" y="402336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0560" y="2313432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59808" y="9354312"/>
            <a:ext cx="42915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70560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656064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18surveillance/Introduction.htm#ref0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948" y="1227671"/>
            <a:ext cx="10666506" cy="786889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35" dirty="0">
                <a:solidFill>
                  <a:srgbClr val="005E6E"/>
                </a:solidFill>
                <a:latin typeface="Lucida Sans"/>
                <a:cs typeface="Lucida Sans"/>
              </a:rPr>
              <a:t>Figure</a:t>
            </a:r>
            <a:r>
              <a:rPr sz="2416" b="1" spc="-164" dirty="0">
                <a:solidFill>
                  <a:srgbClr val="005E6E"/>
                </a:solidFill>
                <a:latin typeface="Lucida Sans"/>
                <a:cs typeface="Lucida Sans"/>
              </a:rPr>
              <a:t> </a:t>
            </a:r>
            <a:r>
              <a:rPr sz="2416" b="1" spc="17" dirty="0">
                <a:solidFill>
                  <a:srgbClr val="005E6E"/>
                </a:solidFill>
                <a:latin typeface="Lucida Sans"/>
                <a:cs typeface="Lucida Sans"/>
              </a:rPr>
              <a:t>2.1.</a:t>
            </a:r>
            <a:r>
              <a:rPr sz="2416" b="1" spc="-155" dirty="0">
                <a:solidFill>
                  <a:srgbClr val="005E6E"/>
                </a:solidFill>
                <a:latin typeface="Lucida Sans"/>
                <a:cs typeface="Lucida Sans"/>
              </a:rPr>
              <a:t> </a:t>
            </a:r>
            <a:r>
              <a:rPr sz="2416" b="1" spc="-60" dirty="0">
                <a:solidFill>
                  <a:srgbClr val="8C268A"/>
                </a:solidFill>
                <a:latin typeface="Lucida Sans"/>
                <a:cs typeface="Lucida Sans"/>
              </a:rPr>
              <a:t>Number</a:t>
            </a:r>
            <a:r>
              <a:rPr sz="2416" b="1" spc="-20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35" dirty="0">
                <a:solidFill>
                  <a:srgbClr val="8C268A"/>
                </a:solidFill>
                <a:latin typeface="Lucida Sans"/>
                <a:cs typeface="Lucida Sans"/>
              </a:rPr>
              <a:t>of</a:t>
            </a:r>
            <a:r>
              <a:rPr sz="2416" b="1" spc="-190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Lucida Sans"/>
                <a:cs typeface="Lucida Sans"/>
              </a:rPr>
              <a:t>reported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dirty="0">
                <a:solidFill>
                  <a:srgbClr val="8C268A"/>
                </a:solidFill>
                <a:latin typeface="Lucida Sans"/>
                <a:cs typeface="Lucida Sans"/>
              </a:rPr>
              <a:t>acute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Lucida Sans"/>
                <a:cs typeface="Lucida Sans"/>
              </a:rPr>
              <a:t>hepatitis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129" dirty="0">
                <a:solidFill>
                  <a:srgbClr val="8C268A"/>
                </a:solidFill>
                <a:latin typeface="Lucida Sans"/>
                <a:cs typeface="Lucida Sans"/>
              </a:rPr>
              <a:t>B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52" dirty="0">
                <a:solidFill>
                  <a:srgbClr val="8C268A"/>
                </a:solidFill>
                <a:latin typeface="Lucida Sans"/>
                <a:cs typeface="Lucida Sans"/>
              </a:rPr>
              <a:t>cases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52" dirty="0">
                <a:solidFill>
                  <a:srgbClr val="8C268A"/>
                </a:solidFill>
                <a:latin typeface="Lucida Sans"/>
                <a:cs typeface="Lucida Sans"/>
              </a:rPr>
              <a:t>and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Lucida Sans"/>
                <a:cs typeface="Lucida Sans"/>
              </a:rPr>
              <a:t>estimated  </a:t>
            </a:r>
            <a:r>
              <a:rPr sz="2416" b="1" spc="-43" dirty="0">
                <a:solidFill>
                  <a:srgbClr val="8C268A"/>
                </a:solidFill>
                <a:latin typeface="Lucida Sans"/>
                <a:cs typeface="Lucida Sans"/>
              </a:rPr>
              <a:t>infections* </a:t>
            </a:r>
            <a:r>
              <a:rPr sz="2416" b="1" spc="-112" dirty="0">
                <a:solidFill>
                  <a:srgbClr val="8C268A"/>
                </a:solidFill>
                <a:latin typeface="Lucida Sans"/>
                <a:cs typeface="Lucida Sans"/>
              </a:rPr>
              <a:t>— </a:t>
            </a:r>
            <a:r>
              <a:rPr sz="2416" b="1" spc="-17" dirty="0">
                <a:solidFill>
                  <a:srgbClr val="8C268A"/>
                </a:solidFill>
                <a:latin typeface="Lucida Sans"/>
                <a:cs typeface="Lucida Sans"/>
              </a:rPr>
              <a:t>United </a:t>
            </a:r>
            <a:r>
              <a:rPr sz="2416" b="1" spc="52" dirty="0">
                <a:solidFill>
                  <a:srgbClr val="8C268A"/>
                </a:solidFill>
                <a:latin typeface="Lucida Sans"/>
                <a:cs typeface="Lucida Sans"/>
              </a:rPr>
              <a:t>States,</a:t>
            </a:r>
            <a:r>
              <a:rPr sz="2416" b="1" spc="-45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Lucida Sans"/>
                <a:cs typeface="Lucida Sans"/>
              </a:rPr>
              <a:t>2011–2018</a:t>
            </a:r>
            <a:endParaRPr sz="2416">
              <a:latin typeface="Lucida Sans"/>
              <a:cs typeface="Lucida San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83648" y="2514600"/>
            <a:ext cx="11843904" cy="61516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9" name="object 9"/>
          <p:cNvSpPr txBox="1"/>
          <p:nvPr/>
        </p:nvSpPr>
        <p:spPr>
          <a:xfrm>
            <a:off x="764948" y="8893093"/>
            <a:ext cx="11706312" cy="693081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35" dirty="0">
                <a:latin typeface="Century Gothic"/>
                <a:cs typeface="Century Gothic"/>
              </a:rPr>
              <a:t>Notifiable </a:t>
            </a:r>
            <a:r>
              <a:rPr sz="1208" spc="-26" dirty="0">
                <a:latin typeface="Century Gothic"/>
                <a:cs typeface="Century Gothic"/>
              </a:rPr>
              <a:t>Diseases </a:t>
            </a:r>
            <a:r>
              <a:rPr sz="1208" spc="-43" dirty="0">
                <a:latin typeface="Century Gothic"/>
                <a:cs typeface="Century Gothic"/>
              </a:rPr>
              <a:t>Surveillance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dirty="0">
                <a:latin typeface="Century Gothic"/>
                <a:cs typeface="Century Gothic"/>
              </a:rPr>
              <a:t>System</a:t>
            </a:r>
          </a:p>
          <a:p>
            <a:pPr marL="21914" marR="8766">
              <a:lnSpc>
                <a:spcPct val="107200"/>
              </a:lnSpc>
              <a:spcBef>
                <a:spcPts val="776"/>
              </a:spcBef>
            </a:pPr>
            <a:r>
              <a:rPr sz="1208" spc="-60" dirty="0">
                <a:latin typeface="Century Gothic"/>
                <a:cs typeface="Century Gothic"/>
              </a:rPr>
              <a:t>* </a:t>
            </a:r>
            <a:r>
              <a:rPr sz="1208" dirty="0">
                <a:latin typeface="Century Gothic"/>
                <a:cs typeface="Century Gothic"/>
              </a:rPr>
              <a:t>The </a:t>
            </a:r>
            <a:r>
              <a:rPr sz="1208" spc="-35" dirty="0">
                <a:latin typeface="Century Gothic"/>
                <a:cs typeface="Century Gothic"/>
              </a:rPr>
              <a:t>number </a:t>
            </a:r>
            <a:r>
              <a:rPr sz="1208" spc="-26" dirty="0">
                <a:latin typeface="Century Gothic"/>
                <a:cs typeface="Century Gothic"/>
              </a:rPr>
              <a:t>of </a:t>
            </a:r>
            <a:r>
              <a:rPr sz="1208" spc="-43" dirty="0">
                <a:latin typeface="Century Gothic"/>
                <a:cs typeface="Century Gothic"/>
              </a:rPr>
              <a:t>estimated </a:t>
            </a:r>
            <a:r>
              <a:rPr sz="1208" spc="-17" dirty="0">
                <a:latin typeface="Century Gothic"/>
                <a:cs typeface="Century Gothic"/>
              </a:rPr>
              <a:t>viral </a:t>
            </a:r>
            <a:r>
              <a:rPr sz="1208" spc="-26" dirty="0">
                <a:latin typeface="Century Gothic"/>
                <a:cs typeface="Century Gothic"/>
              </a:rPr>
              <a:t>hepatitis infections </a:t>
            </a:r>
            <a:r>
              <a:rPr sz="1208" spc="-52" dirty="0">
                <a:latin typeface="Century Gothic"/>
                <a:cs typeface="Century Gothic"/>
              </a:rPr>
              <a:t>was determined </a:t>
            </a:r>
            <a:r>
              <a:rPr sz="1208" spc="-78" dirty="0">
                <a:latin typeface="Century Gothic"/>
                <a:cs typeface="Century Gothic"/>
              </a:rPr>
              <a:t>by </a:t>
            </a:r>
            <a:r>
              <a:rPr sz="1208" spc="-17" dirty="0">
                <a:latin typeface="Century Gothic"/>
                <a:cs typeface="Century Gothic"/>
              </a:rPr>
              <a:t>multiplying </a:t>
            </a:r>
            <a:r>
              <a:rPr sz="1208" spc="-43" dirty="0">
                <a:latin typeface="Century Gothic"/>
                <a:cs typeface="Century Gothic"/>
              </a:rPr>
              <a:t>the </a:t>
            </a:r>
            <a:r>
              <a:rPr sz="1208" spc="-35" dirty="0">
                <a:latin typeface="Century Gothic"/>
                <a:cs typeface="Century Gothic"/>
              </a:rPr>
              <a:t>number </a:t>
            </a:r>
            <a:r>
              <a:rPr sz="1208" spc="-26" dirty="0">
                <a:latin typeface="Century Gothic"/>
                <a:cs typeface="Century Gothic"/>
              </a:rPr>
              <a:t>of </a:t>
            </a:r>
            <a:r>
              <a:rPr sz="1208" spc="-43" dirty="0">
                <a:latin typeface="Century Gothic"/>
                <a:cs typeface="Century Gothic"/>
              </a:rPr>
              <a:t>reported </a:t>
            </a:r>
            <a:r>
              <a:rPr sz="1208" spc="-60" dirty="0">
                <a:latin typeface="Century Gothic"/>
                <a:cs typeface="Century Gothic"/>
              </a:rPr>
              <a:t>cases </a:t>
            </a:r>
            <a:r>
              <a:rPr sz="1208" spc="-78" dirty="0">
                <a:latin typeface="Century Gothic"/>
                <a:cs typeface="Century Gothic"/>
              </a:rPr>
              <a:t>by </a:t>
            </a:r>
            <a:r>
              <a:rPr sz="1208" spc="-181" dirty="0">
                <a:latin typeface="Century Gothic"/>
                <a:cs typeface="Century Gothic"/>
              </a:rPr>
              <a:t>a </a:t>
            </a:r>
            <a:r>
              <a:rPr sz="1208" spc="-43" dirty="0">
                <a:latin typeface="Century Gothic"/>
                <a:cs typeface="Century Gothic"/>
              </a:rPr>
              <a:t>factor </a:t>
            </a:r>
            <a:r>
              <a:rPr sz="1208" spc="-35" dirty="0">
                <a:latin typeface="Century Gothic"/>
                <a:cs typeface="Century Gothic"/>
              </a:rPr>
              <a:t>that </a:t>
            </a:r>
            <a:r>
              <a:rPr sz="1208" spc="-52" dirty="0">
                <a:latin typeface="Century Gothic"/>
                <a:cs typeface="Century Gothic"/>
              </a:rPr>
              <a:t>adjusted </a:t>
            </a:r>
            <a:r>
              <a:rPr sz="1208" spc="17" dirty="0">
                <a:latin typeface="Century Gothic"/>
                <a:cs typeface="Century Gothic"/>
              </a:rPr>
              <a:t>for </a:t>
            </a:r>
            <a:r>
              <a:rPr sz="1208" spc="-43" dirty="0">
                <a:latin typeface="Century Gothic"/>
                <a:cs typeface="Century Gothic"/>
              </a:rPr>
              <a:t>under-ascertainment </a:t>
            </a:r>
            <a:r>
              <a:rPr sz="1208" spc="-104" dirty="0">
                <a:latin typeface="Century Gothic"/>
                <a:cs typeface="Century Gothic"/>
              </a:rPr>
              <a:t>and  </a:t>
            </a:r>
            <a:r>
              <a:rPr sz="1208" spc="-26" dirty="0">
                <a:latin typeface="Century Gothic"/>
                <a:cs typeface="Century Gothic"/>
              </a:rPr>
              <a:t>under-reporting</a:t>
            </a:r>
            <a:r>
              <a:rPr sz="1035" spc="-38" baseline="34722" dirty="0">
                <a:latin typeface="Century Gothic"/>
                <a:cs typeface="Century Gothic"/>
              </a:rPr>
              <a:t>(</a:t>
            </a:r>
            <a:r>
              <a:rPr lang="en-US" sz="1035" spc="-38" baseline="34722" dirty="0">
                <a:latin typeface="Century Gothic"/>
                <a:cs typeface="Century Gothic"/>
                <a:hlinkClick r:id="rId3"/>
              </a:rPr>
              <a:t>7</a:t>
            </a:r>
            <a:r>
              <a:rPr sz="1035" spc="-38" baseline="34722" dirty="0">
                <a:latin typeface="Century Gothic"/>
                <a:cs typeface="Century Gothic"/>
              </a:rPr>
              <a:t>)</a:t>
            </a:r>
            <a:r>
              <a:rPr sz="1208" spc="-26" dirty="0">
                <a:latin typeface="Century Gothic"/>
                <a:cs typeface="Century Gothic"/>
              </a:rPr>
              <a:t>.</a:t>
            </a:r>
            <a:r>
              <a:rPr sz="1208" spc="-78" dirty="0">
                <a:latin typeface="Century Gothic"/>
                <a:cs typeface="Century Gothic"/>
              </a:rPr>
              <a:t> </a:t>
            </a:r>
            <a:r>
              <a:rPr sz="1208" dirty="0">
                <a:latin typeface="Century Gothic"/>
                <a:cs typeface="Century Gothic"/>
              </a:rPr>
              <a:t>The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78" dirty="0">
                <a:latin typeface="Century Gothic"/>
                <a:cs typeface="Century Gothic"/>
              </a:rPr>
              <a:t>95%</a:t>
            </a:r>
            <a:r>
              <a:rPr sz="1208" spc="-26" dirty="0">
                <a:latin typeface="Century Gothic"/>
                <a:cs typeface="Century Gothic"/>
              </a:rPr>
              <a:t> </a:t>
            </a:r>
            <a:r>
              <a:rPr sz="1208" spc="-35" dirty="0">
                <a:latin typeface="Century Gothic"/>
                <a:cs typeface="Century Gothic"/>
              </a:rPr>
              <a:t>bootstrap </a:t>
            </a:r>
            <a:r>
              <a:rPr sz="1208" spc="-86" dirty="0">
                <a:latin typeface="Century Gothic"/>
                <a:cs typeface="Century Gothic"/>
              </a:rPr>
              <a:t>confidence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-9" dirty="0">
                <a:latin typeface="Century Gothic"/>
                <a:cs typeface="Century Gothic"/>
              </a:rPr>
              <a:t>intervals</a:t>
            </a:r>
            <a:r>
              <a:rPr sz="1208" spc="-43" dirty="0">
                <a:latin typeface="Century Gothic"/>
                <a:cs typeface="Century Gothic"/>
              </a:rPr>
              <a:t> </a:t>
            </a:r>
            <a:r>
              <a:rPr sz="1208" spc="17" dirty="0">
                <a:latin typeface="Century Gothic"/>
                <a:cs typeface="Century Gothic"/>
              </a:rPr>
              <a:t>for</a:t>
            </a:r>
            <a:r>
              <a:rPr sz="1208" spc="-78" dirty="0">
                <a:latin typeface="Century Gothic"/>
                <a:cs typeface="Century Gothic"/>
              </a:rPr>
              <a:t> </a:t>
            </a:r>
            <a:r>
              <a:rPr sz="1208" spc="-43" dirty="0">
                <a:latin typeface="Century Gothic"/>
                <a:cs typeface="Century Gothic"/>
              </a:rPr>
              <a:t>the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-43" dirty="0">
                <a:latin typeface="Century Gothic"/>
                <a:cs typeface="Century Gothic"/>
              </a:rPr>
              <a:t>estimated</a:t>
            </a:r>
            <a:r>
              <a:rPr sz="1208" spc="-26" dirty="0">
                <a:latin typeface="Century Gothic"/>
                <a:cs typeface="Century Gothic"/>
              </a:rPr>
              <a:t> </a:t>
            </a:r>
            <a:r>
              <a:rPr sz="1208" spc="-35" dirty="0">
                <a:latin typeface="Century Gothic"/>
                <a:cs typeface="Century Gothic"/>
              </a:rPr>
              <a:t>number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spc="-26" dirty="0">
                <a:latin typeface="Century Gothic"/>
                <a:cs typeface="Century Gothic"/>
              </a:rPr>
              <a:t>of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spc="-26" dirty="0">
                <a:latin typeface="Century Gothic"/>
                <a:cs typeface="Century Gothic"/>
              </a:rPr>
              <a:t>infections </a:t>
            </a:r>
            <a:r>
              <a:rPr sz="1208" spc="-78" dirty="0">
                <a:latin typeface="Century Gothic"/>
                <a:cs typeface="Century Gothic"/>
              </a:rPr>
              <a:t>are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-26" dirty="0">
                <a:latin typeface="Century Gothic"/>
                <a:cs typeface="Century Gothic"/>
              </a:rPr>
              <a:t>shown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dirty="0">
                <a:latin typeface="Century Gothic"/>
                <a:cs typeface="Century Gothic"/>
              </a:rPr>
              <a:t>in</a:t>
            </a:r>
            <a:r>
              <a:rPr sz="1208" spc="-43" dirty="0">
                <a:latin typeface="Century Gothic"/>
                <a:cs typeface="Century Gothic"/>
              </a:rPr>
              <a:t> the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spc="-60" dirty="0">
                <a:latin typeface="Century Gothic"/>
                <a:cs typeface="Century Gothic"/>
              </a:rPr>
              <a:t>Appendix.</a:t>
            </a:r>
            <a:endParaRPr sz="1208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62745" y="472227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 dirty="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500396" y="472226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312445" y="730648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270610" y="730648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354280" y="749535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396112" y="693782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095822" y="435911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123839" y="469649"/>
            <a:ext cx="290067" cy="34998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095829" y="435923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4914" y="1868394"/>
            <a:ext cx="10666506" cy="786889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35" dirty="0">
                <a:solidFill>
                  <a:srgbClr val="005E6E"/>
                </a:solidFill>
                <a:latin typeface="Lucida Sans"/>
                <a:cs typeface="Lucida Sans"/>
              </a:rPr>
              <a:t>Figure</a:t>
            </a:r>
            <a:r>
              <a:rPr sz="2416" b="1" spc="-164" dirty="0">
                <a:solidFill>
                  <a:srgbClr val="005E6E"/>
                </a:solidFill>
                <a:latin typeface="Lucida Sans"/>
                <a:cs typeface="Lucida Sans"/>
              </a:rPr>
              <a:t> </a:t>
            </a:r>
            <a:r>
              <a:rPr sz="2416" b="1" spc="17" dirty="0">
                <a:solidFill>
                  <a:srgbClr val="005E6E"/>
                </a:solidFill>
                <a:latin typeface="Lucida Sans"/>
                <a:cs typeface="Lucida Sans"/>
              </a:rPr>
              <a:t>2.1.</a:t>
            </a:r>
            <a:r>
              <a:rPr sz="2416" b="1" spc="-155" dirty="0">
                <a:solidFill>
                  <a:srgbClr val="005E6E"/>
                </a:solidFill>
                <a:latin typeface="Lucida Sans"/>
                <a:cs typeface="Lucida Sans"/>
              </a:rPr>
              <a:t> </a:t>
            </a:r>
            <a:r>
              <a:rPr sz="2416" b="1" spc="-60" dirty="0">
                <a:solidFill>
                  <a:srgbClr val="8C268A"/>
                </a:solidFill>
                <a:latin typeface="Lucida Sans"/>
                <a:cs typeface="Lucida Sans"/>
              </a:rPr>
              <a:t>Number</a:t>
            </a:r>
            <a:r>
              <a:rPr sz="2416" b="1" spc="-20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35" dirty="0">
                <a:solidFill>
                  <a:srgbClr val="8C268A"/>
                </a:solidFill>
                <a:latin typeface="Lucida Sans"/>
                <a:cs typeface="Lucida Sans"/>
              </a:rPr>
              <a:t>of</a:t>
            </a:r>
            <a:r>
              <a:rPr sz="2416" b="1" spc="-190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Lucida Sans"/>
                <a:cs typeface="Lucida Sans"/>
              </a:rPr>
              <a:t>reported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dirty="0">
                <a:solidFill>
                  <a:srgbClr val="8C268A"/>
                </a:solidFill>
                <a:latin typeface="Lucida Sans"/>
                <a:cs typeface="Lucida Sans"/>
              </a:rPr>
              <a:t>acute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Lucida Sans"/>
                <a:cs typeface="Lucida Sans"/>
              </a:rPr>
              <a:t>hepatitis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129" dirty="0">
                <a:solidFill>
                  <a:srgbClr val="8C268A"/>
                </a:solidFill>
                <a:latin typeface="Lucida Sans"/>
                <a:cs typeface="Lucida Sans"/>
              </a:rPr>
              <a:t>B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52" dirty="0">
                <a:solidFill>
                  <a:srgbClr val="8C268A"/>
                </a:solidFill>
                <a:latin typeface="Lucida Sans"/>
                <a:cs typeface="Lucida Sans"/>
              </a:rPr>
              <a:t>cases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52" dirty="0">
                <a:solidFill>
                  <a:srgbClr val="8C268A"/>
                </a:solidFill>
                <a:latin typeface="Lucida Sans"/>
                <a:cs typeface="Lucida Sans"/>
              </a:rPr>
              <a:t>and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Lucida Sans"/>
                <a:cs typeface="Lucida Sans"/>
              </a:rPr>
              <a:t>estimated  </a:t>
            </a:r>
            <a:r>
              <a:rPr sz="2416" b="1" spc="-43" dirty="0">
                <a:solidFill>
                  <a:srgbClr val="8C268A"/>
                </a:solidFill>
                <a:latin typeface="Lucida Sans"/>
                <a:cs typeface="Lucida Sans"/>
              </a:rPr>
              <a:t>infections* </a:t>
            </a:r>
            <a:r>
              <a:rPr sz="2416" b="1" spc="-112" dirty="0">
                <a:solidFill>
                  <a:srgbClr val="8C268A"/>
                </a:solidFill>
                <a:latin typeface="Lucida Sans"/>
                <a:cs typeface="Lucida Sans"/>
              </a:rPr>
              <a:t>— </a:t>
            </a:r>
            <a:r>
              <a:rPr sz="2416" b="1" spc="-17" dirty="0">
                <a:solidFill>
                  <a:srgbClr val="8C268A"/>
                </a:solidFill>
                <a:latin typeface="Lucida Sans"/>
                <a:cs typeface="Lucida Sans"/>
              </a:rPr>
              <a:t>United </a:t>
            </a:r>
            <a:r>
              <a:rPr sz="2416" b="1" spc="52" dirty="0">
                <a:solidFill>
                  <a:srgbClr val="8C268A"/>
                </a:solidFill>
                <a:latin typeface="Lucida Sans"/>
                <a:cs typeface="Lucida Sans"/>
              </a:rPr>
              <a:t>States,</a:t>
            </a:r>
            <a:r>
              <a:rPr sz="2416" b="1" spc="-45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Lucida Sans"/>
                <a:cs typeface="Lucida Sans"/>
              </a:rPr>
              <a:t>2011–2018</a:t>
            </a:r>
            <a:endParaRPr sz="2416">
              <a:latin typeface="Lucida Sans"/>
              <a:cs typeface="Lucida San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92911" y="3056866"/>
            <a:ext cx="12118290" cy="1862667"/>
          </a:xfrm>
          <a:custGeom>
            <a:avLst/>
            <a:gdLst/>
            <a:ahLst/>
            <a:cxnLst/>
            <a:rect l="l" t="t" r="r" b="b"/>
            <a:pathLst>
              <a:path w="7023100" h="1079500">
                <a:moveTo>
                  <a:pt x="0" y="0"/>
                </a:moveTo>
                <a:lnTo>
                  <a:pt x="7022592" y="0"/>
                </a:lnTo>
                <a:lnTo>
                  <a:pt x="7022592" y="1078991"/>
                </a:lnTo>
                <a:lnTo>
                  <a:pt x="0" y="1078991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29998"/>
            </a:srgbClr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31529"/>
              </p:ext>
            </p:extLst>
          </p:nvPr>
        </p:nvGraphicFramePr>
        <p:xfrm>
          <a:off x="838200" y="3200400"/>
          <a:ext cx="11838893" cy="15725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35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5047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864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Hepatitis</a:t>
                      </a:r>
                      <a:r>
                        <a:rPr sz="1400" b="1" spc="-5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 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B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2011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2012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08279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2013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2014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08279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2015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2016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R="198120" algn="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2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2017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R="194945" algn="r">
                        <a:lnSpc>
                          <a:spcPct val="100000"/>
                        </a:lnSpc>
                        <a:spcBef>
                          <a:spcPts val="825"/>
                        </a:spcBef>
                      </a:pPr>
                      <a:r>
                        <a:rPr sz="1400" b="1" spc="20" dirty="0">
                          <a:solidFill>
                            <a:srgbClr val="FFFFFF"/>
                          </a:solidFill>
                          <a:latin typeface="Lucida Sans"/>
                          <a:cs typeface="Lucida Sans"/>
                        </a:rPr>
                        <a:t>2018</a:t>
                      </a:r>
                      <a:endParaRPr sz="1400">
                        <a:latin typeface="Lucida Sans"/>
                        <a:cs typeface="Lucida Sans"/>
                      </a:endParaRPr>
                    </a:p>
                  </a:txBody>
                  <a:tcPr marL="0" marR="0" marT="180788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10" dirty="0">
                          <a:latin typeface="Tahoma"/>
                          <a:cs typeface="Tahoma"/>
                        </a:rPr>
                        <a:t>Reported </a:t>
                      </a:r>
                      <a:r>
                        <a:rPr sz="1400" b="1" spc="-15" dirty="0">
                          <a:latin typeface="Tahoma"/>
                          <a:cs typeface="Tahoma"/>
                        </a:rPr>
                        <a:t>cases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2,903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2,895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3,050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2,791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3,370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3,218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4150" algn="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0" dirty="0">
                          <a:latin typeface="Tahoma"/>
                          <a:cs typeface="Tahoma"/>
                        </a:rPr>
                        <a:t>3,409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80975" algn="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0" dirty="0">
                          <a:latin typeface="Tahoma"/>
                          <a:cs typeface="Tahoma"/>
                        </a:rPr>
                        <a:t>3,322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44631" marB="0">
                    <a:lnL w="12700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10" dirty="0">
                          <a:latin typeface="Tahoma"/>
                          <a:cs typeface="Tahoma"/>
                        </a:rPr>
                        <a:t>Estimated</a:t>
                      </a:r>
                      <a:r>
                        <a:rPr sz="1400" b="1" spc="-15" dirty="0">
                          <a:latin typeface="Tahoma"/>
                          <a:cs typeface="Tahoma"/>
                        </a:rPr>
                        <a:t> cases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18,900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18,800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19,800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18,100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21,900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20" dirty="0">
                          <a:latin typeface="Tahoma"/>
                          <a:cs typeface="Tahoma"/>
                        </a:rPr>
                        <a:t>20,900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R="152400" algn="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0" dirty="0">
                          <a:latin typeface="Tahoma"/>
                          <a:cs typeface="Tahoma"/>
                        </a:rPr>
                        <a:t>22,200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2700">
                      <a:solidFill>
                        <a:srgbClr val="005E6E"/>
                      </a:solidFill>
                      <a:prstDash val="solid"/>
                    </a:lnL>
                    <a:lnR w="1270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R="149225" algn="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0" dirty="0">
                          <a:latin typeface="Tahoma"/>
                          <a:cs typeface="Tahoma"/>
                        </a:rPr>
                        <a:t>21,600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9152" marB="0">
                    <a:lnL w="12700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816286" y="5009158"/>
            <a:ext cx="11706312" cy="693081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35" dirty="0">
                <a:latin typeface="Century Gothic"/>
                <a:cs typeface="Century Gothic"/>
              </a:rPr>
              <a:t>Notifiable </a:t>
            </a:r>
            <a:r>
              <a:rPr sz="1208" spc="-26" dirty="0">
                <a:latin typeface="Century Gothic"/>
                <a:cs typeface="Century Gothic"/>
              </a:rPr>
              <a:t>Diseases </a:t>
            </a:r>
            <a:r>
              <a:rPr sz="1208" spc="-43" dirty="0">
                <a:latin typeface="Century Gothic"/>
                <a:cs typeface="Century Gothic"/>
              </a:rPr>
              <a:t>Surveillance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dirty="0">
                <a:latin typeface="Century Gothic"/>
                <a:cs typeface="Century Gothic"/>
              </a:rPr>
              <a:t>System</a:t>
            </a:r>
            <a:endParaRPr sz="1208">
              <a:latin typeface="Century Gothic"/>
              <a:cs typeface="Century Gothic"/>
            </a:endParaRPr>
          </a:p>
          <a:p>
            <a:pPr marL="21914" marR="8766">
              <a:lnSpc>
                <a:spcPct val="107200"/>
              </a:lnSpc>
              <a:spcBef>
                <a:spcPts val="776"/>
              </a:spcBef>
            </a:pPr>
            <a:r>
              <a:rPr sz="1208" spc="-60" dirty="0">
                <a:latin typeface="Century Gothic"/>
                <a:cs typeface="Century Gothic"/>
              </a:rPr>
              <a:t>* </a:t>
            </a:r>
            <a:r>
              <a:rPr sz="1208" dirty="0">
                <a:latin typeface="Century Gothic"/>
                <a:cs typeface="Century Gothic"/>
              </a:rPr>
              <a:t>The </a:t>
            </a:r>
            <a:r>
              <a:rPr sz="1208" spc="-35" dirty="0">
                <a:latin typeface="Century Gothic"/>
                <a:cs typeface="Century Gothic"/>
              </a:rPr>
              <a:t>number </a:t>
            </a:r>
            <a:r>
              <a:rPr sz="1208" spc="-26" dirty="0">
                <a:latin typeface="Century Gothic"/>
                <a:cs typeface="Century Gothic"/>
              </a:rPr>
              <a:t>of </a:t>
            </a:r>
            <a:r>
              <a:rPr sz="1208" spc="-43" dirty="0">
                <a:latin typeface="Century Gothic"/>
                <a:cs typeface="Century Gothic"/>
              </a:rPr>
              <a:t>estimated </a:t>
            </a:r>
            <a:r>
              <a:rPr sz="1208" spc="-17" dirty="0">
                <a:latin typeface="Century Gothic"/>
                <a:cs typeface="Century Gothic"/>
              </a:rPr>
              <a:t>viral </a:t>
            </a:r>
            <a:r>
              <a:rPr sz="1208" spc="-26" dirty="0">
                <a:latin typeface="Century Gothic"/>
                <a:cs typeface="Century Gothic"/>
              </a:rPr>
              <a:t>hepatitis infections </a:t>
            </a:r>
            <a:r>
              <a:rPr sz="1208" spc="-52" dirty="0">
                <a:latin typeface="Century Gothic"/>
                <a:cs typeface="Century Gothic"/>
              </a:rPr>
              <a:t>was determined </a:t>
            </a:r>
            <a:r>
              <a:rPr sz="1208" spc="-78" dirty="0">
                <a:latin typeface="Century Gothic"/>
                <a:cs typeface="Century Gothic"/>
              </a:rPr>
              <a:t>by </a:t>
            </a:r>
            <a:r>
              <a:rPr sz="1208" spc="-17" dirty="0">
                <a:latin typeface="Century Gothic"/>
                <a:cs typeface="Century Gothic"/>
              </a:rPr>
              <a:t>multiplying </a:t>
            </a:r>
            <a:r>
              <a:rPr sz="1208" spc="-43" dirty="0">
                <a:latin typeface="Century Gothic"/>
                <a:cs typeface="Century Gothic"/>
              </a:rPr>
              <a:t>the </a:t>
            </a:r>
            <a:r>
              <a:rPr sz="1208" spc="-35" dirty="0">
                <a:latin typeface="Century Gothic"/>
                <a:cs typeface="Century Gothic"/>
              </a:rPr>
              <a:t>number </a:t>
            </a:r>
            <a:r>
              <a:rPr sz="1208" spc="-26" dirty="0">
                <a:latin typeface="Century Gothic"/>
                <a:cs typeface="Century Gothic"/>
              </a:rPr>
              <a:t>of </a:t>
            </a:r>
            <a:r>
              <a:rPr sz="1208" spc="-43" dirty="0">
                <a:latin typeface="Century Gothic"/>
                <a:cs typeface="Century Gothic"/>
              </a:rPr>
              <a:t>reported </a:t>
            </a:r>
            <a:r>
              <a:rPr sz="1208" spc="-60" dirty="0">
                <a:latin typeface="Century Gothic"/>
                <a:cs typeface="Century Gothic"/>
              </a:rPr>
              <a:t>cases </a:t>
            </a:r>
            <a:r>
              <a:rPr sz="1208" spc="-78" dirty="0">
                <a:latin typeface="Century Gothic"/>
                <a:cs typeface="Century Gothic"/>
              </a:rPr>
              <a:t>by </a:t>
            </a:r>
            <a:r>
              <a:rPr sz="1208" spc="-181" dirty="0">
                <a:latin typeface="Century Gothic"/>
                <a:cs typeface="Century Gothic"/>
              </a:rPr>
              <a:t>a </a:t>
            </a:r>
            <a:r>
              <a:rPr sz="1208" spc="-43" dirty="0">
                <a:latin typeface="Century Gothic"/>
                <a:cs typeface="Century Gothic"/>
              </a:rPr>
              <a:t>factor </a:t>
            </a:r>
            <a:r>
              <a:rPr sz="1208" spc="-35" dirty="0">
                <a:latin typeface="Century Gothic"/>
                <a:cs typeface="Century Gothic"/>
              </a:rPr>
              <a:t>that </a:t>
            </a:r>
            <a:r>
              <a:rPr sz="1208" spc="-52" dirty="0">
                <a:latin typeface="Century Gothic"/>
                <a:cs typeface="Century Gothic"/>
              </a:rPr>
              <a:t>adjusted </a:t>
            </a:r>
            <a:r>
              <a:rPr sz="1208" spc="17" dirty="0">
                <a:latin typeface="Century Gothic"/>
                <a:cs typeface="Century Gothic"/>
              </a:rPr>
              <a:t>for </a:t>
            </a:r>
            <a:r>
              <a:rPr sz="1208" spc="-43" dirty="0">
                <a:latin typeface="Century Gothic"/>
                <a:cs typeface="Century Gothic"/>
              </a:rPr>
              <a:t>under-ascertainment </a:t>
            </a:r>
            <a:r>
              <a:rPr sz="1208" spc="-104" dirty="0">
                <a:latin typeface="Century Gothic"/>
                <a:cs typeface="Century Gothic"/>
              </a:rPr>
              <a:t>and  </a:t>
            </a:r>
            <a:r>
              <a:rPr sz="1208" spc="-26" dirty="0">
                <a:latin typeface="Century Gothic"/>
                <a:cs typeface="Century Gothic"/>
              </a:rPr>
              <a:t>under-reporting</a:t>
            </a:r>
            <a:r>
              <a:rPr sz="1035" spc="-38" baseline="34722" dirty="0">
                <a:latin typeface="Century Gothic"/>
                <a:cs typeface="Century Gothic"/>
              </a:rPr>
              <a:t>(10)</a:t>
            </a:r>
            <a:r>
              <a:rPr sz="1208" spc="-26" dirty="0">
                <a:latin typeface="Century Gothic"/>
                <a:cs typeface="Century Gothic"/>
              </a:rPr>
              <a:t>.</a:t>
            </a:r>
            <a:r>
              <a:rPr sz="1208" spc="-78" dirty="0">
                <a:latin typeface="Century Gothic"/>
                <a:cs typeface="Century Gothic"/>
              </a:rPr>
              <a:t> </a:t>
            </a:r>
            <a:r>
              <a:rPr sz="1208" dirty="0">
                <a:latin typeface="Century Gothic"/>
                <a:cs typeface="Century Gothic"/>
              </a:rPr>
              <a:t>The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78" dirty="0">
                <a:latin typeface="Century Gothic"/>
                <a:cs typeface="Century Gothic"/>
              </a:rPr>
              <a:t>95%</a:t>
            </a:r>
            <a:r>
              <a:rPr sz="1208" spc="-26" dirty="0">
                <a:latin typeface="Century Gothic"/>
                <a:cs typeface="Century Gothic"/>
              </a:rPr>
              <a:t> </a:t>
            </a:r>
            <a:r>
              <a:rPr sz="1208" spc="-35" dirty="0">
                <a:latin typeface="Century Gothic"/>
                <a:cs typeface="Century Gothic"/>
              </a:rPr>
              <a:t>bootstrap </a:t>
            </a:r>
            <a:r>
              <a:rPr sz="1208" spc="-86" dirty="0">
                <a:latin typeface="Century Gothic"/>
                <a:cs typeface="Century Gothic"/>
              </a:rPr>
              <a:t>confidence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-9" dirty="0">
                <a:latin typeface="Century Gothic"/>
                <a:cs typeface="Century Gothic"/>
              </a:rPr>
              <a:t>intervals</a:t>
            </a:r>
            <a:r>
              <a:rPr sz="1208" spc="-43" dirty="0">
                <a:latin typeface="Century Gothic"/>
                <a:cs typeface="Century Gothic"/>
              </a:rPr>
              <a:t> </a:t>
            </a:r>
            <a:r>
              <a:rPr sz="1208" spc="17" dirty="0">
                <a:latin typeface="Century Gothic"/>
                <a:cs typeface="Century Gothic"/>
              </a:rPr>
              <a:t>for</a:t>
            </a:r>
            <a:r>
              <a:rPr sz="1208" spc="-78" dirty="0">
                <a:latin typeface="Century Gothic"/>
                <a:cs typeface="Century Gothic"/>
              </a:rPr>
              <a:t> </a:t>
            </a:r>
            <a:r>
              <a:rPr sz="1208" spc="-43" dirty="0">
                <a:latin typeface="Century Gothic"/>
                <a:cs typeface="Century Gothic"/>
              </a:rPr>
              <a:t>the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-43" dirty="0">
                <a:latin typeface="Century Gothic"/>
                <a:cs typeface="Century Gothic"/>
              </a:rPr>
              <a:t>estimated</a:t>
            </a:r>
            <a:r>
              <a:rPr sz="1208" spc="-26" dirty="0">
                <a:latin typeface="Century Gothic"/>
                <a:cs typeface="Century Gothic"/>
              </a:rPr>
              <a:t> </a:t>
            </a:r>
            <a:r>
              <a:rPr sz="1208" spc="-35" dirty="0">
                <a:latin typeface="Century Gothic"/>
                <a:cs typeface="Century Gothic"/>
              </a:rPr>
              <a:t>number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spc="-26" dirty="0">
                <a:latin typeface="Century Gothic"/>
                <a:cs typeface="Century Gothic"/>
              </a:rPr>
              <a:t>of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spc="-26" dirty="0">
                <a:latin typeface="Century Gothic"/>
                <a:cs typeface="Century Gothic"/>
              </a:rPr>
              <a:t>infections </a:t>
            </a:r>
            <a:r>
              <a:rPr sz="1208" spc="-78" dirty="0">
                <a:latin typeface="Century Gothic"/>
                <a:cs typeface="Century Gothic"/>
              </a:rPr>
              <a:t>are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spc="-26" dirty="0">
                <a:latin typeface="Century Gothic"/>
                <a:cs typeface="Century Gothic"/>
              </a:rPr>
              <a:t>shown</a:t>
            </a:r>
            <a:r>
              <a:rPr sz="1208" spc="-35" dirty="0">
                <a:latin typeface="Century Gothic"/>
                <a:cs typeface="Century Gothic"/>
              </a:rPr>
              <a:t> </a:t>
            </a:r>
            <a:r>
              <a:rPr sz="1208" dirty="0">
                <a:latin typeface="Century Gothic"/>
                <a:cs typeface="Century Gothic"/>
              </a:rPr>
              <a:t>in</a:t>
            </a:r>
            <a:r>
              <a:rPr sz="1208" spc="-43" dirty="0">
                <a:latin typeface="Century Gothic"/>
                <a:cs typeface="Century Gothic"/>
              </a:rPr>
              <a:t> the</a:t>
            </a:r>
            <a:r>
              <a:rPr sz="1208" spc="-69" dirty="0">
                <a:latin typeface="Century Gothic"/>
                <a:cs typeface="Century Gothic"/>
              </a:rPr>
              <a:t> </a:t>
            </a:r>
            <a:r>
              <a:rPr sz="1208" spc="-60" dirty="0">
                <a:latin typeface="Century Gothic"/>
                <a:cs typeface="Century Gothic"/>
              </a:rPr>
              <a:t>Appendix.</a:t>
            </a:r>
            <a:endParaRPr sz="1208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79841" y="891394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517492" y="891393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329541" y="1149815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287706" y="1149815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371376" y="1168702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413208" y="1112949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112918" y="855078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140935" y="888816"/>
            <a:ext cx="290067" cy="349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112925" y="855090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</p:spTree>
    <p:extLst>
      <p:ext uri="{BB962C8B-B14F-4D97-AF65-F5344CB8AC3E}">
        <p14:creationId xmlns:p14="http://schemas.microsoft.com/office/powerpoint/2010/main" val="2837148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186</Words>
  <Application>Microsoft Office PowerPoint</Application>
  <PresentationFormat>Custom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Calibri</vt:lpstr>
      <vt:lpstr>Century Gothic</vt:lpstr>
      <vt:lpstr>Lucida Sans</vt:lpstr>
      <vt:lpstr>Tahoma</vt:lpstr>
      <vt:lpstr>Trebuchet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— United States, 2018 </dc:title>
  <dc:subject>Figure 2.1. Number of reported acute hepatitis B cases and estimated infections — United States, 2011–2018</dc:subject>
  <dc:creator>HHS / CDC / DDID / NCHHSTP / DVH</dc:creator>
  <cp:lastModifiedBy>Peterson, Paul (CDC/DDID/NCHHSTP/DVH) (CTR)</cp:lastModifiedBy>
  <cp:revision>2</cp:revision>
  <dcterms:created xsi:type="dcterms:W3CDTF">2020-07-21T17:09:17Z</dcterms:created>
  <dcterms:modified xsi:type="dcterms:W3CDTF">2020-07-27T18:26:17Z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2020-07-20T00:00:00Z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2020-07-21T00:00:00Z</vt:filetime>
  </property>
</Properties>
</file>