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374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2999" y="1266063"/>
            <a:ext cx="7013575" cy="7329170"/>
          </a:xfrm>
          <a:custGeom>
            <a:avLst/>
            <a:gdLst/>
            <a:ahLst/>
            <a:cxnLst/>
            <a:rect l="l" t="t" r="r" b="b"/>
            <a:pathLst>
              <a:path w="7013575" h="7329170">
                <a:moveTo>
                  <a:pt x="0" y="0"/>
                </a:moveTo>
                <a:lnTo>
                  <a:pt x="7013448" y="0"/>
                </a:lnTo>
                <a:lnTo>
                  <a:pt x="7013448" y="7328916"/>
                </a:lnTo>
                <a:lnTo>
                  <a:pt x="0" y="73289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hs.gov/about/agencies/iea/regional-offices/index.html" TargetMode="External"/><Relationship Id="rId2" Type="http://schemas.openxmlformats.org/officeDocument/2006/relationships/hyperlink" Target="https://wwwn.cdc.gov/nndss/conditions/hepatitis-a-acute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978896"/>
              </p:ext>
            </p:extLst>
          </p:nvPr>
        </p:nvGraphicFramePr>
        <p:xfrm>
          <a:off x="457200" y="1348739"/>
          <a:ext cx="6845300" cy="716432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29108">
                <a:tc rowSpan="2">
                  <a:txBody>
                    <a:bodyPr/>
                    <a:lstStyle/>
                    <a:p>
                      <a:pPr marL="332105" marR="382905" indent="18415">
                        <a:lnSpc>
                          <a:spcPct val="106700"/>
                        </a:lnSpc>
                        <a:spcBef>
                          <a:spcPts val="720"/>
                        </a:spcBef>
                      </a:pPr>
                      <a:r>
                        <a:rPr sz="75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Demographic  characteristic</a:t>
                      </a:r>
                      <a:endParaRPr sz="750" dirty="0">
                        <a:latin typeface="Lucida Sans"/>
                        <a:cs typeface="Lucida Sans"/>
                      </a:endParaRPr>
                    </a:p>
                  </a:txBody>
                  <a:tcPr marL="0" marR="0" marT="91440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2014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4953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2015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4953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2016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4953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2017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4953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2018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49530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5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91440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No.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Rate*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-15" dirty="0">
                          <a:latin typeface="Lucida Sans"/>
                          <a:cs typeface="Lucida Sans"/>
                        </a:rPr>
                        <a:t>Total</a:t>
                      </a:r>
                      <a:r>
                        <a:rPr sz="675" b="1" spc="-22" baseline="30864" dirty="0">
                          <a:latin typeface="Lucida Sans"/>
                          <a:cs typeface="Lucida Sans"/>
                        </a:rPr>
                        <a:t>§</a:t>
                      </a:r>
                      <a:endParaRPr sz="675" baseline="30864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R w="19050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-5" dirty="0">
                          <a:latin typeface="Lucida Sans"/>
                          <a:cs typeface="Lucida Sans"/>
                        </a:rPr>
                        <a:t>1,239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5" dirty="0">
                          <a:latin typeface="Lucida Sans"/>
                          <a:cs typeface="Lucida Sans"/>
                        </a:rPr>
                        <a:t>0.4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-5" dirty="0">
                          <a:latin typeface="Lucida Sans"/>
                          <a:cs typeface="Lucida Sans"/>
                        </a:rPr>
                        <a:t>1,390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5" dirty="0">
                          <a:latin typeface="Lucida Sans"/>
                          <a:cs typeface="Lucida Sans"/>
                        </a:rPr>
                        <a:t>0.4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-5" dirty="0">
                          <a:latin typeface="Lucida Sans"/>
                          <a:cs typeface="Lucida Sans"/>
                        </a:rPr>
                        <a:t>2,007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5" dirty="0">
                          <a:latin typeface="Lucida Sans"/>
                          <a:cs typeface="Lucida Sans"/>
                        </a:rPr>
                        <a:t>0.6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-5" dirty="0">
                          <a:latin typeface="Lucida Sans"/>
                          <a:cs typeface="Lucida Sans"/>
                        </a:rPr>
                        <a:t>3,366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5" dirty="0">
                          <a:latin typeface="Lucida Sans"/>
                          <a:cs typeface="Lucida Sans"/>
                        </a:rPr>
                        <a:t>1.0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20" dirty="0">
                          <a:latin typeface="Lucida Sans"/>
                          <a:cs typeface="Lucida Sans"/>
                        </a:rPr>
                        <a:t>12,474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800" b="1" spc="5" dirty="0">
                          <a:latin typeface="Lucida Sans"/>
                          <a:cs typeface="Lucida Sans"/>
                        </a:rPr>
                        <a:t>3.8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5244" marB="0">
                    <a:lnL w="9525">
                      <a:solidFill>
                        <a:srgbClr val="005E6E"/>
                      </a:solidFill>
                      <a:prstDash val="solid"/>
                    </a:lnL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Age group</a:t>
                      </a:r>
                      <a:r>
                        <a:rPr sz="800" b="1" spc="-7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8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(years)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60" dirty="0">
                          <a:latin typeface="Arial"/>
                          <a:cs typeface="Arial"/>
                        </a:rPr>
                        <a:t>0–9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5" dirty="0">
                          <a:latin typeface="Arial"/>
                          <a:cs typeface="Arial"/>
                        </a:rPr>
                        <a:t>10–19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86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231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365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5" dirty="0">
                          <a:latin typeface="Arial"/>
                          <a:cs typeface="Arial"/>
                        </a:rPr>
                        <a:t>20–29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246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287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392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659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0014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2,763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302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6.1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5" dirty="0">
                          <a:latin typeface="Arial"/>
                          <a:cs typeface="Arial"/>
                        </a:rPr>
                        <a:t>30–39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233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391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893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4,268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9.8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5" dirty="0">
                          <a:latin typeface="Arial"/>
                          <a:cs typeface="Arial"/>
                        </a:rPr>
                        <a:t>40–49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139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333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621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2,658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2384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6.6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5" dirty="0">
                          <a:latin typeface="Arial"/>
                          <a:cs typeface="Arial"/>
                        </a:rPr>
                        <a:t>50–59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182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554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1,509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3.5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40" dirty="0">
                          <a:latin typeface="Arial"/>
                          <a:cs typeface="Arial"/>
                        </a:rPr>
                        <a:t>60+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304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353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987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8600">
                <a:tc gridSpan="11"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Sex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Male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645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726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5" dirty="0">
                          <a:latin typeface="Arial"/>
                          <a:cs typeface="Arial"/>
                        </a:rPr>
                        <a:t>1,107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5" dirty="0">
                          <a:latin typeface="Arial"/>
                          <a:cs typeface="Arial"/>
                        </a:rPr>
                        <a:t>2,209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1285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7,497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4.7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" dirty="0">
                          <a:latin typeface="Arial"/>
                          <a:cs typeface="Arial"/>
                        </a:rPr>
                        <a:t>Female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662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897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5" dirty="0">
                          <a:latin typeface="Arial"/>
                          <a:cs typeface="Arial"/>
                        </a:rPr>
                        <a:t>1,149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1285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4,952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3.0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8600">
                <a:tc gridSpan="11"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Race/ethnicity</a:t>
                      </a:r>
                      <a:endParaRPr sz="800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5815">
                <a:tc>
                  <a:txBody>
                    <a:bodyPr/>
                    <a:lstStyle/>
                    <a:p>
                      <a:pPr marL="55244" marR="527050">
                        <a:lnSpc>
                          <a:spcPct val="114599"/>
                        </a:lnSpc>
                        <a:spcBef>
                          <a:spcPts val="25"/>
                        </a:spcBef>
                      </a:pPr>
                      <a:r>
                        <a:rPr sz="800" b="1" spc="5" dirty="0">
                          <a:latin typeface="Arial"/>
                          <a:cs typeface="Arial"/>
                        </a:rPr>
                        <a:t>American</a:t>
                      </a:r>
                      <a:r>
                        <a:rPr sz="8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25" dirty="0">
                          <a:latin typeface="Arial"/>
                          <a:cs typeface="Arial"/>
                        </a:rPr>
                        <a:t>Indian/  </a:t>
                      </a:r>
                      <a:r>
                        <a:rPr sz="800" b="1" spc="-10" dirty="0">
                          <a:latin typeface="Arial"/>
                          <a:cs typeface="Arial"/>
                        </a:rPr>
                        <a:t>Alaskan </a:t>
                      </a:r>
                      <a:r>
                        <a:rPr sz="800" b="1" spc="10" dirty="0">
                          <a:latin typeface="Arial"/>
                          <a:cs typeface="Arial"/>
                        </a:rPr>
                        <a:t>Native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dirty="0"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" dirty="0">
                          <a:latin typeface="Arial"/>
                          <a:cs typeface="Arial"/>
                        </a:rPr>
                        <a:t>Asian/Pacific</a:t>
                      </a:r>
                      <a:r>
                        <a:rPr sz="8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5" dirty="0">
                          <a:latin typeface="Arial"/>
                          <a:cs typeface="Arial"/>
                        </a:rPr>
                        <a:t>Islander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114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299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10" dirty="0">
                          <a:latin typeface="Arial"/>
                          <a:cs typeface="Arial"/>
                        </a:rPr>
                        <a:t>Black,</a:t>
                      </a:r>
                      <a:r>
                        <a:rPr sz="8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latin typeface="Arial"/>
                          <a:cs typeface="Arial"/>
                        </a:rPr>
                        <a:t>Non-Hispanic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82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303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15" dirty="0">
                          <a:latin typeface="Arial"/>
                          <a:cs typeface="Arial"/>
                        </a:rPr>
                        <a:t>White,</a:t>
                      </a:r>
                      <a:r>
                        <a:rPr sz="8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10" dirty="0">
                          <a:latin typeface="Arial"/>
                          <a:cs typeface="Arial"/>
                        </a:rPr>
                        <a:t>Non-Hispanic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701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865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5" dirty="0">
                          <a:latin typeface="Arial"/>
                          <a:cs typeface="Arial"/>
                        </a:rPr>
                        <a:t>1,979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8670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4.3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Hispanic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219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8600">
                <a:tc gridSpan="11"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HHS</a:t>
                      </a:r>
                      <a:r>
                        <a:rPr sz="800" b="1" spc="-5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Region</a:t>
                      </a:r>
                      <a:r>
                        <a:rPr sz="675" b="1" baseline="30864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¶</a:t>
                      </a:r>
                      <a:endParaRPr sz="675" baseline="30864">
                        <a:latin typeface="Lucida Sans"/>
                        <a:cs typeface="Lucida Sans"/>
                      </a:endParaRPr>
                    </a:p>
                  </a:txBody>
                  <a:tcPr marL="0" marR="0" marT="52069" marB="0">
                    <a:solidFill>
                      <a:srgbClr val="005E6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800" b="1" spc="30" dirty="0"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88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2.8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800" b="1" spc="30" dirty="0"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143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182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173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289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800" b="1" spc="30" dirty="0"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115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309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159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0014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2,498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8.1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800" b="1" spc="30" dirty="0">
                          <a:latin typeface="Arial"/>
                          <a:cs typeface="Arial"/>
                        </a:rPr>
                        <a:t>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254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269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438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5,030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7.6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800" b="1" spc="30" dirty="0">
                          <a:latin typeface="Arial"/>
                          <a:cs typeface="Arial"/>
                        </a:rPr>
                        <a:t>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193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259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855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20" dirty="0">
                          <a:latin typeface="Arial"/>
                          <a:cs typeface="Arial"/>
                        </a:rPr>
                        <a:t>3,074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5.9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800" b="1" spc="30" dirty="0">
                          <a:latin typeface="Arial"/>
                          <a:cs typeface="Arial"/>
                        </a:rPr>
                        <a:t>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157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800" b="1" spc="30" dirty="0">
                          <a:latin typeface="Arial"/>
                          <a:cs typeface="Arial"/>
                        </a:rPr>
                        <a:t>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38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273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800" b="1" spc="30" dirty="0">
                          <a:latin typeface="Arial"/>
                          <a:cs typeface="Arial"/>
                        </a:rPr>
                        <a:t>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246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172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 </a:t>
                      </a:r>
                      <a:r>
                        <a:rPr sz="800" b="1" spc="30" dirty="0">
                          <a:latin typeface="Arial"/>
                          <a:cs typeface="Arial"/>
                        </a:rPr>
                        <a:t>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181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250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1.1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5" dirty="0">
                          <a:latin typeface="Arial"/>
                          <a:cs typeface="Arial"/>
                        </a:rPr>
                        <a:t>1,033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2.0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311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-5" dirty="0">
                          <a:latin typeface="Arial"/>
                          <a:cs typeface="Arial"/>
                        </a:rPr>
                        <a:t>Region</a:t>
                      </a:r>
                      <a:r>
                        <a:rPr sz="8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50" dirty="0">
                          <a:latin typeface="Arial"/>
                          <a:cs typeface="Arial"/>
                        </a:rPr>
                        <a:t>10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47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67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52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50" dirty="0">
                          <a:latin typeface="Arial"/>
                          <a:cs typeface="Arial"/>
                        </a:rPr>
                        <a:t>64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spc="30" dirty="0">
                          <a:latin typeface="Arial"/>
                          <a:cs typeface="Arial"/>
                        </a:rPr>
                        <a:t>0.5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44500" y="8599678"/>
            <a:ext cx="6946900" cy="1132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30" dirty="0">
                <a:latin typeface="Century Gothic"/>
                <a:cs typeface="Century Gothic"/>
              </a:rPr>
              <a:t>Source: </a:t>
            </a:r>
            <a:r>
              <a:rPr sz="700" spc="-90" dirty="0">
                <a:latin typeface="Century Gothic"/>
                <a:cs typeface="Century Gothic"/>
              </a:rPr>
              <a:t>CDC, </a:t>
            </a:r>
            <a:r>
              <a:rPr sz="700" spc="-30" dirty="0">
                <a:latin typeface="Century Gothic"/>
                <a:cs typeface="Century Gothic"/>
              </a:rPr>
              <a:t>National </a:t>
            </a:r>
            <a:r>
              <a:rPr sz="700" spc="-20" dirty="0">
                <a:latin typeface="Century Gothic"/>
                <a:cs typeface="Century Gothic"/>
              </a:rPr>
              <a:t>Notifiable </a:t>
            </a:r>
            <a:r>
              <a:rPr sz="700" spc="-15" dirty="0">
                <a:latin typeface="Century Gothic"/>
                <a:cs typeface="Century Gothic"/>
              </a:rPr>
              <a:t>Diseases </a:t>
            </a:r>
            <a:r>
              <a:rPr sz="700" spc="-25" dirty="0">
                <a:latin typeface="Century Gothic"/>
                <a:cs typeface="Century Gothic"/>
              </a:rPr>
              <a:t>Surveillance</a:t>
            </a:r>
            <a:r>
              <a:rPr sz="700" spc="-40" dirty="0">
                <a:latin typeface="Century Gothic"/>
                <a:cs typeface="Century Gothic"/>
              </a:rPr>
              <a:t> </a:t>
            </a:r>
            <a:r>
              <a:rPr sz="700" spc="-5" dirty="0">
                <a:latin typeface="Century Gothic"/>
                <a:cs typeface="Century Gothic"/>
              </a:rPr>
              <a:t>System.</a:t>
            </a:r>
            <a:endParaRPr sz="7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700" spc="-35" dirty="0">
                <a:latin typeface="Century Gothic"/>
                <a:cs typeface="Century Gothic"/>
              </a:rPr>
              <a:t>* </a:t>
            </a:r>
            <a:r>
              <a:rPr sz="700" spc="-30" dirty="0">
                <a:latin typeface="Century Gothic"/>
                <a:cs typeface="Century Gothic"/>
              </a:rPr>
              <a:t>Rate </a:t>
            </a:r>
            <a:r>
              <a:rPr sz="700" spc="-20" dirty="0">
                <a:latin typeface="Century Gothic"/>
                <a:cs typeface="Century Gothic"/>
              </a:rPr>
              <a:t>per </a:t>
            </a:r>
            <a:r>
              <a:rPr sz="700" spc="15" dirty="0">
                <a:latin typeface="Century Gothic"/>
                <a:cs typeface="Century Gothic"/>
              </a:rPr>
              <a:t>100,000</a:t>
            </a:r>
            <a:r>
              <a:rPr sz="700" spc="-20" dirty="0">
                <a:latin typeface="Century Gothic"/>
                <a:cs typeface="Century Gothic"/>
              </a:rPr>
              <a:t> </a:t>
            </a:r>
            <a:r>
              <a:rPr sz="700" spc="-30" dirty="0">
                <a:latin typeface="Century Gothic"/>
                <a:cs typeface="Century Gothic"/>
              </a:rPr>
              <a:t>population.</a:t>
            </a:r>
            <a:endParaRPr sz="700" dirty="0">
              <a:latin typeface="Century Gothic"/>
              <a:cs typeface="Century Gothic"/>
            </a:endParaRPr>
          </a:p>
          <a:p>
            <a:pPr marL="12700">
              <a:spcBef>
                <a:spcPts val="509"/>
              </a:spcBef>
            </a:pPr>
            <a:r>
              <a:rPr sz="700" spc="-110" dirty="0">
                <a:latin typeface="Century Gothic"/>
                <a:cs typeface="Century Gothic"/>
              </a:rPr>
              <a:t>† </a:t>
            </a:r>
            <a:r>
              <a:rPr lang="en-US" sz="700" spc="-110" dirty="0">
                <a:latin typeface="Century Gothic"/>
                <a:cs typeface="Century Gothic"/>
              </a:rPr>
              <a:t> </a:t>
            </a:r>
            <a:r>
              <a:rPr sz="700" spc="20" dirty="0">
                <a:latin typeface="Century Gothic"/>
                <a:cs typeface="Century Gothic"/>
              </a:rPr>
              <a:t>For </a:t>
            </a:r>
            <a:r>
              <a:rPr sz="700" spc="-25" dirty="0">
                <a:latin typeface="Century Gothic"/>
                <a:cs typeface="Century Gothic"/>
              </a:rPr>
              <a:t>the </a:t>
            </a:r>
            <a:r>
              <a:rPr sz="700" spc="-60" dirty="0">
                <a:latin typeface="Century Gothic"/>
                <a:cs typeface="Century Gothic"/>
              </a:rPr>
              <a:t>case </a:t>
            </a:r>
            <a:r>
              <a:rPr sz="700" spc="-15" dirty="0">
                <a:latin typeface="Century Gothic"/>
                <a:cs typeface="Century Gothic"/>
              </a:rPr>
              <a:t>definition, </a:t>
            </a:r>
            <a:r>
              <a:rPr sz="700" spc="-35" dirty="0">
                <a:latin typeface="Century Gothic"/>
                <a:cs typeface="Century Gothic"/>
              </a:rPr>
              <a:t>see</a:t>
            </a:r>
            <a:r>
              <a:rPr sz="700" spc="-30" dirty="0">
                <a:latin typeface="Century Gothic"/>
                <a:cs typeface="Century Gothic"/>
              </a:rPr>
              <a:t> </a:t>
            </a:r>
            <a:r>
              <a:rPr sz="700" u="sng" spc="-30" dirty="0">
                <a:solidFill>
                  <a:srgbClr val="215E9E"/>
                </a:solidFill>
                <a:uFill>
                  <a:solidFill>
                    <a:srgbClr val="215E9E"/>
                  </a:solidFill>
                </a:uFill>
                <a:latin typeface="Century Gothic"/>
                <a:cs typeface="Century Gothic"/>
                <a:hlinkClick r:id="rId2"/>
              </a:rPr>
              <a:t>https://wwwn.cdc.gov/nndss/conditions/hepatitis-a-acute/</a:t>
            </a:r>
            <a:r>
              <a:rPr lang="en-US" sz="700" u="sng" spc="-30" dirty="0">
                <a:solidFill>
                  <a:srgbClr val="215E9E"/>
                </a:solidFill>
                <a:uFill>
                  <a:solidFill>
                    <a:srgbClr val="215E9E"/>
                  </a:solidFill>
                </a:uFill>
                <a:latin typeface="Century Gothic"/>
                <a:cs typeface="Century Gothic"/>
              </a:rPr>
              <a:t>.</a:t>
            </a:r>
            <a:endParaRPr lang="en-US" sz="7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lang="en-US" sz="700" u="sng" spc="-30" dirty="0">
                <a:solidFill>
                  <a:srgbClr val="215E9E"/>
                </a:solidFill>
                <a:uFill>
                  <a:solidFill>
                    <a:srgbClr val="215E9E"/>
                  </a:solidFill>
                </a:uFill>
                <a:latin typeface="Century Gothic"/>
                <a:cs typeface="Century Gothic"/>
              </a:rPr>
              <a:t> </a:t>
            </a:r>
            <a:r>
              <a:rPr sz="600" spc="15" baseline="34722" dirty="0">
                <a:latin typeface="Century Gothic"/>
                <a:cs typeface="Century Gothic"/>
              </a:rPr>
              <a:t>§ </a:t>
            </a:r>
            <a:r>
              <a:rPr sz="700" spc="-10" dirty="0">
                <a:latin typeface="Century Gothic"/>
                <a:cs typeface="Century Gothic"/>
              </a:rPr>
              <a:t>Numbers </a:t>
            </a:r>
            <a:r>
              <a:rPr sz="700" spc="-25" dirty="0">
                <a:latin typeface="Century Gothic"/>
                <a:cs typeface="Century Gothic"/>
              </a:rPr>
              <a:t>reported </a:t>
            </a:r>
            <a:r>
              <a:rPr sz="700" dirty="0">
                <a:latin typeface="Century Gothic"/>
                <a:cs typeface="Century Gothic"/>
              </a:rPr>
              <a:t>in </a:t>
            </a:r>
            <a:r>
              <a:rPr sz="700" spc="-80" dirty="0">
                <a:latin typeface="Century Gothic"/>
                <a:cs typeface="Century Gothic"/>
              </a:rPr>
              <a:t>each </a:t>
            </a:r>
            <a:r>
              <a:rPr sz="700" spc="-45" dirty="0">
                <a:latin typeface="Century Gothic"/>
                <a:cs typeface="Century Gothic"/>
              </a:rPr>
              <a:t>category </a:t>
            </a:r>
            <a:r>
              <a:rPr sz="700" spc="-55" dirty="0">
                <a:latin typeface="Century Gothic"/>
                <a:cs typeface="Century Gothic"/>
              </a:rPr>
              <a:t>may </a:t>
            </a:r>
            <a:r>
              <a:rPr sz="700" spc="-20" dirty="0">
                <a:latin typeface="Century Gothic"/>
                <a:cs typeface="Century Gothic"/>
              </a:rPr>
              <a:t>not </a:t>
            </a:r>
            <a:r>
              <a:rPr sz="700" spc="-75" dirty="0">
                <a:latin typeface="Century Gothic"/>
                <a:cs typeface="Century Gothic"/>
              </a:rPr>
              <a:t>add </a:t>
            </a:r>
            <a:r>
              <a:rPr sz="700" spc="-40" dirty="0">
                <a:latin typeface="Century Gothic"/>
                <a:cs typeface="Century Gothic"/>
              </a:rPr>
              <a:t>up </a:t>
            </a:r>
            <a:r>
              <a:rPr sz="700" spc="-15" dirty="0">
                <a:latin typeface="Century Gothic"/>
                <a:cs typeface="Century Gothic"/>
              </a:rPr>
              <a:t>to </a:t>
            </a:r>
            <a:r>
              <a:rPr sz="700" spc="-25" dirty="0">
                <a:latin typeface="Century Gothic"/>
                <a:cs typeface="Century Gothic"/>
              </a:rPr>
              <a:t>the </a:t>
            </a:r>
            <a:r>
              <a:rPr sz="700" spc="-20" dirty="0">
                <a:latin typeface="Century Gothic"/>
                <a:cs typeface="Century Gothic"/>
              </a:rPr>
              <a:t>total number </a:t>
            </a:r>
            <a:r>
              <a:rPr sz="700" spc="-15" dirty="0">
                <a:latin typeface="Century Gothic"/>
                <a:cs typeface="Century Gothic"/>
              </a:rPr>
              <a:t>of </a:t>
            </a:r>
            <a:r>
              <a:rPr sz="700" spc="-25" dirty="0">
                <a:latin typeface="Century Gothic"/>
                <a:cs typeface="Century Gothic"/>
              </a:rPr>
              <a:t>reported </a:t>
            </a:r>
            <a:r>
              <a:rPr sz="700" spc="-35" dirty="0">
                <a:latin typeface="Century Gothic"/>
                <a:cs typeface="Century Gothic"/>
              </a:rPr>
              <a:t>cases </a:t>
            </a:r>
            <a:r>
              <a:rPr sz="700" dirty="0">
                <a:latin typeface="Century Gothic"/>
                <a:cs typeface="Century Gothic"/>
              </a:rPr>
              <a:t>in </a:t>
            </a:r>
            <a:r>
              <a:rPr sz="700" spc="-105" dirty="0">
                <a:latin typeface="Century Gothic"/>
                <a:cs typeface="Century Gothic"/>
              </a:rPr>
              <a:t>a </a:t>
            </a:r>
            <a:r>
              <a:rPr sz="700" spc="-35" dirty="0">
                <a:latin typeface="Century Gothic"/>
                <a:cs typeface="Century Gothic"/>
              </a:rPr>
              <a:t>year </a:t>
            </a:r>
            <a:r>
              <a:rPr sz="700" spc="-55" dirty="0">
                <a:latin typeface="Century Gothic"/>
                <a:cs typeface="Century Gothic"/>
              </a:rPr>
              <a:t>due </a:t>
            </a:r>
            <a:r>
              <a:rPr sz="700" spc="-15" dirty="0">
                <a:latin typeface="Century Gothic"/>
                <a:cs typeface="Century Gothic"/>
              </a:rPr>
              <a:t>to </a:t>
            </a:r>
            <a:r>
              <a:rPr sz="700" spc="-35" dirty="0">
                <a:latin typeface="Century Gothic"/>
                <a:cs typeface="Century Gothic"/>
              </a:rPr>
              <a:t>cases </a:t>
            </a:r>
            <a:r>
              <a:rPr sz="700" dirty="0">
                <a:latin typeface="Century Gothic"/>
                <a:cs typeface="Century Gothic"/>
              </a:rPr>
              <a:t>with </a:t>
            </a:r>
            <a:r>
              <a:rPr sz="700" spc="5" dirty="0">
                <a:latin typeface="Century Gothic"/>
                <a:cs typeface="Century Gothic"/>
              </a:rPr>
              <a:t>missing </a:t>
            </a:r>
            <a:r>
              <a:rPr sz="700" spc="-65" dirty="0">
                <a:latin typeface="Century Gothic"/>
                <a:cs typeface="Century Gothic"/>
              </a:rPr>
              <a:t>data </a:t>
            </a:r>
            <a:r>
              <a:rPr sz="700" spc="-25" dirty="0">
                <a:latin typeface="Century Gothic"/>
                <a:cs typeface="Century Gothic"/>
              </a:rPr>
              <a:t>or, </a:t>
            </a:r>
            <a:r>
              <a:rPr sz="700" dirty="0">
                <a:latin typeface="Century Gothic"/>
                <a:cs typeface="Century Gothic"/>
              </a:rPr>
              <a:t>in </a:t>
            </a:r>
            <a:r>
              <a:rPr sz="700" spc="-25" dirty="0">
                <a:latin typeface="Century Gothic"/>
                <a:cs typeface="Century Gothic"/>
              </a:rPr>
              <a:t>the </a:t>
            </a:r>
            <a:r>
              <a:rPr sz="700" spc="-60" dirty="0">
                <a:latin typeface="Century Gothic"/>
                <a:cs typeface="Century Gothic"/>
              </a:rPr>
              <a:t>case </a:t>
            </a:r>
            <a:r>
              <a:rPr sz="700" spc="-15" dirty="0">
                <a:latin typeface="Century Gothic"/>
                <a:cs typeface="Century Gothic"/>
              </a:rPr>
              <a:t>of  </a:t>
            </a:r>
            <a:r>
              <a:rPr sz="700" spc="-35" dirty="0">
                <a:latin typeface="Century Gothic"/>
                <a:cs typeface="Century Gothic"/>
              </a:rPr>
              <a:t>race/ethnicity, cases </a:t>
            </a:r>
            <a:r>
              <a:rPr sz="700" spc="-40" dirty="0">
                <a:latin typeface="Century Gothic"/>
                <a:cs typeface="Century Gothic"/>
              </a:rPr>
              <a:t>categorized </a:t>
            </a:r>
            <a:r>
              <a:rPr sz="700" spc="-25" dirty="0">
                <a:latin typeface="Century Gothic"/>
                <a:cs typeface="Century Gothic"/>
              </a:rPr>
              <a:t>as</a:t>
            </a:r>
            <a:r>
              <a:rPr sz="700" spc="25" dirty="0">
                <a:latin typeface="Century Gothic"/>
                <a:cs typeface="Century Gothic"/>
              </a:rPr>
              <a:t> </a:t>
            </a:r>
            <a:r>
              <a:rPr sz="700" spc="-45" dirty="0">
                <a:latin typeface="Century Gothic"/>
                <a:cs typeface="Century Gothic"/>
              </a:rPr>
              <a:t>“Other”.</a:t>
            </a:r>
            <a:endParaRPr sz="700" dirty="0">
              <a:latin typeface="Century Gothic"/>
              <a:cs typeface="Century Gothic"/>
            </a:endParaRPr>
          </a:p>
          <a:p>
            <a:pPr marL="12700" marR="48260" indent="-635">
              <a:lnSpc>
                <a:spcPct val="107200"/>
              </a:lnSpc>
              <a:spcBef>
                <a:spcPts val="445"/>
              </a:spcBef>
            </a:pPr>
            <a:r>
              <a:rPr sz="600" spc="22" baseline="34722" dirty="0">
                <a:latin typeface="Century Gothic"/>
                <a:cs typeface="Century Gothic"/>
              </a:rPr>
              <a:t>¶ </a:t>
            </a:r>
            <a:r>
              <a:rPr sz="700" spc="-25" dirty="0">
                <a:latin typeface="Century Gothic"/>
                <a:cs typeface="Century Gothic"/>
              </a:rPr>
              <a:t>Health </a:t>
            </a:r>
            <a:r>
              <a:rPr sz="700" spc="-60" dirty="0">
                <a:latin typeface="Century Gothic"/>
                <a:cs typeface="Century Gothic"/>
              </a:rPr>
              <a:t>and </a:t>
            </a:r>
            <a:r>
              <a:rPr sz="700" spc="-30" dirty="0">
                <a:latin typeface="Century Gothic"/>
                <a:cs typeface="Century Gothic"/>
              </a:rPr>
              <a:t>Human </a:t>
            </a:r>
            <a:r>
              <a:rPr sz="700" spc="-15" dirty="0">
                <a:latin typeface="Century Gothic"/>
                <a:cs typeface="Century Gothic"/>
              </a:rPr>
              <a:t>Services Regions </a:t>
            </a:r>
            <a:r>
              <a:rPr sz="700" spc="-40" dirty="0">
                <a:latin typeface="Century Gothic"/>
                <a:cs typeface="Century Gothic"/>
              </a:rPr>
              <a:t>were categorized </a:t>
            </a:r>
            <a:r>
              <a:rPr sz="700" spc="-55" dirty="0">
                <a:latin typeface="Century Gothic"/>
                <a:cs typeface="Century Gothic"/>
              </a:rPr>
              <a:t>according </a:t>
            </a:r>
            <a:r>
              <a:rPr sz="700" spc="-15" dirty="0">
                <a:latin typeface="Century Gothic"/>
                <a:cs typeface="Century Gothic"/>
              </a:rPr>
              <a:t>to </a:t>
            </a:r>
            <a:r>
              <a:rPr sz="700" spc="-25" dirty="0">
                <a:latin typeface="Century Gothic"/>
                <a:cs typeface="Century Gothic"/>
              </a:rPr>
              <a:t>the </a:t>
            </a:r>
            <a:r>
              <a:rPr sz="700" spc="-30" dirty="0">
                <a:latin typeface="Century Gothic"/>
                <a:cs typeface="Century Gothic"/>
              </a:rPr>
              <a:t>grouping </a:t>
            </a:r>
            <a:r>
              <a:rPr sz="700" spc="-15" dirty="0">
                <a:latin typeface="Century Gothic"/>
                <a:cs typeface="Century Gothic"/>
              </a:rPr>
              <a:t>of </a:t>
            </a:r>
            <a:r>
              <a:rPr sz="700" spc="-5" dirty="0">
                <a:latin typeface="Century Gothic"/>
                <a:cs typeface="Century Gothic"/>
              </a:rPr>
              <a:t>states </a:t>
            </a:r>
            <a:r>
              <a:rPr sz="700" spc="-60" dirty="0">
                <a:latin typeface="Century Gothic"/>
                <a:cs typeface="Century Gothic"/>
              </a:rPr>
              <a:t>and </a:t>
            </a:r>
            <a:r>
              <a:rPr sz="700" dirty="0">
                <a:latin typeface="Century Gothic"/>
                <a:cs typeface="Century Gothic"/>
              </a:rPr>
              <a:t>U.S. </a:t>
            </a:r>
            <a:r>
              <a:rPr sz="700" spc="15" dirty="0">
                <a:latin typeface="Century Gothic"/>
                <a:cs typeface="Century Gothic"/>
              </a:rPr>
              <a:t>Territories </a:t>
            </a:r>
            <a:r>
              <a:rPr sz="700" spc="-25" dirty="0">
                <a:latin typeface="Century Gothic"/>
                <a:cs typeface="Century Gothic"/>
              </a:rPr>
              <a:t>assigned </a:t>
            </a:r>
            <a:r>
              <a:rPr sz="700" spc="-20" dirty="0">
                <a:latin typeface="Century Gothic"/>
                <a:cs typeface="Century Gothic"/>
              </a:rPr>
              <a:t>under </a:t>
            </a:r>
            <a:r>
              <a:rPr sz="700" spc="-80" dirty="0">
                <a:latin typeface="Century Gothic"/>
                <a:cs typeface="Century Gothic"/>
              </a:rPr>
              <a:t>each </a:t>
            </a:r>
            <a:r>
              <a:rPr sz="700" spc="-15" dirty="0">
                <a:latin typeface="Century Gothic"/>
                <a:cs typeface="Century Gothic"/>
              </a:rPr>
              <a:t>of </a:t>
            </a:r>
            <a:r>
              <a:rPr sz="700" spc="-25" dirty="0">
                <a:latin typeface="Century Gothic"/>
                <a:cs typeface="Century Gothic"/>
              </a:rPr>
              <a:t>the ten  </a:t>
            </a:r>
            <a:r>
              <a:rPr sz="700" spc="-30" dirty="0">
                <a:latin typeface="Century Gothic"/>
                <a:cs typeface="Century Gothic"/>
              </a:rPr>
              <a:t>Department </a:t>
            </a:r>
            <a:r>
              <a:rPr sz="700" spc="-15" dirty="0">
                <a:latin typeface="Century Gothic"/>
                <a:cs typeface="Century Gothic"/>
              </a:rPr>
              <a:t>of </a:t>
            </a:r>
            <a:r>
              <a:rPr sz="700" spc="-25" dirty="0">
                <a:latin typeface="Century Gothic"/>
                <a:cs typeface="Century Gothic"/>
              </a:rPr>
              <a:t>Health </a:t>
            </a:r>
            <a:r>
              <a:rPr sz="700" spc="-60" dirty="0">
                <a:latin typeface="Century Gothic"/>
                <a:cs typeface="Century Gothic"/>
              </a:rPr>
              <a:t>and </a:t>
            </a:r>
            <a:r>
              <a:rPr sz="700" spc="-30" dirty="0">
                <a:latin typeface="Century Gothic"/>
                <a:cs typeface="Century Gothic"/>
              </a:rPr>
              <a:t>Human </a:t>
            </a:r>
            <a:r>
              <a:rPr sz="700" spc="-15" dirty="0">
                <a:latin typeface="Century Gothic"/>
                <a:cs typeface="Century Gothic"/>
              </a:rPr>
              <a:t>Services </a:t>
            </a:r>
            <a:r>
              <a:rPr sz="700" spc="-30" dirty="0">
                <a:latin typeface="Century Gothic"/>
                <a:cs typeface="Century Gothic"/>
              </a:rPr>
              <a:t>regional </a:t>
            </a:r>
            <a:r>
              <a:rPr sz="700" spc="-20" dirty="0">
                <a:latin typeface="Century Gothic"/>
                <a:cs typeface="Century Gothic"/>
              </a:rPr>
              <a:t>offices </a:t>
            </a:r>
            <a:r>
              <a:rPr sz="700" spc="-30" dirty="0">
                <a:latin typeface="Century Gothic"/>
                <a:cs typeface="Century Gothic"/>
              </a:rPr>
              <a:t>(</a:t>
            </a:r>
            <a:r>
              <a:rPr sz="700" u="sng" spc="-30" dirty="0">
                <a:solidFill>
                  <a:srgbClr val="215E9E"/>
                </a:solidFill>
                <a:uFill>
                  <a:solidFill>
                    <a:srgbClr val="215E9E"/>
                  </a:solidFill>
                </a:uFill>
                <a:latin typeface="Century Gothic"/>
                <a:cs typeface="Century Gothic"/>
                <a:hlinkClick r:id="rId3"/>
              </a:rPr>
              <a:t>https://www.hhs.gov/about/agencies/iea/regional-offices/index.htm</a:t>
            </a:r>
            <a:r>
              <a:rPr sz="700" spc="-30" dirty="0">
                <a:solidFill>
                  <a:srgbClr val="215E9E"/>
                </a:solidFill>
                <a:latin typeface="Century Gothic"/>
                <a:cs typeface="Century Gothic"/>
                <a:hlinkClick r:id="rId3"/>
              </a:rPr>
              <a:t>l</a:t>
            </a:r>
            <a:r>
              <a:rPr sz="700" spc="-30" dirty="0">
                <a:latin typeface="Century Gothic"/>
                <a:cs typeface="Century Gothic"/>
              </a:rPr>
              <a:t>). </a:t>
            </a:r>
            <a:r>
              <a:rPr sz="700" spc="20" dirty="0">
                <a:latin typeface="Century Gothic"/>
                <a:cs typeface="Century Gothic"/>
              </a:rPr>
              <a:t>For </a:t>
            </a:r>
            <a:r>
              <a:rPr sz="700" spc="-25" dirty="0">
                <a:latin typeface="Century Gothic"/>
                <a:cs typeface="Century Gothic"/>
              </a:rPr>
              <a:t>the </a:t>
            </a:r>
            <a:r>
              <a:rPr sz="700" spc="-10" dirty="0">
                <a:latin typeface="Century Gothic"/>
                <a:cs typeface="Century Gothic"/>
              </a:rPr>
              <a:t>purposes  </a:t>
            </a:r>
            <a:r>
              <a:rPr sz="700" spc="-15" dirty="0">
                <a:latin typeface="Century Gothic"/>
                <a:cs typeface="Century Gothic"/>
              </a:rPr>
              <a:t>of </a:t>
            </a:r>
            <a:r>
              <a:rPr sz="700" spc="20" dirty="0">
                <a:latin typeface="Century Gothic"/>
                <a:cs typeface="Century Gothic"/>
              </a:rPr>
              <a:t>this </a:t>
            </a:r>
            <a:r>
              <a:rPr sz="700" spc="-10" dirty="0">
                <a:latin typeface="Century Gothic"/>
                <a:cs typeface="Century Gothic"/>
              </a:rPr>
              <a:t>report, </a:t>
            </a:r>
            <a:r>
              <a:rPr sz="700" spc="-15" dirty="0">
                <a:latin typeface="Century Gothic"/>
                <a:cs typeface="Century Gothic"/>
              </a:rPr>
              <a:t>regions </a:t>
            </a:r>
            <a:r>
              <a:rPr sz="700" dirty="0">
                <a:latin typeface="Century Gothic"/>
                <a:cs typeface="Century Gothic"/>
              </a:rPr>
              <a:t>with </a:t>
            </a:r>
            <a:r>
              <a:rPr sz="700" spc="50" dirty="0">
                <a:latin typeface="Century Gothic"/>
                <a:cs typeface="Century Gothic"/>
              </a:rPr>
              <a:t>U</a:t>
            </a:r>
            <a:r>
              <a:rPr lang="en-US" sz="700" spc="50" dirty="0">
                <a:latin typeface="Century Gothic"/>
                <a:cs typeface="Century Gothic"/>
              </a:rPr>
              <a:t>.</a:t>
            </a:r>
            <a:r>
              <a:rPr sz="700" spc="50" dirty="0">
                <a:latin typeface="Century Gothic"/>
                <a:cs typeface="Century Gothic"/>
              </a:rPr>
              <a:t>S</a:t>
            </a:r>
            <a:r>
              <a:rPr lang="en-US" sz="700" spc="50" dirty="0">
                <a:latin typeface="Century Gothic"/>
                <a:cs typeface="Century Gothic"/>
              </a:rPr>
              <a:t>.</a:t>
            </a:r>
            <a:r>
              <a:rPr sz="700" spc="-145" dirty="0">
                <a:latin typeface="Century Gothic"/>
                <a:cs typeface="Century Gothic"/>
              </a:rPr>
              <a:t> </a:t>
            </a:r>
            <a:r>
              <a:rPr sz="700" spc="15" dirty="0">
                <a:latin typeface="Century Gothic"/>
                <a:cs typeface="Century Gothic"/>
              </a:rPr>
              <a:t>territories </a:t>
            </a:r>
            <a:r>
              <a:rPr sz="700" spc="-30" dirty="0">
                <a:latin typeface="Century Gothic"/>
                <a:cs typeface="Century Gothic"/>
              </a:rPr>
              <a:t>(Region </a:t>
            </a:r>
            <a:r>
              <a:rPr sz="700" spc="25" dirty="0">
                <a:latin typeface="Century Gothic"/>
                <a:cs typeface="Century Gothic"/>
              </a:rPr>
              <a:t>2 </a:t>
            </a:r>
            <a:r>
              <a:rPr sz="700" spc="-60" dirty="0">
                <a:latin typeface="Century Gothic"/>
                <a:cs typeface="Century Gothic"/>
              </a:rPr>
              <a:t>and </a:t>
            </a:r>
            <a:r>
              <a:rPr sz="700" spc="-25" dirty="0">
                <a:latin typeface="Century Gothic"/>
                <a:cs typeface="Century Gothic"/>
              </a:rPr>
              <a:t>Region </a:t>
            </a:r>
            <a:r>
              <a:rPr sz="700" spc="-20" dirty="0">
                <a:latin typeface="Century Gothic"/>
                <a:cs typeface="Century Gothic"/>
              </a:rPr>
              <a:t>9) </a:t>
            </a:r>
            <a:r>
              <a:rPr sz="700" spc="-40" dirty="0">
                <a:latin typeface="Century Gothic"/>
                <a:cs typeface="Century Gothic"/>
              </a:rPr>
              <a:t>contain </a:t>
            </a:r>
            <a:r>
              <a:rPr sz="700" spc="-65" dirty="0">
                <a:latin typeface="Century Gothic"/>
                <a:cs typeface="Century Gothic"/>
              </a:rPr>
              <a:t>data </a:t>
            </a:r>
            <a:r>
              <a:rPr sz="700" dirty="0">
                <a:latin typeface="Century Gothic"/>
                <a:cs typeface="Century Gothic"/>
              </a:rPr>
              <a:t>from </a:t>
            </a:r>
            <a:r>
              <a:rPr sz="700" spc="-5" dirty="0">
                <a:latin typeface="Century Gothic"/>
                <a:cs typeface="Century Gothic"/>
              </a:rPr>
              <a:t>states </a:t>
            </a:r>
            <a:r>
              <a:rPr sz="700" spc="-30" dirty="0">
                <a:latin typeface="Century Gothic"/>
                <a:cs typeface="Century Gothic"/>
              </a:rPr>
              <a:t>only.</a:t>
            </a:r>
            <a:endParaRPr sz="7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338226"/>
            <a:ext cx="6898005" cy="9220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13835">
              <a:lnSpc>
                <a:spcPct val="100000"/>
              </a:lnSpc>
              <a:spcBef>
                <a:spcPts val="100"/>
              </a:spcBef>
              <a:tabLst>
                <a:tab pos="5658485" algn="l"/>
              </a:tabLst>
            </a:pPr>
            <a:r>
              <a:rPr sz="1200" b="1" spc="105" dirty="0">
                <a:solidFill>
                  <a:srgbClr val="8C268A"/>
                </a:solidFill>
                <a:latin typeface="Trebuchet MS"/>
                <a:cs typeface="Trebuchet MS"/>
              </a:rPr>
              <a:t>VIRA</a:t>
            </a:r>
            <a:r>
              <a:rPr sz="1200" b="1" spc="45" dirty="0">
                <a:solidFill>
                  <a:srgbClr val="8C268A"/>
                </a:solidFill>
                <a:latin typeface="Trebuchet MS"/>
                <a:cs typeface="Trebuchet MS"/>
              </a:rPr>
              <a:t>L</a:t>
            </a:r>
            <a:r>
              <a:rPr sz="1200" b="1" spc="-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1200" b="1" spc="125" dirty="0">
                <a:solidFill>
                  <a:srgbClr val="8C268A"/>
                </a:solidFill>
                <a:latin typeface="Trebuchet MS"/>
                <a:cs typeface="Trebuchet MS"/>
              </a:rPr>
              <a:t>HE</a:t>
            </a:r>
            <a:r>
              <a:rPr sz="1200" b="1" spc="70" dirty="0">
                <a:solidFill>
                  <a:srgbClr val="8C268A"/>
                </a:solidFill>
                <a:latin typeface="Trebuchet MS"/>
                <a:cs typeface="Trebuchet MS"/>
              </a:rPr>
              <a:t>P</a:t>
            </a:r>
            <a:r>
              <a:rPr sz="1200" b="1" spc="45" dirty="0">
                <a:solidFill>
                  <a:srgbClr val="8C268A"/>
                </a:solidFill>
                <a:latin typeface="Trebuchet MS"/>
                <a:cs typeface="Trebuchet MS"/>
              </a:rPr>
              <a:t>A</a:t>
            </a:r>
            <a:r>
              <a:rPr sz="1200" b="1" spc="80" dirty="0">
                <a:solidFill>
                  <a:srgbClr val="8C268A"/>
                </a:solidFill>
                <a:latin typeface="Trebuchet MS"/>
                <a:cs typeface="Trebuchet MS"/>
              </a:rPr>
              <a:t>TITI</a:t>
            </a:r>
            <a:r>
              <a:rPr sz="1200" b="1" spc="25" dirty="0">
                <a:solidFill>
                  <a:srgbClr val="8C268A"/>
                </a:solidFill>
                <a:latin typeface="Trebuchet MS"/>
                <a:cs typeface="Trebuchet MS"/>
              </a:rPr>
              <a:t>S</a:t>
            </a:r>
            <a:r>
              <a:rPr sz="1200" b="1" dirty="0">
                <a:solidFill>
                  <a:srgbClr val="8C268A"/>
                </a:solidFill>
                <a:latin typeface="Trebuchet MS"/>
                <a:cs typeface="Trebuchet MS"/>
              </a:rPr>
              <a:t>	</a:t>
            </a:r>
            <a:r>
              <a:rPr sz="1200" spc="175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1200" spc="160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1200" spc="80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15875">
              <a:lnSpc>
                <a:spcPct val="107200"/>
              </a:lnSpc>
            </a:pPr>
            <a:r>
              <a:rPr sz="1400" b="1" spc="-70" dirty="0">
                <a:solidFill>
                  <a:srgbClr val="005E6E"/>
                </a:solidFill>
                <a:latin typeface="Lucida Sans"/>
                <a:cs typeface="Lucida Sans"/>
              </a:rPr>
              <a:t>Table</a:t>
            </a:r>
            <a:r>
              <a:rPr sz="1400" b="1" spc="-90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1400" b="1" spc="10" dirty="0">
                <a:solidFill>
                  <a:srgbClr val="005E6E"/>
                </a:solidFill>
                <a:latin typeface="Lucida Sans"/>
                <a:cs typeface="Lucida Sans"/>
              </a:rPr>
              <a:t>1.2.</a:t>
            </a:r>
            <a:r>
              <a:rPr sz="1400" b="1" spc="-90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1400" b="1" spc="-35" dirty="0">
                <a:solidFill>
                  <a:srgbClr val="8C268A"/>
                </a:solidFill>
                <a:latin typeface="Lucida Sans"/>
                <a:cs typeface="Lucida Sans"/>
              </a:rPr>
              <a:t>Number</a:t>
            </a:r>
            <a:r>
              <a:rPr sz="1400" b="1" spc="-12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30" dirty="0">
                <a:solidFill>
                  <a:srgbClr val="8C268A"/>
                </a:solidFill>
                <a:latin typeface="Lucida Sans"/>
                <a:cs typeface="Lucida Sans"/>
              </a:rPr>
              <a:t>and</a:t>
            </a:r>
            <a:r>
              <a:rPr sz="1400" b="1" spc="-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8C268A"/>
                </a:solidFill>
                <a:latin typeface="Lucida Sans"/>
                <a:cs typeface="Lucida Sans"/>
              </a:rPr>
              <a:t>rate*</a:t>
            </a:r>
            <a:r>
              <a:rPr sz="1400" b="1" spc="-8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1400" b="1" spc="-114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10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1400" b="1" spc="-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80" dirty="0">
                <a:solidFill>
                  <a:srgbClr val="8C268A"/>
                </a:solidFill>
                <a:latin typeface="Lucida Sans"/>
                <a:cs typeface="Lucida Sans"/>
              </a:rPr>
              <a:t>cases†</a:t>
            </a:r>
            <a:r>
              <a:rPr sz="1400" b="1" spc="-8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20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1400" b="1" spc="-114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5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1400" b="1" spc="-12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10" dirty="0">
                <a:solidFill>
                  <a:srgbClr val="8C268A"/>
                </a:solidFill>
                <a:latin typeface="Lucida Sans"/>
                <a:cs typeface="Lucida Sans"/>
              </a:rPr>
              <a:t>A,</a:t>
            </a:r>
            <a:r>
              <a:rPr sz="1400" b="1" spc="-8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40" dirty="0">
                <a:solidFill>
                  <a:srgbClr val="8C268A"/>
                </a:solidFill>
                <a:latin typeface="Lucida Sans"/>
                <a:cs typeface="Lucida Sans"/>
              </a:rPr>
              <a:t>by</a:t>
            </a:r>
            <a:r>
              <a:rPr sz="1400" b="1" spc="-12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25" dirty="0">
                <a:solidFill>
                  <a:srgbClr val="8C268A"/>
                </a:solidFill>
                <a:latin typeface="Lucida Sans"/>
                <a:cs typeface="Lucida Sans"/>
              </a:rPr>
              <a:t>demographic  </a:t>
            </a:r>
            <a:r>
              <a:rPr sz="1400" b="1" spc="-10" dirty="0">
                <a:solidFill>
                  <a:srgbClr val="8C268A"/>
                </a:solidFill>
                <a:latin typeface="Lucida Sans"/>
                <a:cs typeface="Lucida Sans"/>
              </a:rPr>
              <a:t>characteristics </a:t>
            </a:r>
            <a:r>
              <a:rPr sz="1400" b="1" spc="-65" dirty="0">
                <a:solidFill>
                  <a:srgbClr val="8C268A"/>
                </a:solidFill>
                <a:latin typeface="Lucida Sans"/>
                <a:cs typeface="Lucida Sans"/>
              </a:rPr>
              <a:t>— </a:t>
            </a:r>
            <a:r>
              <a:rPr sz="1400" b="1" spc="-10" dirty="0">
                <a:solidFill>
                  <a:srgbClr val="8C268A"/>
                </a:solidFill>
                <a:latin typeface="Lucida Sans"/>
                <a:cs typeface="Lucida Sans"/>
              </a:rPr>
              <a:t>United </a:t>
            </a:r>
            <a:r>
              <a:rPr sz="1400" b="1" spc="20" dirty="0">
                <a:solidFill>
                  <a:srgbClr val="8C268A"/>
                </a:solidFill>
                <a:latin typeface="Lucida Sans"/>
                <a:cs typeface="Lucida Sans"/>
              </a:rPr>
              <a:t>States</a:t>
            </a:r>
            <a:r>
              <a:rPr sz="1400" b="1" spc="-27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1400" b="1" spc="-10" dirty="0">
                <a:solidFill>
                  <a:srgbClr val="8C268A"/>
                </a:solidFill>
                <a:latin typeface="Lucida Sans"/>
                <a:cs typeface="Lucida Sans"/>
              </a:rPr>
              <a:t>2014–2018</a:t>
            </a:r>
            <a:endParaRPr sz="1400">
              <a:latin typeface="Lucida Sans"/>
              <a:cs typeface="Lucida San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81841" y="487993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57596" y="487993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06086" y="49893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30330" y="466627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56298" y="317179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72535" y="336732"/>
            <a:ext cx="168107" cy="2028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856302" y="317186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1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526</Words>
  <Application>Microsoft Office PowerPoint</Application>
  <PresentationFormat>Custom</PresentationFormat>
  <Paragraphs>303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Lucida Sans</vt:lpstr>
      <vt:lpstr>Times New Roman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Table 1.2. Number and rate of reported cases of hepatitis A, by demographic characteristics — United States 2014–2018</dc:subject>
  <dc:creator>HHS / CDC / DDID / NCHHSTP / DVH</dc:creator>
  <cp:lastModifiedBy>Peterson, Paul (CDC/DDID/NCHHSTP/DVH) (CTR)</cp:lastModifiedBy>
  <cp:revision>2</cp:revision>
  <dcterms:created xsi:type="dcterms:W3CDTF">2020-07-21T17:05:23Z</dcterms:created>
  <dcterms:modified xsi:type="dcterms:W3CDTF">2020-07-24T18:59:10Z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