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082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22468" y="2046602"/>
            <a:ext cx="10433125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1.7.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Availability of information </a:t>
            </a:r>
            <a:r>
              <a:rPr sz="2416" b="1" spc="-78" dirty="0">
                <a:solidFill>
                  <a:srgbClr val="8C268A"/>
                </a:solidFill>
                <a:latin typeface="Lucida Sans"/>
                <a:cs typeface="Lucida Sans"/>
              </a:rPr>
              <a:t>on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risk behaviors/exposures* 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associated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with</a:t>
            </a:r>
            <a:r>
              <a:rPr sz="2416" b="1" spc="-233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5" dirty="0">
                <a:solidFill>
                  <a:srgbClr val="8C268A"/>
                </a:solidFill>
                <a:latin typeface="Lucida Sans"/>
                <a:cs typeface="Lucida Sans"/>
              </a:rPr>
              <a:t>A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United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60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Lucida Sans"/>
                <a:cs typeface="Lucida Sans"/>
              </a:rPr>
              <a:t>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81800" y="3429000"/>
            <a:ext cx="5037610" cy="5017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4" name="object 4"/>
          <p:cNvSpPr/>
          <p:nvPr/>
        </p:nvSpPr>
        <p:spPr>
          <a:xfrm>
            <a:off x="2225681" y="5733819"/>
            <a:ext cx="3093122" cy="2090569"/>
          </a:xfrm>
          <a:custGeom>
            <a:avLst/>
            <a:gdLst/>
            <a:ahLst/>
            <a:cxnLst/>
            <a:rect l="l" t="t" r="r" b="b"/>
            <a:pathLst>
              <a:path w="1792605" h="1211579">
                <a:moveTo>
                  <a:pt x="0" y="0"/>
                </a:moveTo>
                <a:lnTo>
                  <a:pt x="1792224" y="0"/>
                </a:lnTo>
                <a:lnTo>
                  <a:pt x="1792224" y="1211579"/>
                </a:lnTo>
                <a:lnTo>
                  <a:pt x="0" y="12115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5" name="object 5"/>
          <p:cNvSpPr/>
          <p:nvPr/>
        </p:nvSpPr>
        <p:spPr>
          <a:xfrm>
            <a:off x="2369214" y="5877377"/>
            <a:ext cx="2809338" cy="1808978"/>
          </a:xfrm>
          <a:custGeom>
            <a:avLst/>
            <a:gdLst/>
            <a:ahLst/>
            <a:cxnLst/>
            <a:rect l="l" t="t" r="r" b="b"/>
            <a:pathLst>
              <a:path w="1628139" h="1048385">
                <a:moveTo>
                  <a:pt x="1627632" y="0"/>
                </a:moveTo>
                <a:lnTo>
                  <a:pt x="0" y="0"/>
                </a:lnTo>
                <a:lnTo>
                  <a:pt x="0" y="1048359"/>
                </a:lnTo>
                <a:lnTo>
                  <a:pt x="1627632" y="1048359"/>
                </a:lnTo>
                <a:lnTo>
                  <a:pt x="1627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6" name="object 6"/>
          <p:cNvSpPr/>
          <p:nvPr/>
        </p:nvSpPr>
        <p:spPr>
          <a:xfrm>
            <a:off x="2566920" y="6071269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005E6E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7" name="object 7"/>
          <p:cNvSpPr/>
          <p:nvPr/>
        </p:nvSpPr>
        <p:spPr>
          <a:xfrm>
            <a:off x="2603777" y="6513559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8" name="object 8"/>
          <p:cNvSpPr/>
          <p:nvPr/>
        </p:nvSpPr>
        <p:spPr>
          <a:xfrm>
            <a:off x="2566920" y="6646088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B8D2D5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8338083" y="6723961"/>
            <a:ext cx="762596" cy="636125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marL="35062">
              <a:spcBef>
                <a:spcPts val="197"/>
              </a:spcBef>
            </a:pPr>
            <a:r>
              <a:rPr sz="1984" b="1" spc="78" dirty="0">
                <a:latin typeface="Century Gothic"/>
                <a:cs typeface="Century Gothic"/>
              </a:rPr>
              <a:t>4,197</a:t>
            </a:r>
            <a:endParaRPr sz="1984">
              <a:latin typeface="Century Gothic"/>
              <a:cs typeface="Century Gothic"/>
            </a:endParaRPr>
          </a:p>
          <a:p>
            <a:pPr marL="21914"/>
            <a:r>
              <a:rPr sz="1984" b="1" spc="35" dirty="0">
                <a:latin typeface="Century Gothic"/>
                <a:cs typeface="Century Gothic"/>
              </a:rPr>
              <a:t>(34%)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03777" y="7088343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1" name="object 11"/>
          <p:cNvSpPr/>
          <p:nvPr/>
        </p:nvSpPr>
        <p:spPr>
          <a:xfrm>
            <a:off x="2578972" y="7231030"/>
            <a:ext cx="525929" cy="289261"/>
          </a:xfrm>
          <a:custGeom>
            <a:avLst/>
            <a:gdLst/>
            <a:ahLst/>
            <a:cxnLst/>
            <a:rect l="l" t="t" r="r" b="b"/>
            <a:pathLst>
              <a:path w="304800" h="167639">
                <a:moveTo>
                  <a:pt x="0" y="167208"/>
                </a:moveTo>
                <a:lnTo>
                  <a:pt x="304596" y="167208"/>
                </a:lnTo>
                <a:lnTo>
                  <a:pt x="304596" y="0"/>
                </a:lnTo>
                <a:lnTo>
                  <a:pt x="0" y="0"/>
                </a:lnTo>
                <a:lnTo>
                  <a:pt x="0" y="167208"/>
                </a:lnTo>
                <a:close/>
              </a:path>
            </a:pathLst>
          </a:custGeom>
          <a:ln w="12700">
            <a:solidFill>
              <a:srgbClr val="337E8B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2" name="object 12"/>
          <p:cNvSpPr txBox="1"/>
          <p:nvPr/>
        </p:nvSpPr>
        <p:spPr>
          <a:xfrm>
            <a:off x="2369214" y="6080297"/>
            <a:ext cx="2809338" cy="1330050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911616">
              <a:spcBef>
                <a:spcPts val="173"/>
              </a:spcBef>
            </a:pP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</a:t>
            </a:r>
            <a:r>
              <a:rPr sz="1553" b="1" spc="-78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9" dirty="0">
                <a:solidFill>
                  <a:srgbClr val="8C268A"/>
                </a:solidFill>
                <a:latin typeface="Century Gothic"/>
                <a:cs typeface="Century Gothic"/>
              </a:rPr>
              <a:t>identified*</a:t>
            </a:r>
            <a:endParaRPr sz="1553">
              <a:latin typeface="Century Gothic"/>
              <a:cs typeface="Century Gothic"/>
            </a:endParaRPr>
          </a:p>
          <a:p>
            <a:pPr marL="911616" marR="216947">
              <a:lnSpc>
                <a:spcPct val="241699"/>
              </a:lnSpc>
              <a:spcBef>
                <a:spcPts val="52"/>
              </a:spcBef>
            </a:pP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No </a:t>
            </a:r>
            <a:r>
              <a:rPr sz="1553" b="1" spc="69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17" dirty="0">
                <a:solidFill>
                  <a:srgbClr val="8C268A"/>
                </a:solidFill>
                <a:latin typeface="Century Gothic"/>
                <a:cs typeface="Century Gothic"/>
              </a:rPr>
              <a:t>identified  </a:t>
            </a: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data</a:t>
            </a:r>
            <a:r>
              <a:rPr sz="1553" b="1" spc="-319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26" dirty="0">
                <a:solidFill>
                  <a:srgbClr val="8C268A"/>
                </a:solidFill>
                <a:latin typeface="Century Gothic"/>
                <a:cs typeface="Century Gothic"/>
              </a:rPr>
              <a:t>missing</a:t>
            </a:r>
            <a:endParaRPr sz="1553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09245" y="4681599"/>
            <a:ext cx="2984648" cy="1174734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marL="35062">
              <a:spcBef>
                <a:spcPts val="197"/>
              </a:spcBef>
            </a:pPr>
            <a:r>
              <a:rPr sz="1984" b="1" spc="78" dirty="0">
                <a:latin typeface="Century Gothic"/>
                <a:cs typeface="Century Gothic"/>
              </a:rPr>
              <a:t>3,251</a:t>
            </a:r>
            <a:endParaRPr sz="1984">
              <a:latin typeface="Century Gothic"/>
              <a:cs typeface="Century Gothic"/>
            </a:endParaRPr>
          </a:p>
          <a:p>
            <a:pPr marL="21914">
              <a:lnSpc>
                <a:spcPts val="2071"/>
              </a:lnSpc>
            </a:pPr>
            <a:r>
              <a:rPr sz="1984" b="1" spc="35" dirty="0">
                <a:latin typeface="Century Gothic"/>
                <a:cs typeface="Century Gothic"/>
              </a:rPr>
              <a:t>(26%)</a:t>
            </a:r>
            <a:endParaRPr sz="1984">
              <a:latin typeface="Century Gothic"/>
              <a:cs typeface="Century Gothic"/>
            </a:endParaRPr>
          </a:p>
          <a:p>
            <a:pPr marR="21914" algn="r">
              <a:lnSpc>
                <a:spcPts val="2071"/>
              </a:lnSpc>
            </a:pPr>
            <a:r>
              <a:rPr sz="1984" b="1" spc="78" dirty="0">
                <a:solidFill>
                  <a:srgbClr val="FFFFFF"/>
                </a:solidFill>
                <a:latin typeface="Century Gothic"/>
                <a:cs typeface="Century Gothic"/>
              </a:rPr>
              <a:t>5,026</a:t>
            </a:r>
            <a:endParaRPr sz="1984">
              <a:latin typeface="Century Gothic"/>
              <a:cs typeface="Century Gothic"/>
            </a:endParaRPr>
          </a:p>
          <a:p>
            <a:pPr marR="8766" algn="r"/>
            <a:r>
              <a:rPr sz="1984" b="1" spc="35" dirty="0">
                <a:solidFill>
                  <a:srgbClr val="FFFFFF"/>
                </a:solidFill>
                <a:latin typeface="Century Gothic"/>
                <a:cs typeface="Century Gothic"/>
              </a:rPr>
              <a:t>(40%)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721774" y="522363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47" dirty="0">
                <a:solidFill>
                  <a:srgbClr val="8C268A"/>
                </a:solidFill>
                <a:latin typeface="Century Gothic"/>
                <a:cs typeface="Century Gothic"/>
              </a:rPr>
              <a:t>VIRAL</a:t>
            </a:r>
            <a:r>
              <a:rPr sz="2071" b="1" spc="-43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2071" b="1" spc="224" dirty="0">
                <a:solidFill>
                  <a:srgbClr val="8C268A"/>
                </a:solidFill>
                <a:latin typeface="Century Gothic"/>
                <a:cs typeface="Century Gothic"/>
              </a:rPr>
              <a:t>HEPATITIS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559425" y="522362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250" dirty="0">
                <a:solidFill>
                  <a:srgbClr val="005E6E"/>
                </a:solidFill>
                <a:latin typeface="Tahoma"/>
                <a:cs typeface="Tahoma"/>
              </a:rPr>
              <a:t>SU</a:t>
            </a:r>
            <a:r>
              <a:rPr sz="2071" spc="216" dirty="0">
                <a:solidFill>
                  <a:srgbClr val="005E6E"/>
                </a:solidFill>
                <a:latin typeface="Tahoma"/>
                <a:cs typeface="Tahoma"/>
              </a:rPr>
              <a:t>R</a:t>
            </a:r>
            <a:r>
              <a:rPr sz="2071" spc="197" dirty="0">
                <a:solidFill>
                  <a:srgbClr val="005E6E"/>
                </a:solidFill>
                <a:latin typeface="Tahoma"/>
                <a:cs typeface="Tahoma"/>
              </a:rPr>
              <a:t>VEILLANCE</a:t>
            </a:r>
            <a:endParaRPr sz="2071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371474" y="780784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329639" y="780784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413309" y="799671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9" name="object 19"/>
          <p:cNvSpPr/>
          <p:nvPr/>
        </p:nvSpPr>
        <p:spPr>
          <a:xfrm>
            <a:off x="10455141" y="743918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0" name="object 20"/>
          <p:cNvSpPr/>
          <p:nvPr/>
        </p:nvSpPr>
        <p:spPr>
          <a:xfrm>
            <a:off x="10154851" y="486047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1" name="object 21"/>
          <p:cNvSpPr/>
          <p:nvPr/>
        </p:nvSpPr>
        <p:spPr>
          <a:xfrm>
            <a:off x="10182868" y="519785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2" name="object 22"/>
          <p:cNvSpPr/>
          <p:nvPr/>
        </p:nvSpPr>
        <p:spPr>
          <a:xfrm>
            <a:off x="10154858" y="486059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Lucida Sans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1.7. Availability of information on risk behaviors/exposures associated with reported cases of hepatitis A — United States, 2018</dc:subject>
  <dc:creator>HHS / CDC / DDID / NCHHSTP / DVH</dc:creator>
  <cp:lastModifiedBy>Peterson, Paul (CDC/DDID/NCHHSTP/DVH) (CTR)</cp:lastModifiedBy>
  <cp:revision>1</cp:revision>
  <dcterms:created xsi:type="dcterms:W3CDTF">2020-07-21T16:58:57Z</dcterms:created>
  <dcterms:modified xsi:type="dcterms:W3CDTF">2020-07-21T16:59:26Z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