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34112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2082" y="108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118104"/>
            <a:ext cx="11399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632704"/>
            <a:ext cx="938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0560" y="402336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13432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9808" y="9354312"/>
            <a:ext cx="42915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0560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56064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7344" y="1736296"/>
            <a:ext cx="11632901" cy="781888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1.6.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A,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race/ethnicity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United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States,  </a:t>
            </a:r>
            <a:r>
              <a:rPr sz="2416" b="1" spc="-43" dirty="0">
                <a:solidFill>
                  <a:srgbClr val="8C268A"/>
                </a:solidFill>
                <a:latin typeface="Tahoma"/>
                <a:cs typeface="Tahoma"/>
              </a:rPr>
              <a:t>2003–2018</a:t>
            </a:r>
            <a:endParaRPr sz="2416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9249" y="2895600"/>
            <a:ext cx="11812701" cy="60021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9" name="object 9"/>
          <p:cNvSpPr txBox="1"/>
          <p:nvPr/>
        </p:nvSpPr>
        <p:spPr>
          <a:xfrm>
            <a:off x="777343" y="8926392"/>
            <a:ext cx="4376171" cy="208013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9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System.</a:t>
            </a:r>
            <a:endParaRPr sz="1208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82271" y="759296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19922" y="759295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331971" y="1017717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290136" y="1017717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73806" y="1036604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415638" y="980851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115348" y="722980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143365" y="756718"/>
            <a:ext cx="290067" cy="349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15355" y="722992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  <p:extLst>
      <p:ext uri="{BB962C8B-B14F-4D97-AF65-F5344CB8AC3E}">
        <p14:creationId xmlns:p14="http://schemas.microsoft.com/office/powerpoint/2010/main" val="1330869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0134" y="1622719"/>
            <a:ext cx="11632901" cy="781888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1.6.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A,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race/ethnicity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United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States,  </a:t>
            </a:r>
            <a:r>
              <a:rPr sz="2416" b="1" spc="-43" dirty="0">
                <a:solidFill>
                  <a:srgbClr val="8C268A"/>
                </a:solidFill>
                <a:latin typeface="Tahoma"/>
                <a:cs typeface="Tahoma"/>
              </a:rPr>
              <a:t>2003–2018</a:t>
            </a:r>
            <a:endParaRPr sz="2416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3610" y="2904466"/>
            <a:ext cx="12118290" cy="3810797"/>
          </a:xfrm>
          <a:custGeom>
            <a:avLst/>
            <a:gdLst/>
            <a:ahLst/>
            <a:cxnLst/>
            <a:rect l="l" t="t" r="r" b="b"/>
            <a:pathLst>
              <a:path w="7023100" h="2208529">
                <a:moveTo>
                  <a:pt x="0" y="0"/>
                </a:moveTo>
                <a:lnTo>
                  <a:pt x="7022592" y="0"/>
                </a:lnTo>
                <a:lnTo>
                  <a:pt x="7022592" y="2208276"/>
                </a:lnTo>
                <a:lnTo>
                  <a:pt x="0" y="2208276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493276"/>
              </p:ext>
            </p:extLst>
          </p:nvPr>
        </p:nvGraphicFramePr>
        <p:xfrm>
          <a:off x="788898" y="3048000"/>
          <a:ext cx="11833404" cy="35272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77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568880">
                <a:tc>
                  <a:txBody>
                    <a:bodyPr/>
                    <a:lstStyle/>
                    <a:p>
                      <a:pPr marL="220345" marR="215265" indent="84455">
                        <a:lnSpc>
                          <a:spcPct val="104200"/>
                        </a:lnSpc>
                        <a:spcBef>
                          <a:spcPts val="244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Race/  </a:t>
                      </a:r>
                      <a:r>
                        <a:rPr sz="1400" b="1" spc="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thnicity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53687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2009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2012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671">
                <a:tc>
                  <a:txBody>
                    <a:bodyPr/>
                    <a:lstStyle/>
                    <a:p>
                      <a:pPr marL="120650" marR="40005" indent="-80645">
                        <a:lnSpc>
                          <a:spcPct val="104200"/>
                        </a:lnSpc>
                        <a:spcBef>
                          <a:spcPts val="345"/>
                        </a:spcBef>
                      </a:pPr>
                      <a:r>
                        <a:rPr sz="1400" b="1" spc="5" dirty="0">
                          <a:latin typeface="Trebuchet MS"/>
                          <a:cs typeface="Trebuchet MS"/>
                        </a:rPr>
                        <a:t>American</a:t>
                      </a:r>
                      <a:r>
                        <a:rPr sz="1400" b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5" dirty="0">
                          <a:latin typeface="Trebuchet MS"/>
                          <a:cs typeface="Trebuchet MS"/>
                        </a:rPr>
                        <a:t>Indian/  </a:t>
                      </a:r>
                      <a:r>
                        <a:rPr sz="1400" b="1" spc="25" dirty="0">
                          <a:latin typeface="Trebuchet MS"/>
                          <a:cs typeface="Trebuchet MS"/>
                        </a:rPr>
                        <a:t>Alaska</a:t>
                      </a:r>
                      <a:r>
                        <a:rPr sz="1400" b="1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10" dirty="0">
                          <a:latin typeface="Trebuchet MS"/>
                          <a:cs typeface="Trebuchet MS"/>
                        </a:rPr>
                        <a:t>Native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7560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1671">
                <a:tc>
                  <a:txBody>
                    <a:bodyPr/>
                    <a:lstStyle/>
                    <a:p>
                      <a:pPr marL="255270" marR="130175" indent="-124460">
                        <a:lnSpc>
                          <a:spcPct val="104200"/>
                        </a:lnSpc>
                        <a:spcBef>
                          <a:spcPts val="320"/>
                        </a:spcBef>
                      </a:pPr>
                      <a:r>
                        <a:rPr sz="1400" b="1" spc="20" dirty="0">
                          <a:latin typeface="Trebuchet MS"/>
                          <a:cs typeface="Trebuchet MS"/>
                        </a:rPr>
                        <a:t>Asian/</a:t>
                      </a:r>
                      <a:r>
                        <a:rPr sz="1400" b="1" spc="10" dirty="0"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1400" b="1" spc="20" dirty="0">
                          <a:latin typeface="Trebuchet MS"/>
                          <a:cs typeface="Trebuchet MS"/>
                        </a:rPr>
                        <a:t>acific  Islander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70124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1.9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2.9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0.9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1671">
                <a:tc>
                  <a:txBody>
                    <a:bodyPr/>
                    <a:lstStyle/>
                    <a:p>
                      <a:pPr marL="117475" marR="116839" indent="188595">
                        <a:lnSpc>
                          <a:spcPct val="104200"/>
                        </a:lnSpc>
                        <a:spcBef>
                          <a:spcPts val="320"/>
                        </a:spcBef>
                      </a:pPr>
                      <a:r>
                        <a:rPr sz="1400" b="1" spc="5" dirty="0">
                          <a:latin typeface="Trebuchet MS"/>
                          <a:cs typeface="Trebuchet MS"/>
                        </a:rPr>
                        <a:t>Black,  </a:t>
                      </a:r>
                      <a:r>
                        <a:rPr sz="1400" b="1" spc="15" dirty="0"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400" b="1" spc="20" dirty="0">
                          <a:latin typeface="Trebuchet MS"/>
                          <a:cs typeface="Trebuchet MS"/>
                        </a:rPr>
                        <a:t>on-</a:t>
                      </a:r>
                      <a:r>
                        <a:rPr sz="1400" b="1" spc="15" dirty="0">
                          <a:latin typeface="Trebuchet MS"/>
                          <a:cs typeface="Trebuchet MS"/>
                        </a:rPr>
                        <a:t>H</a:t>
                      </a:r>
                      <a:r>
                        <a:rPr sz="1400" b="1" spc="20" dirty="0">
                          <a:latin typeface="Trebuchet MS"/>
                          <a:cs typeface="Trebuchet MS"/>
                        </a:rPr>
                        <a:t>ispanic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70124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669">
                <a:tc>
                  <a:txBody>
                    <a:bodyPr/>
                    <a:lstStyle/>
                    <a:p>
                      <a:pPr marL="117475" marR="116839" indent="174625">
                        <a:lnSpc>
                          <a:spcPct val="104200"/>
                        </a:lnSpc>
                        <a:spcBef>
                          <a:spcPts val="320"/>
                        </a:spcBef>
                      </a:pPr>
                      <a:r>
                        <a:rPr sz="1400" b="1" dirty="0">
                          <a:latin typeface="Trebuchet MS"/>
                          <a:cs typeface="Trebuchet MS"/>
                        </a:rPr>
                        <a:t>White,  </a:t>
                      </a:r>
                      <a:r>
                        <a:rPr sz="1400" b="1" spc="15" dirty="0"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400" b="1" spc="20" dirty="0">
                          <a:latin typeface="Trebuchet MS"/>
                          <a:cs typeface="Trebuchet MS"/>
                        </a:rPr>
                        <a:t>on-</a:t>
                      </a:r>
                      <a:r>
                        <a:rPr sz="1400" b="1" spc="15" dirty="0">
                          <a:latin typeface="Trebuchet MS"/>
                          <a:cs typeface="Trebuchet MS"/>
                        </a:rPr>
                        <a:t>H</a:t>
                      </a:r>
                      <a:r>
                        <a:rPr sz="1400" b="1" spc="20" dirty="0">
                          <a:latin typeface="Trebuchet MS"/>
                          <a:cs typeface="Trebuchet MS"/>
                        </a:rPr>
                        <a:t>ispanic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70124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0.9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4.3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16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41935">
                        <a:lnSpc>
                          <a:spcPct val="100000"/>
                        </a:lnSpc>
                      </a:pPr>
                      <a:r>
                        <a:rPr sz="1400" b="1" spc="20" dirty="0">
                          <a:latin typeface="Trebuchet MS"/>
                          <a:cs typeface="Trebuchet MS"/>
                        </a:rPr>
                        <a:t>Hispanic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2.7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2.7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2.7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2.3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766984" y="6717235"/>
            <a:ext cx="4376171" cy="208013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9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System.</a:t>
            </a:r>
            <a:endParaRPr sz="1208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25061" y="645719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462712" y="645718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274761" y="904140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232926" y="904140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16596" y="923027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358428" y="867274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058138" y="609403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086155" y="643141"/>
            <a:ext cx="290067" cy="349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058145" y="609415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177</Words>
  <Application>Microsoft Office PowerPoint</Application>
  <PresentationFormat>Custom</PresentationFormat>
  <Paragraphs>191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Century Gothic</vt:lpstr>
      <vt:lpstr>Tahoma</vt:lpstr>
      <vt:lpstr>Times New Roman</vt:lpstr>
      <vt:lpstr>Trebuchet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Figure 1.6. Rates of reported hepatitis A, by race/ethnicity — United States, 2003–2018</dc:subject>
  <dc:creator>HHS / CDC / DDID / NCHHSTP / DVH</dc:creator>
  <cp:lastModifiedBy>Peterson, Paul (CDC/DDID/NCHHSTP/DVH) (CTR)</cp:lastModifiedBy>
  <cp:revision>1</cp:revision>
  <dcterms:created xsi:type="dcterms:W3CDTF">2020-07-21T16:54:59Z</dcterms:created>
  <dcterms:modified xsi:type="dcterms:W3CDTF">2020-07-21T16:58:30Z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