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974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369847"/>
            <a:ext cx="11323918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1.3.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26" dirty="0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or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 dirty="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52600" y="2743200"/>
            <a:ext cx="10089530" cy="64836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0" name="object 10"/>
          <p:cNvSpPr txBox="1"/>
          <p:nvPr/>
        </p:nvSpPr>
        <p:spPr>
          <a:xfrm>
            <a:off x="7743127" y="392847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80778" y="392846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92827" y="651268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50992" y="651268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434662" y="670155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76494" y="614402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76204" y="356531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204221" y="390269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76211" y="35654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1F219E-3907-4AAE-9646-4CDCB861C4D5}"/>
              </a:ext>
            </a:extLst>
          </p:cNvPr>
          <p:cNvSpPr/>
          <p:nvPr/>
        </p:nvSpPr>
        <p:spPr>
          <a:xfrm>
            <a:off x="2984921" y="9449025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https://wwwdev.cdc.gov/hepatitis/statistics/2018surveillance/index.htm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4287" y="1473948"/>
            <a:ext cx="11323918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1.3.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A,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26" dirty="0">
                <a:solidFill>
                  <a:srgbClr val="8C268A"/>
                </a:solidFill>
                <a:latin typeface="Tahoma"/>
                <a:cs typeface="Tahoma"/>
              </a:rPr>
              <a:t>state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or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jurisdiction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7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60" dirty="0">
                <a:solidFill>
                  <a:srgbClr val="8C268A"/>
                </a:solidFill>
                <a:latin typeface="Tahoma"/>
                <a:cs typeface="Tahoma"/>
              </a:rPr>
              <a:t>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31314" y="3056866"/>
            <a:ext cx="7684048" cy="4347683"/>
          </a:xfrm>
          <a:custGeom>
            <a:avLst/>
            <a:gdLst/>
            <a:ahLst/>
            <a:cxnLst/>
            <a:rect l="l" t="t" r="r" b="b"/>
            <a:pathLst>
              <a:path w="4453255" h="2519679">
                <a:moveTo>
                  <a:pt x="0" y="0"/>
                </a:moveTo>
                <a:lnTo>
                  <a:pt x="4453128" y="0"/>
                </a:lnTo>
                <a:lnTo>
                  <a:pt x="4453128" y="2519172"/>
                </a:lnTo>
                <a:lnTo>
                  <a:pt x="0" y="251917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414315"/>
              </p:ext>
            </p:extLst>
          </p:nvPr>
        </p:nvGraphicFramePr>
        <p:xfrm>
          <a:off x="3276600" y="3200400"/>
          <a:ext cx="7400265" cy="41636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62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6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920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3153">
                <a:tc>
                  <a:txBody>
                    <a:bodyPr/>
                    <a:lstStyle/>
                    <a:p>
                      <a:pPr marL="183515" marR="137160" indent="-43815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400" b="1" spc="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olor  </a:t>
                      </a:r>
                      <a:r>
                        <a:rPr sz="14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Key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5464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635" marR="148590" indent="-95250">
                        <a:lnSpc>
                          <a:spcPct val="104200"/>
                        </a:lnSpc>
                        <a:spcBef>
                          <a:spcPts val="390"/>
                        </a:spcBef>
                      </a:pP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Cases/100,000  </a:t>
                      </a:r>
                      <a:r>
                        <a:rPr sz="1400" b="1" spc="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Population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85464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</a:pPr>
                      <a:r>
                        <a:rPr sz="14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States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2191" marB="0">
                    <a:lnL w="190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1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8E4E7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spc="50" dirty="0">
                          <a:latin typeface="Arial"/>
                          <a:cs typeface="Arial"/>
                        </a:rPr>
                        <a:t>0-0.3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819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AK,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HI,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ID,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IA,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MN,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NE,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OK,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SD,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TX,</a:t>
                      </a:r>
                      <a:r>
                        <a:rPr sz="1400" b="1" spc="10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40" dirty="0">
                          <a:latin typeface="Arial"/>
                          <a:cs typeface="Arial"/>
                        </a:rPr>
                        <a:t>WI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819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99BEC5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&gt;0.3-0.7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5" dirty="0">
                          <a:latin typeface="Arial"/>
                          <a:cs typeface="Arial"/>
                        </a:rPr>
                        <a:t>CA, </a:t>
                      </a:r>
                      <a:r>
                        <a:rPr sz="1400" b="1" spc="-45" dirty="0">
                          <a:latin typeface="Arial"/>
                          <a:cs typeface="Arial"/>
                        </a:rPr>
                        <a:t>CO,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CT,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DE, IL,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KS,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ME,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MS, </a:t>
                      </a:r>
                      <a:r>
                        <a:rPr sz="1400" b="1" spc="-15" dirty="0">
                          <a:latin typeface="Arial"/>
                          <a:cs typeface="Arial"/>
                        </a:rPr>
                        <a:t>OR,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RI, </a:t>
                      </a:r>
                      <a:r>
                        <a:rPr sz="1400" b="1" spc="-40" dirty="0">
                          <a:latin typeface="Arial"/>
                          <a:cs typeface="Arial"/>
                        </a:rPr>
                        <a:t>SC,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VT,</a:t>
                      </a:r>
                      <a:r>
                        <a:rPr sz="1400" b="1" spc="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WA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4B909B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&gt;0.7-0.9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30" dirty="0">
                          <a:latin typeface="Arial"/>
                          <a:cs typeface="Arial"/>
                        </a:rPr>
                        <a:t>AL,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GA,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LA,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MD,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NH,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NJ,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NY,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PA,</a:t>
                      </a:r>
                      <a:r>
                        <a:rPr sz="1400" b="1" spc="1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WY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13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&gt;0.9-3.9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AZ, </a:t>
                      </a:r>
                      <a:r>
                        <a:rPr sz="1400" b="1" spc="-30" dirty="0">
                          <a:latin typeface="Arial"/>
                          <a:cs typeface="Arial"/>
                        </a:rPr>
                        <a:t>DC, FL,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MI, 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NV,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NM, </a:t>
                      </a:r>
                      <a:r>
                        <a:rPr sz="1400" b="1" spc="-25" dirty="0">
                          <a:latin typeface="Arial"/>
                          <a:cs typeface="Arial"/>
                        </a:rPr>
                        <a:t>NC,</a:t>
                      </a:r>
                      <a:r>
                        <a:rPr sz="1400" b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-35" dirty="0">
                          <a:latin typeface="Arial"/>
                          <a:cs typeface="Arial"/>
                        </a:rPr>
                        <a:t>VA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D414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&gt;3.9-9.7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-15" dirty="0">
                          <a:latin typeface="Arial"/>
                          <a:cs typeface="Arial"/>
                        </a:rPr>
                        <a:t>AR,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MA, </a:t>
                      </a:r>
                      <a:r>
                        <a:rPr sz="1400" b="1" spc="5" dirty="0">
                          <a:latin typeface="Arial"/>
                          <a:cs typeface="Arial"/>
                        </a:rPr>
                        <a:t>MO,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TN, 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UT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A252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spc="40" dirty="0">
                          <a:latin typeface="Arial"/>
                          <a:cs typeface="Arial"/>
                        </a:rPr>
                        <a:t>&gt;9.7-124.4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IN, </a:t>
                      </a:r>
                      <a:r>
                        <a:rPr sz="1400" b="1" spc="-55" dirty="0">
                          <a:latin typeface="Arial"/>
                          <a:cs typeface="Arial"/>
                        </a:rPr>
                        <a:t>KY, </a:t>
                      </a:r>
                      <a:r>
                        <a:rPr sz="1400" b="1" spc="-10" dirty="0">
                          <a:latin typeface="Arial"/>
                          <a:cs typeface="Arial"/>
                        </a:rPr>
                        <a:t>OH,</a:t>
                      </a:r>
                      <a:r>
                        <a:rPr sz="14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35" dirty="0">
                          <a:latin typeface="Arial"/>
                          <a:cs typeface="Arial"/>
                        </a:rPr>
                        <a:t>WV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39152" marB="0">
                    <a:lnL w="9525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3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solidFill>
                      <a:srgbClr val="76767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No </a:t>
                      </a:r>
                      <a:r>
                        <a:rPr sz="1400" b="1" spc="20" dirty="0">
                          <a:latin typeface="Arial"/>
                          <a:cs typeface="Arial"/>
                        </a:rPr>
                        <a:t>reported</a:t>
                      </a:r>
                      <a:r>
                        <a:rPr sz="1400" b="1" spc="-20" dirty="0">
                          <a:latin typeface="Arial"/>
                          <a:cs typeface="Arial"/>
                        </a:rPr>
                        <a:t> cases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0248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400" b="1" spc="-10" dirty="0">
                          <a:latin typeface="Arial"/>
                          <a:cs typeface="Arial"/>
                        </a:rPr>
                        <a:t>MT,</a:t>
                      </a:r>
                      <a:r>
                        <a:rPr sz="14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b="1" spc="10" dirty="0">
                          <a:latin typeface="Arial"/>
                          <a:cs typeface="Arial"/>
                        </a:rPr>
                        <a:t>ND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40248" marB="0"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253897" y="7447719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39214" y="496948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76865" y="496947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488914" y="75536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447079" y="755369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530749" y="774256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572581" y="718503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272291" y="46063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300308" y="494370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272298" y="460644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307769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185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1.3. Rates of reported hepatitis A, by state or jurisdiction — United States, 2018</dc:subject>
  <dc:creator>HHS / CDC / DDID / NCHHSTP / DVH</dc:creator>
  <cp:lastModifiedBy>Peterson, Paul (CDC/DDID/NCHHSTP/DVH) (CTR)</cp:lastModifiedBy>
  <cp:revision>2</cp:revision>
  <dcterms:created xsi:type="dcterms:W3CDTF">2020-07-21T16:27:15Z</dcterms:created>
  <dcterms:modified xsi:type="dcterms:W3CDTF">2020-07-21T16:35:29Z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