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3411200" cy="10058400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72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974" y="108"/>
      </p:cViewPr>
      <p:guideLst>
        <p:guide orient="horz" pos="2880"/>
        <p:guide pos="372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05840" y="3118104"/>
            <a:ext cx="113995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11680" y="5632704"/>
            <a:ext cx="93878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70560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906768" y="2313432"/>
            <a:ext cx="583387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70560" y="402336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0560" y="2313432"/>
            <a:ext cx="120700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559808" y="9354312"/>
            <a:ext cx="429158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70560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7/21/2020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656064" y="9354312"/>
            <a:ext cx="30845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88899">
        <a:defRPr>
          <a:latin typeface="+mn-lt"/>
          <a:ea typeface="+mn-ea"/>
          <a:cs typeface="+mn-cs"/>
        </a:defRPr>
      </a:lvl2pPr>
      <a:lvl3pPr marL="1577797">
        <a:defRPr>
          <a:latin typeface="+mn-lt"/>
          <a:ea typeface="+mn-ea"/>
          <a:cs typeface="+mn-cs"/>
        </a:defRPr>
      </a:lvl3pPr>
      <a:lvl4pPr marL="2366696">
        <a:defRPr>
          <a:latin typeface="+mn-lt"/>
          <a:ea typeface="+mn-ea"/>
          <a:cs typeface="+mn-cs"/>
        </a:defRPr>
      </a:lvl4pPr>
      <a:lvl5pPr marL="3155594">
        <a:defRPr>
          <a:latin typeface="+mn-lt"/>
          <a:ea typeface="+mn-ea"/>
          <a:cs typeface="+mn-cs"/>
        </a:defRPr>
      </a:lvl5pPr>
      <a:lvl6pPr marL="3944493">
        <a:defRPr>
          <a:latin typeface="+mn-lt"/>
          <a:ea typeface="+mn-ea"/>
          <a:cs typeface="+mn-cs"/>
        </a:defRPr>
      </a:lvl6pPr>
      <a:lvl7pPr marL="4733392">
        <a:defRPr>
          <a:latin typeface="+mn-lt"/>
          <a:ea typeface="+mn-ea"/>
          <a:cs typeface="+mn-cs"/>
        </a:defRPr>
      </a:lvl7pPr>
      <a:lvl8pPr marL="5522290">
        <a:defRPr>
          <a:latin typeface="+mn-lt"/>
          <a:ea typeface="+mn-ea"/>
          <a:cs typeface="+mn-cs"/>
        </a:defRPr>
      </a:lvl8pPr>
      <a:lvl9pPr marL="631118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38200" y="1369847"/>
            <a:ext cx="11323918" cy="781888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9" dirty="0">
                <a:solidFill>
                  <a:srgbClr val="005E6E"/>
                </a:solidFill>
                <a:latin typeface="Tahoma"/>
                <a:cs typeface="Tahoma"/>
              </a:rPr>
              <a:t>Figure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spc="-52" dirty="0">
                <a:solidFill>
                  <a:srgbClr val="005E6E"/>
                </a:solidFill>
                <a:latin typeface="Tahoma"/>
                <a:cs typeface="Tahoma"/>
              </a:rPr>
              <a:t>1.3.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Rates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35" dirty="0">
                <a:solidFill>
                  <a:srgbClr val="8C268A"/>
                </a:solidFill>
                <a:latin typeface="Tahoma"/>
                <a:cs typeface="Tahoma"/>
              </a:rPr>
              <a:t>of</a:t>
            </a:r>
            <a:r>
              <a:rPr sz="2416" b="1" spc="-129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reported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hepatitis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A,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by</a:t>
            </a:r>
            <a:r>
              <a:rPr sz="2416" b="1" spc="-129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26" dirty="0">
                <a:solidFill>
                  <a:srgbClr val="8C268A"/>
                </a:solidFill>
                <a:latin typeface="Tahoma"/>
                <a:cs typeface="Tahoma"/>
              </a:rPr>
              <a:t>state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9" dirty="0">
                <a:solidFill>
                  <a:srgbClr val="8C268A"/>
                </a:solidFill>
                <a:latin typeface="Tahoma"/>
                <a:cs typeface="Tahoma"/>
              </a:rPr>
              <a:t>or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jurisdiction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12" dirty="0">
                <a:solidFill>
                  <a:srgbClr val="8C268A"/>
                </a:solidFill>
                <a:latin typeface="Tahoma"/>
                <a:cs typeface="Tahoma"/>
              </a:rPr>
              <a:t>—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9" dirty="0">
                <a:solidFill>
                  <a:srgbClr val="8C268A"/>
                </a:solidFill>
                <a:latin typeface="Tahoma"/>
                <a:cs typeface="Tahoma"/>
              </a:rPr>
              <a:t>United  States,</a:t>
            </a:r>
            <a:r>
              <a:rPr sz="2416" b="1" spc="-95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60" dirty="0">
                <a:solidFill>
                  <a:srgbClr val="8C268A"/>
                </a:solidFill>
                <a:latin typeface="Tahoma"/>
                <a:cs typeface="Tahoma"/>
              </a:rPr>
              <a:t>2018</a:t>
            </a:r>
            <a:endParaRPr sz="2416" dirty="0">
              <a:latin typeface="Tahoma"/>
              <a:cs typeface="Tahoma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752600" y="2743200"/>
            <a:ext cx="10089530" cy="648369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0" name="object 10"/>
          <p:cNvSpPr txBox="1"/>
          <p:nvPr/>
        </p:nvSpPr>
        <p:spPr>
          <a:xfrm>
            <a:off x="7743127" y="392847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580778" y="392846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392827" y="651268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350992" y="651268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434662" y="670155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476494" y="614402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176204" y="356531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204221" y="390269"/>
            <a:ext cx="290067" cy="34998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176211" y="356543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71F219E-3907-4AAE-9646-4CDCB861C4D5}"/>
              </a:ext>
            </a:extLst>
          </p:cNvPr>
          <p:cNvSpPr/>
          <p:nvPr/>
        </p:nvSpPr>
        <p:spPr>
          <a:xfrm>
            <a:off x="2984921" y="9449025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https://wwwdev.cdc.gov/hepatitis/statistics/2018surveillance/index.htm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34287" y="1473948"/>
            <a:ext cx="11323918" cy="781888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 marR="8766">
              <a:lnSpc>
                <a:spcPct val="107200"/>
              </a:lnSpc>
              <a:spcBef>
                <a:spcPts val="173"/>
              </a:spcBef>
            </a:pPr>
            <a:r>
              <a:rPr sz="2416" b="1" spc="-9" dirty="0">
                <a:solidFill>
                  <a:srgbClr val="005E6E"/>
                </a:solidFill>
                <a:latin typeface="Tahoma"/>
                <a:cs typeface="Tahoma"/>
              </a:rPr>
              <a:t>Figure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spc="-52" dirty="0">
                <a:solidFill>
                  <a:srgbClr val="005E6E"/>
                </a:solidFill>
                <a:latin typeface="Tahoma"/>
                <a:cs typeface="Tahoma"/>
              </a:rPr>
              <a:t>1.3.</a:t>
            </a:r>
            <a:r>
              <a:rPr sz="2416" b="1" spc="-86" dirty="0">
                <a:solidFill>
                  <a:srgbClr val="005E6E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Rates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35" dirty="0">
                <a:solidFill>
                  <a:srgbClr val="8C268A"/>
                </a:solidFill>
                <a:latin typeface="Tahoma"/>
                <a:cs typeface="Tahoma"/>
              </a:rPr>
              <a:t>of</a:t>
            </a:r>
            <a:r>
              <a:rPr sz="2416" b="1" spc="-129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reported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7" dirty="0">
                <a:solidFill>
                  <a:srgbClr val="8C268A"/>
                </a:solidFill>
                <a:latin typeface="Tahoma"/>
                <a:cs typeface="Tahoma"/>
              </a:rPr>
              <a:t>hepatitis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A,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17" dirty="0">
                <a:solidFill>
                  <a:srgbClr val="8C268A"/>
                </a:solidFill>
                <a:latin typeface="Tahoma"/>
                <a:cs typeface="Tahoma"/>
              </a:rPr>
              <a:t>by</a:t>
            </a:r>
            <a:r>
              <a:rPr sz="2416" b="1" spc="-129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26" dirty="0">
                <a:solidFill>
                  <a:srgbClr val="8C268A"/>
                </a:solidFill>
                <a:latin typeface="Tahoma"/>
                <a:cs typeface="Tahoma"/>
              </a:rPr>
              <a:t>state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9" dirty="0">
                <a:solidFill>
                  <a:srgbClr val="8C268A"/>
                </a:solidFill>
                <a:latin typeface="Tahoma"/>
                <a:cs typeface="Tahoma"/>
              </a:rPr>
              <a:t>or</a:t>
            </a:r>
            <a:r>
              <a:rPr sz="2416" b="1" spc="-13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dirty="0">
                <a:solidFill>
                  <a:srgbClr val="8C268A"/>
                </a:solidFill>
                <a:latin typeface="Tahoma"/>
                <a:cs typeface="Tahoma"/>
              </a:rPr>
              <a:t>jurisdiction</a:t>
            </a:r>
            <a:r>
              <a:rPr sz="2416" b="1" spc="-86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112" dirty="0">
                <a:solidFill>
                  <a:srgbClr val="8C268A"/>
                </a:solidFill>
                <a:latin typeface="Tahoma"/>
                <a:cs typeface="Tahoma"/>
              </a:rPr>
              <a:t>—</a:t>
            </a:r>
            <a:r>
              <a:rPr sz="2416" b="1" spc="-78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9" dirty="0">
                <a:solidFill>
                  <a:srgbClr val="8C268A"/>
                </a:solidFill>
                <a:latin typeface="Tahoma"/>
                <a:cs typeface="Tahoma"/>
              </a:rPr>
              <a:t>United  States,</a:t>
            </a:r>
            <a:r>
              <a:rPr sz="2416" b="1" spc="-95" dirty="0">
                <a:solidFill>
                  <a:srgbClr val="8C268A"/>
                </a:solidFill>
                <a:latin typeface="Tahoma"/>
                <a:cs typeface="Tahoma"/>
              </a:rPr>
              <a:t> </a:t>
            </a:r>
            <a:r>
              <a:rPr sz="2416" b="1" spc="-60" dirty="0">
                <a:solidFill>
                  <a:srgbClr val="8C268A"/>
                </a:solidFill>
                <a:latin typeface="Tahoma"/>
                <a:cs typeface="Tahoma"/>
              </a:rPr>
              <a:t>2018</a:t>
            </a:r>
            <a:endParaRPr sz="2416">
              <a:latin typeface="Tahoma"/>
              <a:cs typeface="Tahoma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131314" y="3056866"/>
            <a:ext cx="7684048" cy="4347683"/>
          </a:xfrm>
          <a:custGeom>
            <a:avLst/>
            <a:gdLst/>
            <a:ahLst/>
            <a:cxnLst/>
            <a:rect l="l" t="t" r="r" b="b"/>
            <a:pathLst>
              <a:path w="4453255" h="2519679">
                <a:moveTo>
                  <a:pt x="0" y="0"/>
                </a:moveTo>
                <a:lnTo>
                  <a:pt x="4453128" y="0"/>
                </a:lnTo>
                <a:lnTo>
                  <a:pt x="4453128" y="2519172"/>
                </a:lnTo>
                <a:lnTo>
                  <a:pt x="0" y="2519172"/>
                </a:lnTo>
                <a:lnTo>
                  <a:pt x="0" y="0"/>
                </a:lnTo>
                <a:close/>
              </a:path>
            </a:pathLst>
          </a:custGeom>
          <a:solidFill>
            <a:srgbClr val="000000">
              <a:alpha val="29998"/>
            </a:srgbClr>
          </a:solidFill>
        </p:spPr>
        <p:txBody>
          <a:bodyPr wrap="square" lIns="0" tIns="0" rIns="0" bIns="0" rtlCol="0"/>
          <a:lstStyle/>
          <a:p>
            <a:endParaRPr sz="3106"/>
          </a:p>
        </p:txBody>
      </p:sp>
      <p:graphicFrame>
        <p:nvGraphicFramePr>
          <p:cNvPr id="8" name="object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414315"/>
              </p:ext>
            </p:extLst>
          </p:nvPr>
        </p:nvGraphicFramePr>
        <p:xfrm>
          <a:off x="3276600" y="3200400"/>
          <a:ext cx="7400265" cy="416360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20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62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920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3153">
                <a:tc>
                  <a:txBody>
                    <a:bodyPr/>
                    <a:lstStyle/>
                    <a:p>
                      <a:pPr marL="183515" marR="137160" indent="-43815">
                        <a:lnSpc>
                          <a:spcPct val="104200"/>
                        </a:lnSpc>
                        <a:spcBef>
                          <a:spcPts val="390"/>
                        </a:spcBef>
                      </a:pPr>
                      <a:r>
                        <a:rPr sz="1400" b="1" spc="1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</a:t>
                      </a:r>
                      <a:r>
                        <a:rPr sz="1400" b="1" spc="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olor  </a:t>
                      </a:r>
                      <a:r>
                        <a:rPr sz="1400" b="1" spc="-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Key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85464" marB="0"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 marL="254635" marR="148590" indent="-95250">
                        <a:lnSpc>
                          <a:spcPct val="104200"/>
                        </a:lnSpc>
                        <a:spcBef>
                          <a:spcPts val="390"/>
                        </a:spcBef>
                      </a:pPr>
                      <a:r>
                        <a:rPr sz="1400" b="1" spc="2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Cases/100,000  </a:t>
                      </a:r>
                      <a:r>
                        <a:rPr sz="1400" b="1" spc="5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Population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85464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solidFill>
                      <a:srgbClr val="005E6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00">
                        <a:latin typeface="Times New Roman"/>
                        <a:cs typeface="Times New Roman"/>
                      </a:endParaRPr>
                    </a:p>
                    <a:p>
                      <a:pPr marL="12065" algn="ctr">
                        <a:lnSpc>
                          <a:spcPct val="100000"/>
                        </a:lnSpc>
                      </a:pPr>
                      <a:r>
                        <a:rPr sz="1400" b="1" spc="10" dirty="0">
                          <a:solidFill>
                            <a:srgbClr val="FFFFFF"/>
                          </a:solidFill>
                          <a:latin typeface="Tahoma"/>
                          <a:cs typeface="Tahoma"/>
                        </a:rPr>
                        <a:t>States</a:t>
                      </a:r>
                      <a:endParaRPr sz="1400">
                        <a:latin typeface="Tahoma"/>
                        <a:cs typeface="Tahoma"/>
                      </a:endParaRPr>
                    </a:p>
                  </a:txBody>
                  <a:tcPr marL="0" marR="0" marT="2191" marB="0">
                    <a:lnL w="19050">
                      <a:solidFill>
                        <a:srgbClr val="FFFFFF"/>
                      </a:solidFill>
                      <a:prstDash val="solid"/>
                    </a:lnL>
                    <a:solidFill>
                      <a:srgbClr val="005E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21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D8E4E7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400" b="1" spc="50" dirty="0">
                          <a:latin typeface="Arial"/>
                          <a:cs typeface="Arial"/>
                        </a:rPr>
                        <a:t>0-0.3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28195" marB="0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585"/>
                        </a:spcBef>
                      </a:pPr>
                      <a:r>
                        <a:rPr sz="1400" b="1" spc="-30" dirty="0">
                          <a:latin typeface="Arial"/>
                          <a:cs typeface="Arial"/>
                        </a:rPr>
                        <a:t>AK,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HI, </a:t>
                      </a:r>
                      <a:r>
                        <a:rPr sz="1400" b="1" spc="-15" dirty="0">
                          <a:latin typeface="Arial"/>
                          <a:cs typeface="Arial"/>
                        </a:rPr>
                        <a:t>ID,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IA, </a:t>
                      </a:r>
                      <a:r>
                        <a:rPr sz="1400" b="1" spc="20" dirty="0">
                          <a:latin typeface="Arial"/>
                          <a:cs typeface="Arial"/>
                        </a:rPr>
                        <a:t>MN,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NE, </a:t>
                      </a:r>
                      <a:r>
                        <a:rPr sz="1400" b="1" spc="-25" dirty="0">
                          <a:latin typeface="Arial"/>
                          <a:cs typeface="Arial"/>
                        </a:rPr>
                        <a:t>OK, </a:t>
                      </a:r>
                      <a:r>
                        <a:rPr sz="1400" b="1" spc="-35" dirty="0">
                          <a:latin typeface="Arial"/>
                          <a:cs typeface="Arial"/>
                        </a:rPr>
                        <a:t>SD, </a:t>
                      </a:r>
                      <a:r>
                        <a:rPr sz="1400" b="1" spc="-25" dirty="0">
                          <a:latin typeface="Arial"/>
                          <a:cs typeface="Arial"/>
                        </a:rPr>
                        <a:t>TX,</a:t>
                      </a:r>
                      <a:r>
                        <a:rPr sz="1400" b="1" spc="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40" dirty="0">
                          <a:latin typeface="Arial"/>
                          <a:cs typeface="Arial"/>
                        </a:rPr>
                        <a:t>WI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28195" marB="0"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99BEC5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40" dirty="0">
                          <a:latin typeface="Arial"/>
                          <a:cs typeface="Arial"/>
                        </a:rPr>
                        <a:t>&gt;0.3-0.7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35" dirty="0">
                          <a:latin typeface="Arial"/>
                          <a:cs typeface="Arial"/>
                        </a:rPr>
                        <a:t>CA, </a:t>
                      </a:r>
                      <a:r>
                        <a:rPr sz="1400" b="1" spc="-45" dirty="0">
                          <a:latin typeface="Arial"/>
                          <a:cs typeface="Arial"/>
                        </a:rPr>
                        <a:t>CO, </a:t>
                      </a:r>
                      <a:r>
                        <a:rPr sz="1400" b="1" spc="-55" dirty="0">
                          <a:latin typeface="Arial"/>
                          <a:cs typeface="Arial"/>
                        </a:rPr>
                        <a:t>CT, 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DE, IL, </a:t>
                      </a:r>
                      <a:r>
                        <a:rPr sz="1400" b="1" spc="-40" dirty="0">
                          <a:latin typeface="Arial"/>
                          <a:cs typeface="Arial"/>
                        </a:rPr>
                        <a:t>KS, </a:t>
                      </a:r>
                      <a:r>
                        <a:rPr sz="1400" b="1" spc="10" dirty="0">
                          <a:latin typeface="Arial"/>
                          <a:cs typeface="Arial"/>
                        </a:rPr>
                        <a:t>ME,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MS, </a:t>
                      </a:r>
                      <a:r>
                        <a:rPr sz="1400" b="1" spc="-15" dirty="0">
                          <a:latin typeface="Arial"/>
                          <a:cs typeface="Arial"/>
                        </a:rPr>
                        <a:t>OR,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RI, </a:t>
                      </a:r>
                      <a:r>
                        <a:rPr sz="1400" b="1" spc="-40" dirty="0">
                          <a:latin typeface="Arial"/>
                          <a:cs typeface="Arial"/>
                        </a:rPr>
                        <a:t>SC, </a:t>
                      </a:r>
                      <a:r>
                        <a:rPr sz="1400" b="1" spc="-30" dirty="0">
                          <a:latin typeface="Arial"/>
                          <a:cs typeface="Arial"/>
                        </a:rPr>
                        <a:t>VT,</a:t>
                      </a:r>
                      <a:r>
                        <a:rPr sz="1400" b="1" spc="12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WA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FFFFFF"/>
                      </a:solidFill>
                      <a:prstDash val="solid"/>
                    </a:lnL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4B909B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40" dirty="0">
                          <a:latin typeface="Arial"/>
                          <a:cs typeface="Arial"/>
                        </a:rPr>
                        <a:t>&gt;0.7-0.9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30" dirty="0">
                          <a:latin typeface="Arial"/>
                          <a:cs typeface="Arial"/>
                        </a:rPr>
                        <a:t>AL, </a:t>
                      </a:r>
                      <a:r>
                        <a:rPr sz="1400" b="1" spc="-35" dirty="0">
                          <a:latin typeface="Arial"/>
                          <a:cs typeface="Arial"/>
                        </a:rPr>
                        <a:t>GA, </a:t>
                      </a:r>
                      <a:r>
                        <a:rPr sz="1400" b="1" spc="-30" dirty="0">
                          <a:latin typeface="Arial"/>
                          <a:cs typeface="Arial"/>
                        </a:rPr>
                        <a:t>LA, </a:t>
                      </a:r>
                      <a:r>
                        <a:rPr sz="1400" b="1" spc="5" dirty="0">
                          <a:latin typeface="Arial"/>
                          <a:cs typeface="Arial"/>
                        </a:rPr>
                        <a:t>MD,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NH, </a:t>
                      </a:r>
                      <a:r>
                        <a:rPr sz="1400" b="1" spc="-30" dirty="0">
                          <a:latin typeface="Arial"/>
                          <a:cs typeface="Arial"/>
                        </a:rPr>
                        <a:t>NJ, </a:t>
                      </a:r>
                      <a:r>
                        <a:rPr sz="1400" b="1" spc="-35" dirty="0">
                          <a:latin typeface="Arial"/>
                          <a:cs typeface="Arial"/>
                        </a:rPr>
                        <a:t>NY, </a:t>
                      </a:r>
                      <a:r>
                        <a:rPr sz="1400" b="1" spc="-25" dirty="0">
                          <a:latin typeface="Arial"/>
                          <a:cs typeface="Arial"/>
                        </a:rPr>
                        <a:t>PA,</a:t>
                      </a:r>
                      <a:r>
                        <a:rPr sz="1400" b="1" spc="1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20" dirty="0">
                          <a:latin typeface="Arial"/>
                          <a:cs typeface="Arial"/>
                        </a:rPr>
                        <a:t>WY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135E6E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40" dirty="0">
                          <a:latin typeface="Arial"/>
                          <a:cs typeface="Arial"/>
                        </a:rPr>
                        <a:t>&gt;0.9-3.9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15" dirty="0">
                          <a:latin typeface="Arial"/>
                          <a:cs typeface="Arial"/>
                        </a:rPr>
                        <a:t>AZ, </a:t>
                      </a:r>
                      <a:r>
                        <a:rPr sz="1400" b="1" spc="-30" dirty="0">
                          <a:latin typeface="Arial"/>
                          <a:cs typeface="Arial"/>
                        </a:rPr>
                        <a:t>DC, FL, </a:t>
                      </a:r>
                      <a:r>
                        <a:rPr sz="1400" b="1" spc="20" dirty="0">
                          <a:latin typeface="Arial"/>
                          <a:cs typeface="Arial"/>
                        </a:rPr>
                        <a:t>MI, 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NV, </a:t>
                      </a:r>
                      <a:r>
                        <a:rPr sz="1400" b="1" spc="20" dirty="0">
                          <a:latin typeface="Arial"/>
                          <a:cs typeface="Arial"/>
                        </a:rPr>
                        <a:t>NM, </a:t>
                      </a:r>
                      <a:r>
                        <a:rPr sz="1400" b="1" spc="-25" dirty="0">
                          <a:latin typeface="Arial"/>
                          <a:cs typeface="Arial"/>
                        </a:rPr>
                        <a:t>NC,</a:t>
                      </a:r>
                      <a:r>
                        <a:rPr sz="1400" b="1" spc="6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-35" dirty="0">
                          <a:latin typeface="Arial"/>
                          <a:cs typeface="Arial"/>
                        </a:rPr>
                        <a:t>VA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FFFFFF"/>
                      </a:solidFill>
                      <a:prstDash val="solid"/>
                    </a:lnL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D414D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40" dirty="0">
                          <a:latin typeface="Arial"/>
                          <a:cs typeface="Arial"/>
                        </a:rPr>
                        <a:t>&gt;3.9-9.7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-15" dirty="0">
                          <a:latin typeface="Arial"/>
                          <a:cs typeface="Arial"/>
                        </a:rPr>
                        <a:t>AR, </a:t>
                      </a:r>
                      <a:r>
                        <a:rPr sz="1400" b="1" spc="10" dirty="0">
                          <a:latin typeface="Arial"/>
                          <a:cs typeface="Arial"/>
                        </a:rPr>
                        <a:t>MA, </a:t>
                      </a:r>
                      <a:r>
                        <a:rPr sz="1400" b="1" spc="5" dirty="0">
                          <a:latin typeface="Arial"/>
                          <a:cs typeface="Arial"/>
                        </a:rPr>
                        <a:t>MO,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TN, 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UT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0A252C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spc="40" dirty="0">
                          <a:latin typeface="Arial"/>
                          <a:cs typeface="Arial"/>
                        </a:rPr>
                        <a:t>&gt;9.7-124.4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35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IN, </a:t>
                      </a:r>
                      <a:r>
                        <a:rPr sz="1400" b="1" spc="-55" dirty="0">
                          <a:latin typeface="Arial"/>
                          <a:cs typeface="Arial"/>
                        </a:rPr>
                        <a:t>KY, </a:t>
                      </a:r>
                      <a:r>
                        <a:rPr sz="1400" b="1" spc="-10" dirty="0">
                          <a:latin typeface="Arial"/>
                          <a:cs typeface="Arial"/>
                        </a:rPr>
                        <a:t>OH,</a:t>
                      </a:r>
                      <a:r>
                        <a:rPr sz="1400" b="1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35" dirty="0">
                          <a:latin typeface="Arial"/>
                          <a:cs typeface="Arial"/>
                        </a:rPr>
                        <a:t>WV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39152" marB="0">
                    <a:lnL w="9525">
                      <a:solidFill>
                        <a:srgbClr val="FFFFFF"/>
                      </a:solidFill>
                      <a:prstDash val="solid"/>
                    </a:lnL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5EF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305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9050">
                      <a:solidFill>
                        <a:srgbClr val="FFFFFF"/>
                      </a:solidFill>
                      <a:prstDash val="solid"/>
                    </a:lnT>
                    <a:solidFill>
                      <a:srgbClr val="767678"/>
                    </a:solidFill>
                  </a:tcPr>
                </a:tc>
                <a:tc>
                  <a:txBody>
                    <a:bodyPr/>
                    <a:lstStyle/>
                    <a:p>
                      <a:pPr marL="2540" algn="ctr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400" b="1" dirty="0">
                          <a:latin typeface="Arial"/>
                          <a:cs typeface="Arial"/>
                        </a:rPr>
                        <a:t>No </a:t>
                      </a:r>
                      <a:r>
                        <a:rPr sz="1400" b="1" spc="20" dirty="0">
                          <a:latin typeface="Arial"/>
                          <a:cs typeface="Arial"/>
                        </a:rPr>
                        <a:t>reported</a:t>
                      </a:r>
                      <a:r>
                        <a:rPr sz="1400" b="1" spc="-20" dirty="0">
                          <a:latin typeface="Arial"/>
                          <a:cs typeface="Arial"/>
                        </a:rPr>
                        <a:t> cases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40248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1400" b="1" spc="-10" dirty="0">
                          <a:latin typeface="Arial"/>
                          <a:cs typeface="Arial"/>
                        </a:rPr>
                        <a:t>MT,</a:t>
                      </a:r>
                      <a:r>
                        <a:rPr sz="1400" b="1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400" b="1" spc="10" dirty="0">
                          <a:latin typeface="Arial"/>
                          <a:cs typeface="Arial"/>
                        </a:rPr>
                        <a:t>ND</a:t>
                      </a:r>
                      <a:endParaRPr sz="1400">
                        <a:latin typeface="Arial"/>
                        <a:cs typeface="Arial"/>
                      </a:endParaRPr>
                    </a:p>
                  </a:txBody>
                  <a:tcPr marL="0" marR="0" marT="140248" marB="0"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3253897" y="7447719"/>
            <a:ext cx="4376171" cy="208013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1208" spc="-52" dirty="0">
                <a:latin typeface="Century Gothic"/>
                <a:cs typeface="Century Gothic"/>
              </a:rPr>
              <a:t>Source: </a:t>
            </a:r>
            <a:r>
              <a:rPr sz="1208" spc="-155" dirty="0">
                <a:latin typeface="Century Gothic"/>
                <a:cs typeface="Century Gothic"/>
              </a:rPr>
              <a:t>CDC, </a:t>
            </a:r>
            <a:r>
              <a:rPr sz="1208" spc="-52" dirty="0">
                <a:latin typeface="Century Gothic"/>
                <a:cs typeface="Century Gothic"/>
              </a:rPr>
              <a:t>National </a:t>
            </a:r>
            <a:r>
              <a:rPr sz="1208" spc="-35" dirty="0">
                <a:latin typeface="Century Gothic"/>
                <a:cs typeface="Century Gothic"/>
              </a:rPr>
              <a:t>Notifiable </a:t>
            </a:r>
            <a:r>
              <a:rPr sz="1208" spc="-26" dirty="0">
                <a:latin typeface="Century Gothic"/>
                <a:cs typeface="Century Gothic"/>
              </a:rPr>
              <a:t>Diseases </a:t>
            </a:r>
            <a:r>
              <a:rPr sz="1208" spc="-43" dirty="0">
                <a:latin typeface="Century Gothic"/>
                <a:cs typeface="Century Gothic"/>
              </a:rPr>
              <a:t>Surveillance</a:t>
            </a:r>
            <a:r>
              <a:rPr sz="1208" spc="9" dirty="0">
                <a:latin typeface="Century Gothic"/>
                <a:cs typeface="Century Gothic"/>
              </a:rPr>
              <a:t> </a:t>
            </a:r>
            <a:r>
              <a:rPr sz="1208" spc="-9" dirty="0">
                <a:latin typeface="Century Gothic"/>
                <a:cs typeface="Century Gothic"/>
              </a:rPr>
              <a:t>System.</a:t>
            </a:r>
            <a:endParaRPr sz="1208" dirty="0">
              <a:latin typeface="Century Gothic"/>
              <a:cs typeface="Century Gothic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839214" y="496948"/>
            <a:ext cx="2365587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b="1" spc="164" dirty="0">
                <a:solidFill>
                  <a:srgbClr val="8C268A"/>
                </a:solidFill>
                <a:latin typeface="Trebuchet MS"/>
                <a:cs typeface="Trebuchet MS"/>
              </a:rPr>
              <a:t>VIRAL</a:t>
            </a:r>
            <a:r>
              <a:rPr sz="2071" b="1" spc="-95" dirty="0">
                <a:solidFill>
                  <a:srgbClr val="8C268A"/>
                </a:solidFill>
                <a:latin typeface="Trebuchet MS"/>
                <a:cs typeface="Trebuchet MS"/>
              </a:rPr>
              <a:t> </a:t>
            </a:r>
            <a:r>
              <a:rPr sz="2071" b="1" spc="147" dirty="0">
                <a:solidFill>
                  <a:srgbClr val="8C268A"/>
                </a:solidFill>
                <a:latin typeface="Trebuchet MS"/>
                <a:cs typeface="Trebuchet MS"/>
              </a:rPr>
              <a:t>HEPATITIS</a:t>
            </a:r>
            <a:endParaRPr sz="2071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676865" y="496947"/>
            <a:ext cx="2159598" cy="340805"/>
          </a:xfrm>
          <a:prstGeom prst="rect">
            <a:avLst/>
          </a:prstGeom>
        </p:spPr>
        <p:txBody>
          <a:bodyPr vert="horz" wrap="square" lIns="0" tIns="21914" rIns="0" bIns="0" rtlCol="0">
            <a:spAutoFit/>
          </a:bodyPr>
          <a:lstStyle/>
          <a:p>
            <a:pPr marL="21914">
              <a:spcBef>
                <a:spcPts val="173"/>
              </a:spcBef>
            </a:pPr>
            <a:r>
              <a:rPr sz="2071" spc="302" dirty="0">
                <a:solidFill>
                  <a:srgbClr val="005E6E"/>
                </a:solidFill>
                <a:latin typeface="Century Gothic"/>
                <a:cs typeface="Century Gothic"/>
              </a:rPr>
              <a:t>SU</a:t>
            </a:r>
            <a:r>
              <a:rPr sz="2071" spc="276" dirty="0">
                <a:solidFill>
                  <a:srgbClr val="005E6E"/>
                </a:solidFill>
                <a:latin typeface="Century Gothic"/>
                <a:cs typeface="Century Gothic"/>
              </a:rPr>
              <a:t>R</a:t>
            </a:r>
            <a:r>
              <a:rPr sz="2071" spc="138" dirty="0">
                <a:solidFill>
                  <a:srgbClr val="005E6E"/>
                </a:solidFill>
                <a:latin typeface="Century Gothic"/>
                <a:cs typeface="Century Gothic"/>
              </a:rPr>
              <a:t>VEILLANCE</a:t>
            </a:r>
            <a:endParaRPr sz="2071">
              <a:latin typeface="Century Gothic"/>
              <a:cs typeface="Century Gothic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0488914" y="755369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3" name="object 13"/>
          <p:cNvSpPr/>
          <p:nvPr/>
        </p:nvSpPr>
        <p:spPr>
          <a:xfrm>
            <a:off x="10447079" y="755369"/>
            <a:ext cx="0" cy="89845"/>
          </a:xfrm>
          <a:custGeom>
            <a:avLst/>
            <a:gdLst/>
            <a:ahLst/>
            <a:cxnLst/>
            <a:rect l="l" t="t" r="r" b="b"/>
            <a:pathLst>
              <a:path h="52070">
                <a:moveTo>
                  <a:pt x="0" y="0"/>
                </a:moveTo>
                <a:lnTo>
                  <a:pt x="0" y="51561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4" name="object 14"/>
          <p:cNvSpPr/>
          <p:nvPr/>
        </p:nvSpPr>
        <p:spPr>
          <a:xfrm>
            <a:off x="10530749" y="774256"/>
            <a:ext cx="0" cy="70124"/>
          </a:xfrm>
          <a:custGeom>
            <a:avLst/>
            <a:gdLst/>
            <a:ahLst/>
            <a:cxnLst/>
            <a:rect l="l" t="t" r="r" b="b"/>
            <a:pathLst>
              <a:path h="40640">
                <a:moveTo>
                  <a:pt x="0" y="0"/>
                </a:moveTo>
                <a:lnTo>
                  <a:pt x="0" y="40627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5" name="object 15"/>
          <p:cNvSpPr/>
          <p:nvPr/>
        </p:nvSpPr>
        <p:spPr>
          <a:xfrm>
            <a:off x="10572581" y="718503"/>
            <a:ext cx="0" cy="126004"/>
          </a:xfrm>
          <a:custGeom>
            <a:avLst/>
            <a:gdLst/>
            <a:ahLst/>
            <a:cxnLst/>
            <a:rect l="l" t="t" r="r" b="b"/>
            <a:pathLst>
              <a:path h="73025">
                <a:moveTo>
                  <a:pt x="0" y="0"/>
                </a:moveTo>
                <a:lnTo>
                  <a:pt x="0" y="72936"/>
                </a:lnTo>
              </a:path>
            </a:pathLst>
          </a:custGeom>
          <a:ln w="10960">
            <a:solidFill>
              <a:srgbClr val="8C268A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6" name="object 16"/>
          <p:cNvSpPr/>
          <p:nvPr/>
        </p:nvSpPr>
        <p:spPr>
          <a:xfrm>
            <a:off x="10272291" y="460632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121945" y="244055"/>
                </a:moveTo>
                <a:lnTo>
                  <a:pt x="11785" y="244055"/>
                </a:lnTo>
                <a:lnTo>
                  <a:pt x="5257" y="244055"/>
                </a:lnTo>
                <a:lnTo>
                  <a:pt x="0" y="238772"/>
                </a:lnTo>
                <a:lnTo>
                  <a:pt x="0" y="232244"/>
                </a:lnTo>
                <a:lnTo>
                  <a:pt x="0" y="13271"/>
                </a:lnTo>
                <a:lnTo>
                  <a:pt x="0" y="5943"/>
                </a:lnTo>
                <a:lnTo>
                  <a:pt x="5943" y="0"/>
                </a:lnTo>
                <a:lnTo>
                  <a:pt x="13271" y="0"/>
                </a:lnTo>
                <a:lnTo>
                  <a:pt x="186943" y="0"/>
                </a:lnTo>
                <a:lnTo>
                  <a:pt x="194271" y="0"/>
                </a:lnTo>
                <a:lnTo>
                  <a:pt x="200215" y="5943"/>
                </a:lnTo>
                <a:lnTo>
                  <a:pt x="200215" y="13271"/>
                </a:lnTo>
                <a:lnTo>
                  <a:pt x="200215" y="119748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7" name="object 17"/>
          <p:cNvSpPr/>
          <p:nvPr/>
        </p:nvSpPr>
        <p:spPr>
          <a:xfrm>
            <a:off x="10300308" y="494370"/>
            <a:ext cx="290067" cy="3499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106"/>
          </a:p>
        </p:txBody>
      </p:sp>
      <p:sp>
        <p:nvSpPr>
          <p:cNvPr id="18" name="object 18"/>
          <p:cNvSpPr/>
          <p:nvPr/>
        </p:nvSpPr>
        <p:spPr>
          <a:xfrm>
            <a:off x="10272298" y="460644"/>
            <a:ext cx="346237" cy="421839"/>
          </a:xfrm>
          <a:custGeom>
            <a:avLst/>
            <a:gdLst/>
            <a:ahLst/>
            <a:cxnLst/>
            <a:rect l="l" t="t" r="r" b="b"/>
            <a:pathLst>
              <a:path w="200660" h="244475">
                <a:moveTo>
                  <a:pt x="78270" y="0"/>
                </a:moveTo>
                <a:lnTo>
                  <a:pt x="188429" y="0"/>
                </a:lnTo>
                <a:lnTo>
                  <a:pt x="194957" y="0"/>
                </a:lnTo>
                <a:lnTo>
                  <a:pt x="200202" y="5283"/>
                </a:lnTo>
                <a:lnTo>
                  <a:pt x="200202" y="11811"/>
                </a:lnTo>
                <a:lnTo>
                  <a:pt x="200202" y="230784"/>
                </a:lnTo>
                <a:lnTo>
                  <a:pt x="200202" y="238112"/>
                </a:lnTo>
                <a:lnTo>
                  <a:pt x="194271" y="244043"/>
                </a:lnTo>
                <a:lnTo>
                  <a:pt x="186944" y="244043"/>
                </a:lnTo>
                <a:lnTo>
                  <a:pt x="13271" y="244043"/>
                </a:lnTo>
                <a:lnTo>
                  <a:pt x="5943" y="244043"/>
                </a:lnTo>
                <a:lnTo>
                  <a:pt x="0" y="238112"/>
                </a:lnTo>
                <a:lnTo>
                  <a:pt x="0" y="230784"/>
                </a:lnTo>
                <a:lnTo>
                  <a:pt x="0" y="124307"/>
                </a:lnTo>
              </a:path>
            </a:pathLst>
          </a:custGeom>
          <a:ln w="10960">
            <a:solidFill>
              <a:srgbClr val="005E6E"/>
            </a:solidFill>
          </a:ln>
        </p:spPr>
        <p:txBody>
          <a:bodyPr wrap="square" lIns="0" tIns="0" rIns="0" bIns="0" rtlCol="0"/>
          <a:lstStyle/>
          <a:p>
            <a:endParaRPr sz="3106"/>
          </a:p>
        </p:txBody>
      </p:sp>
    </p:spTree>
    <p:extLst>
      <p:ext uri="{BB962C8B-B14F-4D97-AF65-F5344CB8AC3E}">
        <p14:creationId xmlns:p14="http://schemas.microsoft.com/office/powerpoint/2010/main" val="3077690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185</Words>
  <Application>Microsoft Office PowerPoint</Application>
  <PresentationFormat>Custom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Century Gothic</vt:lpstr>
      <vt:lpstr>Tahoma</vt:lpstr>
      <vt:lpstr>Times New Roman</vt:lpstr>
      <vt:lpstr>Trebuchet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— United States, 2018 </dc:title>
  <dc:subject>Figure 1.3. Rates of reported hepatitis A, by state or jurisdiction — United States, 2018</dc:subject>
  <dc:creator>HHS / CDC / DDID / NCHHSTP / DVH</dc:creator>
  <cp:lastModifiedBy>Peterson, Paul (CDC/DDID/NCHHSTP/DVH) (CTR)</cp:lastModifiedBy>
  <cp:revision>2</cp:revision>
  <dcterms:created xsi:type="dcterms:W3CDTF">2020-07-21T16:27:15Z</dcterms:created>
  <dcterms:modified xsi:type="dcterms:W3CDTF">2020-07-21T16:35:29Z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2020-07-20T00:00:00Z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2020-07-21T00:00:00Z</vt:filetime>
  </property>
</Properties>
</file>