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57200" y="1097280"/>
            <a:ext cx="6857999" cy="849971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91434" y="8940596"/>
            <a:ext cx="137033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75">
                <a:latin typeface="Century Gothic"/>
                <a:cs typeface="Century Gothic"/>
              </a:rPr>
              <a:t>US </a:t>
            </a:r>
            <a:r>
              <a:rPr dirty="0" sz="1000" spc="-70">
                <a:latin typeface="Century Gothic"/>
                <a:cs typeface="Century Gothic"/>
              </a:rPr>
              <a:t>Average </a:t>
            </a:r>
            <a:r>
              <a:rPr dirty="0" sz="1000">
                <a:latin typeface="Century Gothic"/>
                <a:cs typeface="Century Gothic"/>
              </a:rPr>
              <a:t>(2018): </a:t>
            </a:r>
            <a:r>
              <a:rPr dirty="0" sz="1000" spc="-65" b="1">
                <a:latin typeface="Century Gothic"/>
                <a:cs typeface="Century Gothic"/>
              </a:rPr>
              <a:t>3</a:t>
            </a:r>
            <a:r>
              <a:rPr dirty="0" sz="1000" spc="-160" b="1">
                <a:latin typeface="Century Gothic"/>
                <a:cs typeface="Century Gothic"/>
              </a:rPr>
              <a:t> </a:t>
            </a:r>
            <a:r>
              <a:rPr dirty="0" sz="1000" spc="-50" b="1">
                <a:latin typeface="Century Gothic"/>
                <a:cs typeface="Century Gothic"/>
              </a:rPr>
              <a:t>.8</a:t>
            </a:r>
            <a:endParaRPr sz="10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500" y="9614661"/>
            <a:ext cx="253619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30">
                <a:latin typeface="Century Gothic"/>
                <a:cs typeface="Century Gothic"/>
              </a:rPr>
              <a:t>Source: </a:t>
            </a:r>
            <a:r>
              <a:rPr dirty="0" sz="700" spc="-90">
                <a:latin typeface="Century Gothic"/>
                <a:cs typeface="Century Gothic"/>
              </a:rPr>
              <a:t>CDC, </a:t>
            </a:r>
            <a:r>
              <a:rPr dirty="0" sz="700" spc="-30">
                <a:latin typeface="Century Gothic"/>
                <a:cs typeface="Century Gothic"/>
              </a:rPr>
              <a:t>National </a:t>
            </a:r>
            <a:r>
              <a:rPr dirty="0" sz="700" spc="-20">
                <a:latin typeface="Century Gothic"/>
                <a:cs typeface="Century Gothic"/>
              </a:rPr>
              <a:t>Notifiable </a:t>
            </a:r>
            <a:r>
              <a:rPr dirty="0" sz="700" spc="-15">
                <a:latin typeface="Century Gothic"/>
                <a:cs typeface="Century Gothic"/>
              </a:rPr>
              <a:t>Diseases </a:t>
            </a:r>
            <a:r>
              <a:rPr dirty="0" sz="700" spc="-25">
                <a:latin typeface="Century Gothic"/>
                <a:cs typeface="Century Gothic"/>
              </a:rPr>
              <a:t>Surveillance</a:t>
            </a:r>
            <a:r>
              <a:rPr dirty="0" sz="700" spc="5">
                <a:latin typeface="Century Gothic"/>
                <a:cs typeface="Century Gothic"/>
              </a:rPr>
              <a:t> </a:t>
            </a:r>
            <a:r>
              <a:rPr dirty="0" sz="700" spc="-5">
                <a:latin typeface="Century Gothic"/>
                <a:cs typeface="Century Gothic"/>
              </a:rPr>
              <a:t>System.</a:t>
            </a:r>
            <a:endParaRPr sz="7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500" y="338226"/>
            <a:ext cx="6898005" cy="693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013835">
              <a:lnSpc>
                <a:spcPct val="100000"/>
              </a:lnSpc>
              <a:spcBef>
                <a:spcPts val="100"/>
              </a:spcBef>
              <a:tabLst>
                <a:tab pos="5658485" algn="l"/>
              </a:tabLst>
            </a:pPr>
            <a:r>
              <a:rPr dirty="0" sz="1200" spc="105" b="1">
                <a:solidFill>
                  <a:srgbClr val="8C268A"/>
                </a:solidFill>
                <a:latin typeface="Trebuchet MS"/>
                <a:cs typeface="Trebuchet MS"/>
              </a:rPr>
              <a:t>VIRA</a:t>
            </a:r>
            <a:r>
              <a:rPr dirty="0" sz="1200" spc="45" b="1">
                <a:solidFill>
                  <a:srgbClr val="8C268A"/>
                </a:solidFill>
                <a:latin typeface="Trebuchet MS"/>
                <a:cs typeface="Trebuchet MS"/>
              </a:rPr>
              <a:t>L</a:t>
            </a:r>
            <a:r>
              <a:rPr dirty="0" sz="1200" spc="-5" b="1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dirty="0" sz="1200" spc="125" b="1">
                <a:solidFill>
                  <a:srgbClr val="8C268A"/>
                </a:solidFill>
                <a:latin typeface="Trebuchet MS"/>
                <a:cs typeface="Trebuchet MS"/>
              </a:rPr>
              <a:t>HE</a:t>
            </a:r>
            <a:r>
              <a:rPr dirty="0" sz="1200" spc="70" b="1">
                <a:solidFill>
                  <a:srgbClr val="8C268A"/>
                </a:solidFill>
                <a:latin typeface="Trebuchet MS"/>
                <a:cs typeface="Trebuchet MS"/>
              </a:rPr>
              <a:t>P</a:t>
            </a:r>
            <a:r>
              <a:rPr dirty="0" sz="1200" spc="45" b="1">
                <a:solidFill>
                  <a:srgbClr val="8C268A"/>
                </a:solidFill>
                <a:latin typeface="Trebuchet MS"/>
                <a:cs typeface="Trebuchet MS"/>
              </a:rPr>
              <a:t>A</a:t>
            </a:r>
            <a:r>
              <a:rPr dirty="0" sz="1200" spc="80" b="1">
                <a:solidFill>
                  <a:srgbClr val="8C268A"/>
                </a:solidFill>
                <a:latin typeface="Trebuchet MS"/>
                <a:cs typeface="Trebuchet MS"/>
              </a:rPr>
              <a:t>TITI</a:t>
            </a:r>
            <a:r>
              <a:rPr dirty="0" sz="1200" spc="25" b="1">
                <a:solidFill>
                  <a:srgbClr val="8C268A"/>
                </a:solidFill>
                <a:latin typeface="Trebuchet MS"/>
                <a:cs typeface="Trebuchet MS"/>
              </a:rPr>
              <a:t>S</a:t>
            </a:r>
            <a:r>
              <a:rPr dirty="0" sz="1200" b="1">
                <a:solidFill>
                  <a:srgbClr val="8C268A"/>
                </a:solidFill>
                <a:latin typeface="Trebuchet MS"/>
                <a:cs typeface="Trebuchet MS"/>
              </a:rPr>
              <a:t>	</a:t>
            </a:r>
            <a:r>
              <a:rPr dirty="0" sz="1200" spc="175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dirty="0" sz="1200" spc="16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dirty="0" sz="1200" spc="8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12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-15" b="1">
                <a:solidFill>
                  <a:srgbClr val="005E6E"/>
                </a:solidFill>
                <a:latin typeface="Tahoma"/>
                <a:cs typeface="Tahoma"/>
              </a:rPr>
              <a:t>Figure</a:t>
            </a:r>
            <a:r>
              <a:rPr dirty="0" sz="1400" spc="-75" b="1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dirty="0" sz="1400" spc="-45" b="1">
                <a:solidFill>
                  <a:srgbClr val="005E6E"/>
                </a:solidFill>
                <a:latin typeface="Tahoma"/>
                <a:cs typeface="Tahoma"/>
              </a:rPr>
              <a:t>1.2.</a:t>
            </a:r>
            <a:r>
              <a:rPr dirty="0" sz="1400" spc="-75" b="1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dirty="0" sz="1400" spc="-15" b="1">
                <a:solidFill>
                  <a:srgbClr val="8C268A"/>
                </a:solidFill>
                <a:latin typeface="Tahoma"/>
                <a:cs typeface="Tahoma"/>
              </a:rPr>
              <a:t>Rates</a:t>
            </a:r>
            <a:r>
              <a:rPr dirty="0" sz="1400" spc="-75" b="1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dirty="0" sz="1400" spc="10" b="1">
                <a:solidFill>
                  <a:srgbClr val="8C268A"/>
                </a:solidFill>
                <a:latin typeface="Tahoma"/>
                <a:cs typeface="Tahoma"/>
              </a:rPr>
              <a:t>of</a:t>
            </a:r>
            <a:r>
              <a:rPr dirty="0" sz="1400" spc="-100" b="1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dirty="0" sz="1400" spc="-5" b="1">
                <a:solidFill>
                  <a:srgbClr val="8C268A"/>
                </a:solidFill>
                <a:latin typeface="Tahoma"/>
                <a:cs typeface="Tahoma"/>
              </a:rPr>
              <a:t>reported</a:t>
            </a:r>
            <a:r>
              <a:rPr dirty="0" sz="1400" spc="-75" b="1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dirty="0" sz="1400" spc="-5" b="1">
                <a:solidFill>
                  <a:srgbClr val="8C268A"/>
                </a:solidFill>
                <a:latin typeface="Tahoma"/>
                <a:cs typeface="Tahoma"/>
              </a:rPr>
              <a:t>hepatitis</a:t>
            </a:r>
            <a:r>
              <a:rPr dirty="0" sz="1400" spc="-105" b="1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dirty="0" sz="1400" spc="-5" b="1">
                <a:solidFill>
                  <a:srgbClr val="8C268A"/>
                </a:solidFill>
                <a:latin typeface="Tahoma"/>
                <a:cs typeface="Tahoma"/>
              </a:rPr>
              <a:t>A,</a:t>
            </a:r>
            <a:r>
              <a:rPr dirty="0" sz="1400" spc="-70" b="1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dirty="0" sz="1400" spc="-20" b="1">
                <a:solidFill>
                  <a:srgbClr val="8C268A"/>
                </a:solidFill>
                <a:latin typeface="Tahoma"/>
                <a:cs typeface="Tahoma"/>
              </a:rPr>
              <a:t>by</a:t>
            </a:r>
            <a:r>
              <a:rPr dirty="0" sz="1400" spc="-100" b="1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dirty="0" sz="1400" b="1">
                <a:solidFill>
                  <a:srgbClr val="8C268A"/>
                </a:solidFill>
                <a:latin typeface="Tahoma"/>
                <a:cs typeface="Tahoma"/>
              </a:rPr>
              <a:t>state</a:t>
            </a:r>
            <a:r>
              <a:rPr dirty="0" sz="1400" spc="-75" b="1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dirty="0" sz="1400" spc="65" b="1">
                <a:solidFill>
                  <a:srgbClr val="8C268A"/>
                </a:solidFill>
                <a:latin typeface="Tahoma"/>
                <a:cs typeface="Tahoma"/>
              </a:rPr>
              <a:t>—</a:t>
            </a:r>
            <a:r>
              <a:rPr dirty="0" sz="1400" spc="-75" b="1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dirty="0" sz="1400" spc="-10" b="1">
                <a:solidFill>
                  <a:srgbClr val="8C268A"/>
                </a:solidFill>
                <a:latin typeface="Tahoma"/>
                <a:cs typeface="Tahoma"/>
              </a:rPr>
              <a:t>United</a:t>
            </a:r>
            <a:r>
              <a:rPr dirty="0" sz="1400" spc="-75" b="1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dirty="0" sz="1400" spc="-5" b="1">
                <a:solidFill>
                  <a:srgbClr val="8C268A"/>
                </a:solidFill>
                <a:latin typeface="Tahoma"/>
                <a:cs typeface="Tahoma"/>
              </a:rPr>
              <a:t>States,</a:t>
            </a:r>
            <a:r>
              <a:rPr dirty="0" sz="1400" spc="-70" b="1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dirty="0" sz="1400" spc="-40" b="1">
                <a:solidFill>
                  <a:srgbClr val="8C268A"/>
                </a:solidFill>
                <a:latin typeface="Tahoma"/>
                <a:cs typeface="Tahoma"/>
              </a:rPr>
              <a:t>2017–2018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81841" y="487993"/>
            <a:ext cx="0" cy="52069"/>
          </a:xfrm>
          <a:custGeom>
            <a:avLst/>
            <a:gdLst/>
            <a:ahLst/>
            <a:cxnLst/>
            <a:rect l="l" t="t" r="r" b="b"/>
            <a:pathLst>
              <a:path w="0"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957596" y="487993"/>
            <a:ext cx="0" cy="52069"/>
          </a:xfrm>
          <a:custGeom>
            <a:avLst/>
            <a:gdLst/>
            <a:ahLst/>
            <a:cxnLst/>
            <a:rect l="l" t="t" r="r" b="b"/>
            <a:pathLst>
              <a:path w="0"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006086" y="498939"/>
            <a:ext cx="0" cy="40640"/>
          </a:xfrm>
          <a:custGeom>
            <a:avLst/>
            <a:gdLst/>
            <a:ahLst/>
            <a:cxnLst/>
            <a:rect l="l" t="t" r="r" b="b"/>
            <a:pathLst>
              <a:path w="0"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030330" y="466627"/>
            <a:ext cx="0" cy="73025"/>
          </a:xfrm>
          <a:custGeom>
            <a:avLst/>
            <a:gdLst/>
            <a:ahLst/>
            <a:cxnLst/>
            <a:rect l="l" t="t" r="r" b="b"/>
            <a:pathLst>
              <a:path w="0"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856298" y="317179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872535" y="336732"/>
            <a:ext cx="168107" cy="2028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5856302" y="317186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HHS / CDC / DDID / NCHHSTP / DVH</dc:creator>
  <dc:subject>Figure 1.2. Rates of reported hepatitis A, by state — United States, 2017–2018</dc:subject>
  <dc:title>Viral Hepatitis Surveillance — United States, 2018 </dc:title>
  <dcterms:created xsi:type="dcterms:W3CDTF">2020-07-21T16:24:28Z</dcterms:created>
  <dcterms:modified xsi:type="dcterms:W3CDTF">2020-07-21T16:24:28Z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2020-07-20T00:00:00Z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2020-07-21T00:00:00Z</vt:filetime>
  </property>
</Properties>
</file>