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974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6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6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4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4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8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4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4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4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4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2271" y="1431161"/>
            <a:ext cx="11829027" cy="786889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35" dirty="0">
                <a:solidFill>
                  <a:srgbClr val="005E6E"/>
                </a:solidFill>
                <a:latin typeface="Lucida Sans"/>
                <a:cs typeface="Lucida Sans"/>
              </a:rPr>
              <a:t>Figure</a:t>
            </a:r>
            <a:r>
              <a:rPr sz="2416" b="1" spc="-155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17" dirty="0">
                <a:solidFill>
                  <a:srgbClr val="005E6E"/>
                </a:solidFill>
                <a:latin typeface="Lucida Sans"/>
                <a:cs typeface="Lucida Sans"/>
              </a:rPr>
              <a:t>1.1.</a:t>
            </a:r>
            <a:r>
              <a:rPr sz="2416" b="1" spc="-147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Lucida Sans"/>
                <a:cs typeface="Lucida Sans"/>
              </a:rPr>
              <a:t>Number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35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2416" b="1" spc="-181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2416" b="1" spc="-19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5" dirty="0">
                <a:solidFill>
                  <a:srgbClr val="8C268A"/>
                </a:solidFill>
                <a:latin typeface="Lucida Sans"/>
                <a:cs typeface="Lucida Sans"/>
              </a:rPr>
              <a:t>A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cases</a:t>
            </a:r>
            <a:r>
              <a:rPr sz="2416" b="1" spc="-14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and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estimated</a:t>
            </a:r>
            <a:r>
              <a:rPr sz="2416" b="1" spc="-14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Lucida Sans"/>
                <a:cs typeface="Lucida Sans"/>
              </a:rPr>
              <a:t>infections*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12" dirty="0">
                <a:solidFill>
                  <a:srgbClr val="8C268A"/>
                </a:solidFill>
                <a:latin typeface="Lucida Sans"/>
                <a:cs typeface="Lucida Sans"/>
              </a:rPr>
              <a:t>— 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United </a:t>
            </a:r>
            <a:r>
              <a:rPr sz="2416" b="1" spc="52" dirty="0">
                <a:solidFill>
                  <a:srgbClr val="8C268A"/>
                </a:solidFill>
                <a:latin typeface="Lucida Sans"/>
                <a:cs typeface="Lucida Sans"/>
              </a:rPr>
              <a:t>States,</a:t>
            </a:r>
            <a:r>
              <a:rPr sz="2416" b="1" spc="-302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2011–2018</a:t>
            </a:r>
            <a:endParaRPr sz="2416">
              <a:latin typeface="Lucida Sans"/>
              <a:cs typeface="Lucida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50177" y="2438400"/>
            <a:ext cx="12310845" cy="65234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0" name="object 10"/>
          <p:cNvSpPr txBox="1"/>
          <p:nvPr/>
        </p:nvSpPr>
        <p:spPr>
          <a:xfrm>
            <a:off x="7764531" y="458101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602183" y="458100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414228" y="716526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372393" y="716526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456063" y="735409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97895" y="679659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97605" y="421788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225626" y="455523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97612" y="421800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9" name="object 7">
            <a:extLst>
              <a:ext uri="{FF2B5EF4-FFF2-40B4-BE49-F238E27FC236}">
                <a16:creationId xmlns:a16="http://schemas.microsoft.com/office/drawing/2014/main" id="{9861F66E-CA2C-4DF1-B73B-411645CD309D}"/>
              </a:ext>
            </a:extLst>
          </p:cNvPr>
          <p:cNvSpPr txBox="1"/>
          <p:nvPr/>
        </p:nvSpPr>
        <p:spPr>
          <a:xfrm>
            <a:off x="962321" y="8961879"/>
            <a:ext cx="11706312" cy="693081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System</a:t>
            </a:r>
          </a:p>
          <a:p>
            <a:pPr marL="21914" marR="8766">
              <a:lnSpc>
                <a:spcPct val="107200"/>
              </a:lnSpc>
              <a:spcBef>
                <a:spcPts val="776"/>
              </a:spcBef>
            </a:pPr>
            <a:r>
              <a:rPr sz="1208" spc="-60" dirty="0">
                <a:latin typeface="Century Gothic"/>
                <a:cs typeface="Century Gothic"/>
              </a:rPr>
              <a:t>* </a:t>
            </a:r>
            <a:r>
              <a:rPr sz="1208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estimated </a:t>
            </a:r>
            <a:r>
              <a:rPr sz="1208" spc="-17" dirty="0">
                <a:latin typeface="Century Gothic"/>
                <a:cs typeface="Century Gothic"/>
              </a:rPr>
              <a:t>viral </a:t>
            </a:r>
            <a:r>
              <a:rPr sz="1208" spc="-26" dirty="0">
                <a:latin typeface="Century Gothic"/>
                <a:cs typeface="Century Gothic"/>
              </a:rPr>
              <a:t>hepatitis infections </a:t>
            </a:r>
            <a:r>
              <a:rPr sz="1208" spc="-52" dirty="0">
                <a:latin typeface="Century Gothic"/>
                <a:cs typeface="Century Gothic"/>
              </a:rPr>
              <a:t>was determined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7" dirty="0">
                <a:latin typeface="Century Gothic"/>
                <a:cs typeface="Century Gothic"/>
              </a:rPr>
              <a:t>multiplying </a:t>
            </a:r>
            <a:r>
              <a:rPr sz="1208" spc="-43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reported </a:t>
            </a:r>
            <a:r>
              <a:rPr sz="1208" spc="-60" dirty="0">
                <a:latin typeface="Century Gothic"/>
                <a:cs typeface="Century Gothic"/>
              </a:rPr>
              <a:t>cases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81">
                <a:latin typeface="Century Gothic"/>
                <a:cs typeface="Century Gothic"/>
              </a:rPr>
              <a:t>a </a:t>
            </a:r>
            <a:r>
              <a:rPr lang="en-US" sz="1208" spc="-181">
                <a:latin typeface="Century Gothic"/>
                <a:cs typeface="Century Gothic"/>
              </a:rPr>
              <a:t> </a:t>
            </a:r>
            <a:r>
              <a:rPr sz="1208" spc="-43">
                <a:latin typeface="Century Gothic"/>
                <a:cs typeface="Century Gothic"/>
              </a:rPr>
              <a:t>factor </a:t>
            </a:r>
            <a:r>
              <a:rPr sz="1208" spc="-35" dirty="0">
                <a:latin typeface="Century Gothic"/>
                <a:cs typeface="Century Gothic"/>
              </a:rPr>
              <a:t>that </a:t>
            </a:r>
            <a:r>
              <a:rPr sz="1208" spc="-52" dirty="0">
                <a:latin typeface="Century Gothic"/>
                <a:cs typeface="Century Gothic"/>
              </a:rPr>
              <a:t>adjusted </a:t>
            </a:r>
            <a:r>
              <a:rPr sz="1208" spc="17" dirty="0">
                <a:latin typeface="Century Gothic"/>
                <a:cs typeface="Century Gothic"/>
              </a:rPr>
              <a:t>for </a:t>
            </a:r>
            <a:r>
              <a:rPr sz="1208" spc="-43" dirty="0">
                <a:latin typeface="Century Gothic"/>
                <a:cs typeface="Century Gothic"/>
              </a:rPr>
              <a:t>under-ascertainment </a:t>
            </a:r>
            <a:r>
              <a:rPr sz="1208" spc="-104" dirty="0">
                <a:latin typeface="Century Gothic"/>
                <a:cs typeface="Century Gothic"/>
              </a:rPr>
              <a:t>and  </a:t>
            </a:r>
            <a:r>
              <a:rPr sz="1208" spc="-26" dirty="0">
                <a:latin typeface="Century Gothic"/>
                <a:cs typeface="Century Gothic"/>
              </a:rPr>
              <a:t>under-reporting</a:t>
            </a:r>
            <a:r>
              <a:rPr sz="1035" spc="-38" baseline="34722" dirty="0">
                <a:latin typeface="Century Gothic"/>
                <a:cs typeface="Century Gothic"/>
              </a:rPr>
              <a:t>(10)</a:t>
            </a:r>
            <a:r>
              <a:rPr sz="1208" spc="-26" dirty="0">
                <a:latin typeface="Century Gothic"/>
                <a:cs typeface="Century Gothic"/>
              </a:rPr>
              <a:t>.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78" dirty="0">
                <a:latin typeface="Century Gothic"/>
                <a:cs typeface="Century Gothic"/>
              </a:rPr>
              <a:t>95%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bootstrap </a:t>
            </a:r>
            <a:r>
              <a:rPr sz="1208" spc="-86" dirty="0">
                <a:latin typeface="Century Gothic"/>
                <a:cs typeface="Century Gothic"/>
              </a:rPr>
              <a:t>confidence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intervals</a:t>
            </a:r>
            <a:r>
              <a:rPr sz="1208" spc="-43" dirty="0">
                <a:latin typeface="Century Gothic"/>
                <a:cs typeface="Century Gothic"/>
              </a:rPr>
              <a:t> </a:t>
            </a:r>
            <a:r>
              <a:rPr sz="1208" spc="17" dirty="0">
                <a:latin typeface="Century Gothic"/>
                <a:cs typeface="Century Gothic"/>
              </a:rPr>
              <a:t>for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estimated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number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of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infections </a:t>
            </a:r>
            <a:r>
              <a:rPr sz="1208" spc="-78" dirty="0">
                <a:latin typeface="Century Gothic"/>
                <a:cs typeface="Century Gothic"/>
              </a:rPr>
              <a:t>are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shown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in</a:t>
            </a:r>
            <a:r>
              <a:rPr sz="1208" spc="-43" dirty="0">
                <a:latin typeface="Century Gothic"/>
                <a:cs typeface="Century Gothic"/>
              </a:rPr>
              <a:t> the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60" dirty="0">
                <a:latin typeface="Century Gothic"/>
                <a:cs typeface="Century Gothic"/>
              </a:rPr>
              <a:t>Appendix.</a:t>
            </a:r>
            <a:endParaRPr sz="1208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9646" y="1752902"/>
            <a:ext cx="11829027" cy="786889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35" dirty="0">
                <a:solidFill>
                  <a:srgbClr val="005E6E"/>
                </a:solidFill>
                <a:latin typeface="Lucida Sans"/>
                <a:cs typeface="Lucida Sans"/>
              </a:rPr>
              <a:t>Figure</a:t>
            </a:r>
            <a:r>
              <a:rPr sz="2416" b="1" spc="-155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17" dirty="0">
                <a:solidFill>
                  <a:srgbClr val="005E6E"/>
                </a:solidFill>
                <a:latin typeface="Lucida Sans"/>
                <a:cs typeface="Lucida Sans"/>
              </a:rPr>
              <a:t>1.1.</a:t>
            </a:r>
            <a:r>
              <a:rPr sz="2416" b="1" spc="-147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Lucida Sans"/>
                <a:cs typeface="Lucida Sans"/>
              </a:rPr>
              <a:t>Number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35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2416" b="1" spc="-181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2416" b="1" spc="-19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5" dirty="0">
                <a:solidFill>
                  <a:srgbClr val="8C268A"/>
                </a:solidFill>
                <a:latin typeface="Lucida Sans"/>
                <a:cs typeface="Lucida Sans"/>
              </a:rPr>
              <a:t>A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cases</a:t>
            </a:r>
            <a:r>
              <a:rPr sz="2416" b="1" spc="-14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and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estimated</a:t>
            </a:r>
            <a:r>
              <a:rPr sz="2416" b="1" spc="-14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Lucida Sans"/>
                <a:cs typeface="Lucida Sans"/>
              </a:rPr>
              <a:t>infections*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12" dirty="0">
                <a:solidFill>
                  <a:srgbClr val="8C268A"/>
                </a:solidFill>
                <a:latin typeface="Lucida Sans"/>
                <a:cs typeface="Lucida Sans"/>
              </a:rPr>
              <a:t>— 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United </a:t>
            </a:r>
            <a:r>
              <a:rPr sz="2416" b="1" spc="52" dirty="0">
                <a:solidFill>
                  <a:srgbClr val="8C268A"/>
                </a:solidFill>
                <a:latin typeface="Lucida Sans"/>
                <a:cs typeface="Lucida Sans"/>
              </a:rPr>
              <a:t>States,</a:t>
            </a:r>
            <a:r>
              <a:rPr sz="2416" b="1" spc="-302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2011–2018</a:t>
            </a:r>
            <a:endParaRPr sz="2416">
              <a:latin typeface="Lucida Sans"/>
              <a:cs typeface="Lucida San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84260" y="2917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6" name="object 6"/>
          <p:cNvSpPr/>
          <p:nvPr/>
        </p:nvSpPr>
        <p:spPr>
          <a:xfrm>
            <a:off x="12613553" y="291713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7" name="object 7"/>
          <p:cNvSpPr txBox="1"/>
          <p:nvPr/>
        </p:nvSpPr>
        <p:spPr>
          <a:xfrm>
            <a:off x="764235" y="5072271"/>
            <a:ext cx="11706312" cy="693081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System</a:t>
            </a:r>
          </a:p>
          <a:p>
            <a:pPr marL="21914" marR="8766">
              <a:lnSpc>
                <a:spcPct val="107200"/>
              </a:lnSpc>
              <a:spcBef>
                <a:spcPts val="776"/>
              </a:spcBef>
            </a:pPr>
            <a:r>
              <a:rPr sz="1208" spc="-60" dirty="0">
                <a:latin typeface="Century Gothic"/>
                <a:cs typeface="Century Gothic"/>
              </a:rPr>
              <a:t>* </a:t>
            </a:r>
            <a:r>
              <a:rPr sz="1208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estimated </a:t>
            </a:r>
            <a:r>
              <a:rPr sz="1208" spc="-17" dirty="0">
                <a:latin typeface="Century Gothic"/>
                <a:cs typeface="Century Gothic"/>
              </a:rPr>
              <a:t>viral </a:t>
            </a:r>
            <a:r>
              <a:rPr sz="1208" spc="-26" dirty="0">
                <a:latin typeface="Century Gothic"/>
                <a:cs typeface="Century Gothic"/>
              </a:rPr>
              <a:t>hepatitis infections </a:t>
            </a:r>
            <a:r>
              <a:rPr sz="1208" spc="-52" dirty="0">
                <a:latin typeface="Century Gothic"/>
                <a:cs typeface="Century Gothic"/>
              </a:rPr>
              <a:t>was determined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7" dirty="0">
                <a:latin typeface="Century Gothic"/>
                <a:cs typeface="Century Gothic"/>
              </a:rPr>
              <a:t>multiplying </a:t>
            </a:r>
            <a:r>
              <a:rPr sz="1208" spc="-43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reported </a:t>
            </a:r>
            <a:r>
              <a:rPr sz="1208" spc="-60" dirty="0">
                <a:latin typeface="Century Gothic"/>
                <a:cs typeface="Century Gothic"/>
              </a:rPr>
              <a:t>cases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81" dirty="0">
                <a:latin typeface="Century Gothic"/>
                <a:cs typeface="Century Gothic"/>
              </a:rPr>
              <a:t>a </a:t>
            </a:r>
            <a:r>
              <a:rPr lang="en-US" sz="1208" spc="-181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factor </a:t>
            </a:r>
            <a:r>
              <a:rPr sz="1208" spc="-35" dirty="0">
                <a:latin typeface="Century Gothic"/>
                <a:cs typeface="Century Gothic"/>
              </a:rPr>
              <a:t>that </a:t>
            </a:r>
            <a:r>
              <a:rPr sz="1208" spc="-52" dirty="0">
                <a:latin typeface="Century Gothic"/>
                <a:cs typeface="Century Gothic"/>
              </a:rPr>
              <a:t>adjusted </a:t>
            </a:r>
            <a:r>
              <a:rPr sz="1208" spc="17" dirty="0">
                <a:latin typeface="Century Gothic"/>
                <a:cs typeface="Century Gothic"/>
              </a:rPr>
              <a:t>for </a:t>
            </a:r>
            <a:r>
              <a:rPr sz="1208" spc="-43" dirty="0">
                <a:latin typeface="Century Gothic"/>
                <a:cs typeface="Century Gothic"/>
              </a:rPr>
              <a:t>under-ascertainment </a:t>
            </a:r>
            <a:r>
              <a:rPr sz="1208" spc="-104" dirty="0">
                <a:latin typeface="Century Gothic"/>
                <a:cs typeface="Century Gothic"/>
              </a:rPr>
              <a:t>and  </a:t>
            </a:r>
            <a:r>
              <a:rPr sz="1208" spc="-26" dirty="0">
                <a:latin typeface="Century Gothic"/>
                <a:cs typeface="Century Gothic"/>
              </a:rPr>
              <a:t>under-reporting</a:t>
            </a:r>
            <a:r>
              <a:rPr sz="1035" spc="-38" baseline="34722" dirty="0">
                <a:latin typeface="Century Gothic"/>
                <a:cs typeface="Century Gothic"/>
              </a:rPr>
              <a:t>(10)</a:t>
            </a:r>
            <a:r>
              <a:rPr sz="1208" spc="-26" dirty="0">
                <a:latin typeface="Century Gothic"/>
                <a:cs typeface="Century Gothic"/>
              </a:rPr>
              <a:t>.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78" dirty="0">
                <a:latin typeface="Century Gothic"/>
                <a:cs typeface="Century Gothic"/>
              </a:rPr>
              <a:t>95%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bootstrap </a:t>
            </a:r>
            <a:r>
              <a:rPr sz="1208" spc="-86" dirty="0">
                <a:latin typeface="Century Gothic"/>
                <a:cs typeface="Century Gothic"/>
              </a:rPr>
              <a:t>confidence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intervals</a:t>
            </a:r>
            <a:r>
              <a:rPr sz="1208" spc="-43" dirty="0">
                <a:latin typeface="Century Gothic"/>
                <a:cs typeface="Century Gothic"/>
              </a:rPr>
              <a:t> </a:t>
            </a:r>
            <a:r>
              <a:rPr sz="1208" spc="17" dirty="0">
                <a:latin typeface="Century Gothic"/>
                <a:cs typeface="Century Gothic"/>
              </a:rPr>
              <a:t>for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estimated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number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of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infections </a:t>
            </a:r>
            <a:r>
              <a:rPr sz="1208" spc="-78" dirty="0">
                <a:latin typeface="Century Gothic"/>
                <a:cs typeface="Century Gothic"/>
              </a:rPr>
              <a:t>are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shown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in</a:t>
            </a:r>
            <a:r>
              <a:rPr sz="1208" spc="-43" dirty="0">
                <a:latin typeface="Century Gothic"/>
                <a:cs typeface="Century Gothic"/>
              </a:rPr>
              <a:t> the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60" dirty="0">
                <a:latin typeface="Century Gothic"/>
                <a:cs typeface="Century Gothic"/>
              </a:rPr>
              <a:t>Appendix.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0861" y="3056862"/>
            <a:ext cx="12118290" cy="1862667"/>
          </a:xfrm>
          <a:custGeom>
            <a:avLst/>
            <a:gdLst/>
            <a:ahLst/>
            <a:cxnLst/>
            <a:rect l="l" t="t" r="r" b="b"/>
            <a:pathLst>
              <a:path w="7023100" h="1079500">
                <a:moveTo>
                  <a:pt x="0" y="0"/>
                </a:moveTo>
                <a:lnTo>
                  <a:pt x="7022592" y="0"/>
                </a:lnTo>
                <a:lnTo>
                  <a:pt x="7022592" y="1078991"/>
                </a:lnTo>
                <a:lnTo>
                  <a:pt x="0" y="10789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289317"/>
              </p:ext>
            </p:extLst>
          </p:nvPr>
        </p:nvGraphicFramePr>
        <p:xfrm>
          <a:off x="786153" y="3200400"/>
          <a:ext cx="11838893" cy="15725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3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864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Hepatitis</a:t>
                      </a:r>
                      <a:r>
                        <a:rPr sz="1400" b="1" spc="-6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A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2011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2012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2013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2014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2015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2016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2017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R="194310" algn="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2018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10" dirty="0">
                          <a:latin typeface="Tahoma"/>
                          <a:cs typeface="Tahoma"/>
                        </a:rPr>
                        <a:t>Reported </a:t>
                      </a:r>
                      <a:r>
                        <a:rPr sz="1400" b="1" spc="-15" dirty="0">
                          <a:latin typeface="Tahoma"/>
                          <a:cs typeface="Tahoma"/>
                        </a:rPr>
                        <a:t>cases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1,398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1,562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1,781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1,239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1,390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2,007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3,366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12,474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10" dirty="0">
                          <a:latin typeface="Tahoma"/>
                          <a:cs typeface="Tahoma"/>
                        </a:rPr>
                        <a:t>Estimated</a:t>
                      </a:r>
                      <a:r>
                        <a:rPr sz="1400" b="1" spc="-15" dirty="0">
                          <a:latin typeface="Tahoma"/>
                          <a:cs typeface="Tahoma"/>
                        </a:rPr>
                        <a:t> cases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2,800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3,100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3,500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2,500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2,800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4,000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6,700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24,900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7671906" y="779842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09558" y="779841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21603" y="103826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79768" y="103826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63438" y="1057150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05270" y="1001400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04980" y="743529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33001" y="777264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04987" y="743541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127408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184</Words>
  <Application>Microsoft Office PowerPoint</Application>
  <PresentationFormat>Custom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Century Gothic</vt:lpstr>
      <vt:lpstr>Lucida Sans</vt:lpstr>
      <vt:lpstr>Tahoma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1.1. Number of reported hepatitis A cases and estimated infections — United States, 2011–2018</dc:subject>
  <dc:creator>HHS / CDC / DDID / NCHHSTP / DVH</dc:creator>
  <cp:lastModifiedBy>Peterson, Paul (CDC/DDID/NCHHSTP/DVH) (CTR)</cp:lastModifiedBy>
  <cp:revision>2</cp:revision>
  <dcterms:created xsi:type="dcterms:W3CDTF">2020-07-21T11:39:52Z</dcterms:created>
  <dcterms:modified xsi:type="dcterms:W3CDTF">2020-07-21T15:55:22Z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2020-07-15T00:00:00Z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