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AA927B5-BB4B-434F-9481-0F0AFCC97CF7}">
          <p14:sldIdLst>
            <p14:sldId id="268"/>
          </p14:sldIdLst>
        </p14:section>
        <p14:section name="Untitled Section" id="{0563C6F6-70C6-4D14-BE99-FBA0F486532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91" autoAdjust="0"/>
    <p:restoredTop sz="80333" autoAdjust="0"/>
  </p:normalViewPr>
  <p:slideViewPr>
    <p:cSldViewPr snapToGrid="0">
      <p:cViewPr varScale="1">
        <p:scale>
          <a:sx n="59" d="100"/>
          <a:sy n="59" d="100"/>
        </p:scale>
        <p:origin x="11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8961606113856042"/>
          <c:y val="3.168543372754519E-2"/>
          <c:w val="0.68431132852352983"/>
          <c:h val="0.864135013597341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12111618519413668"/>
                  <c:y val="1.3637085399912199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A5A-4B7D-9464-28FBC3D767F5}"/>
                </c:ext>
              </c:extLst>
            </c:dLbl>
            <c:dLbl>
              <c:idx val="1"/>
              <c:layout>
                <c:manualLayout>
                  <c:x val="-5.3784149356128543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A5A-4B7D-9464-28FBC3D767F5}"/>
                </c:ext>
              </c:extLst>
            </c:dLbl>
            <c:dLbl>
              <c:idx val="2"/>
              <c:layout>
                <c:manualLayout>
                  <c:x val="-8.7896224510397736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A5A-4B7D-9464-28FBC3D767F5}"/>
                </c:ext>
              </c:extLst>
            </c:dLbl>
            <c:dLbl>
              <c:idx val="3"/>
              <c:layout>
                <c:manualLayout>
                  <c:x val="-1.0231217059095479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A5A-4B7D-9464-28FBC3D767F5}"/>
                </c:ext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A5A-4B7D-9464-28FBC3D767F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Injection drug use</c:v>
                </c:pt>
                <c:pt idx="1">
                  <c:v>Multiple sex partners</c:v>
                </c:pt>
                <c:pt idx="2">
                  <c:v>Surgery</c:v>
                </c:pt>
                <c:pt idx="3">
                  <c:v>Sexual contact</c:v>
                </c:pt>
                <c:pt idx="4">
                  <c:v>Men who have sex with men¶</c:v>
                </c:pt>
                <c:pt idx="5">
                  <c:v>Needle stick</c:v>
                </c:pt>
                <c:pt idx="6">
                  <c:v>Household contact</c:v>
                </c:pt>
                <c:pt idx="7">
                  <c:v>Occupation</c:v>
                </c:pt>
                <c:pt idx="8">
                  <c:v>Dialysis patient</c:v>
                </c:pt>
                <c:pt idx="9">
                  <c:v>Transfusion recipient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1059</c:v>
                </c:pt>
                <c:pt idx="1">
                  <c:v>131</c:v>
                </c:pt>
                <c:pt idx="2">
                  <c:v>123</c:v>
                </c:pt>
                <c:pt idx="3">
                  <c:v>66</c:v>
                </c:pt>
                <c:pt idx="4">
                  <c:v>32</c:v>
                </c:pt>
                <c:pt idx="5">
                  <c:v>36</c:v>
                </c:pt>
                <c:pt idx="6">
                  <c:v>20</c:v>
                </c:pt>
                <c:pt idx="7">
                  <c:v>11</c:v>
                </c:pt>
                <c:pt idx="8">
                  <c:v>7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A5A-4B7D-9464-28FBC3D767F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6A5A-4B7D-9464-28FBC3D767F5}"/>
              </c:ext>
            </c:extLst>
          </c:dPt>
          <c:dLbls>
            <c:dLbl>
              <c:idx val="2"/>
              <c:layout>
                <c:manualLayout>
                  <c:x val="-0.11197062402740852"/>
                  <c:y val="1.074309661470252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A5A-4B7D-9464-28FBC3D767F5}"/>
                </c:ext>
              </c:extLst>
            </c:dLbl>
            <c:dLbl>
              <c:idx val="3"/>
              <c:layout>
                <c:manualLayout>
                  <c:x val="-4.6543616619813457E-3"/>
                  <c:y val="3.6245791908953717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A5A-4B7D-9464-28FBC3D767F5}"/>
                </c:ext>
              </c:extLst>
            </c:dLbl>
            <c:dLbl>
              <c:idx val="4"/>
              <c:layout>
                <c:manualLayout>
                  <c:x val="-7.1945691764297619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A5A-4B7D-9464-28FBC3D767F5}"/>
                </c:ext>
              </c:extLst>
            </c:dLbl>
            <c:dLbl>
              <c:idx val="5"/>
              <c:layout>
                <c:manualLayout>
                  <c:x val="-7.8546805235775261E-3"/>
                  <c:y val="1.5567449086657762E-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A5A-4B7D-9464-28FBC3D767F5}"/>
                </c:ext>
              </c:extLst>
            </c:dLbl>
            <c:dLbl>
              <c:idx val="8"/>
              <c:layout>
                <c:manualLayout>
                  <c:x val="-0.1615508885298869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A5A-4B7D-9464-28FBC3D767F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6350" cap="flat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Injection drug use</c:v>
                </c:pt>
                <c:pt idx="1">
                  <c:v>Multiple sex partners</c:v>
                </c:pt>
                <c:pt idx="2">
                  <c:v>Surgery</c:v>
                </c:pt>
                <c:pt idx="3">
                  <c:v>Sexual contact</c:v>
                </c:pt>
                <c:pt idx="4">
                  <c:v>Men who have sex with men¶</c:v>
                </c:pt>
                <c:pt idx="5">
                  <c:v>Needle stick</c:v>
                </c:pt>
                <c:pt idx="6">
                  <c:v>Household contact</c:v>
                </c:pt>
                <c:pt idx="7">
                  <c:v>Occupation</c:v>
                </c:pt>
                <c:pt idx="8">
                  <c:v>Dialysis patient</c:v>
                </c:pt>
                <c:pt idx="9">
                  <c:v>Transfusion recipient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400</c:v>
                </c:pt>
                <c:pt idx="1">
                  <c:v>312</c:v>
                </c:pt>
                <c:pt idx="2">
                  <c:v>855</c:v>
                </c:pt>
                <c:pt idx="3">
                  <c:v>270</c:v>
                </c:pt>
                <c:pt idx="4">
                  <c:v>260</c:v>
                </c:pt>
                <c:pt idx="5">
                  <c:v>441</c:v>
                </c:pt>
                <c:pt idx="6">
                  <c:v>316</c:v>
                </c:pt>
                <c:pt idx="7">
                  <c:v>1082</c:v>
                </c:pt>
                <c:pt idx="8">
                  <c:v>1148</c:v>
                </c:pt>
                <c:pt idx="9">
                  <c:v>990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A5A-4B7D-9464-28FBC3D767F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Injection drug use</c:v>
                </c:pt>
                <c:pt idx="1">
                  <c:v>Multiple sex partners</c:v>
                </c:pt>
                <c:pt idx="2">
                  <c:v>Surgery</c:v>
                </c:pt>
                <c:pt idx="3">
                  <c:v>Sexual contact</c:v>
                </c:pt>
                <c:pt idx="4">
                  <c:v>Men who have sex with men¶</c:v>
                </c:pt>
                <c:pt idx="5">
                  <c:v>Needle stick</c:v>
                </c:pt>
                <c:pt idx="6">
                  <c:v>Household contact</c:v>
                </c:pt>
                <c:pt idx="7">
                  <c:v>Occupation</c:v>
                </c:pt>
                <c:pt idx="8">
                  <c:v>Dialysis patient</c:v>
                </c:pt>
                <c:pt idx="9">
                  <c:v>Transfusion recipient</c:v>
                </c:pt>
              </c:strCache>
            </c:str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1757</c:v>
                </c:pt>
                <c:pt idx="1">
                  <c:v>2773</c:v>
                </c:pt>
                <c:pt idx="2">
                  <c:v>2238</c:v>
                </c:pt>
                <c:pt idx="3">
                  <c:v>2880</c:v>
                </c:pt>
                <c:pt idx="4">
                  <c:v>1483</c:v>
                </c:pt>
                <c:pt idx="5">
                  <c:v>2739</c:v>
                </c:pt>
                <c:pt idx="6">
                  <c:v>2880</c:v>
                </c:pt>
                <c:pt idx="7">
                  <c:v>2123</c:v>
                </c:pt>
                <c:pt idx="8">
                  <c:v>2061</c:v>
                </c:pt>
                <c:pt idx="9">
                  <c:v>2194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A5A-4B7D-9464-28FBC3D767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92511120"/>
        <c:axId val="592518176"/>
      </c:barChart>
      <c:valAx>
        <c:axId val="592518176"/>
        <c:scaling>
          <c:orientation val="minMax"/>
          <c:max val="3000"/>
          <c:min val="0"/>
        </c:scaling>
        <c:delete val="0"/>
        <c:axPos val="t"/>
        <c:numFmt formatCode="#,##0" sourceLinked="0"/>
        <c:majorTickMark val="none"/>
        <c:minorTickMark val="none"/>
        <c:tickLblPos val="high"/>
        <c:spPr>
          <a:noFill/>
          <a:ln w="6350" cap="flat" cmpd="sng" algn="ctr">
            <a:solidFill>
              <a:sysClr val="windowText" lastClr="000000"/>
            </a:solidFill>
            <a:prstDash val="solid"/>
            <a:round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92511120"/>
        <c:crosses val="autoZero"/>
        <c:crossBetween val="between"/>
        <c:majorUnit val="500"/>
      </c:valAx>
      <c:catAx>
        <c:axId val="592511120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prstDash val="solid"/>
            <a:round/>
          </a:ln>
          <a:effectLst/>
        </c:spPr>
        <c:txPr>
          <a:bodyPr rot="0" spcFirstLastPara="1" vertOverflow="ellipsis" wrap="square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92518176"/>
        <c:crosses val="autoZero"/>
        <c:auto val="0"/>
        <c:lblAlgn val="ctr"/>
        <c:lblOffset val="50"/>
        <c:tickMarkSkip val="1"/>
        <c:noMultiLvlLbl val="0"/>
      </c:catAx>
      <c:spPr>
        <a:noFill/>
        <a:ln>
          <a:solidFill>
            <a:sysClr val="windowText" lastClr="000000">
              <a:lumMod val="95000"/>
              <a:lumOff val="5000"/>
            </a:sysClr>
          </a:solidFill>
        </a:ln>
        <a:effectLst/>
      </c:spPr>
    </c:plotArea>
    <c:legend>
      <c:legendPos val="r"/>
      <c:layout>
        <c:manualLayout>
          <c:xMode val="edge"/>
          <c:yMode val="edge"/>
          <c:x val="0.80719313209121768"/>
          <c:y val="0.65913182185209229"/>
          <c:w val="0.14155371203599551"/>
          <c:h val="0.2030190703123763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round/>
    </a:ln>
    <a:effectLst/>
  </c:spPr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3406A-D3B8-4265-8FB6-9F4A555098BE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326A0-8BF7-4907-BFD8-0CB6CC62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37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*A total of 3,216 case reports of acute hepatitis C were received in 2017.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†More than one risk exposure/behavior may be indicated on each case report.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§No risk data reported.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¶A total of 1,775 acute hepatitis C cases were reported among males in 2017.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26A0-8BF7-4907-BFD8-0CB6CC6296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993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3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1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5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4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6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6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5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3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3285"/>
          </a:xfrm>
        </p:spPr>
        <p:txBody>
          <a:bodyPr>
            <a:normAutofit/>
          </a:bodyPr>
          <a:lstStyle/>
          <a:p>
            <a:r>
              <a:rPr lang="en-US" sz="3600" b="1" dirty="0"/>
              <a:t>Figure 4.7. Reported cases of acute </a:t>
            </a:r>
            <a:r>
              <a:rPr lang="en-US" sz="3600" b="1"/>
              <a:t>hepatitis C*, </a:t>
            </a:r>
            <a:r>
              <a:rPr lang="en-US" sz="3600" b="1" dirty="0"/>
              <a:t>by risk behavior/exposure† — United States, 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1855" y="6238754"/>
            <a:ext cx="9832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CDC, National Notifiable Diseases Surveillance System.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551861308"/>
              </p:ext>
            </p:extLst>
          </p:nvPr>
        </p:nvGraphicFramePr>
        <p:xfrm>
          <a:off x="347241" y="1335314"/>
          <a:ext cx="11690429" cy="5175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61724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96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Figure 4.7. Reported cases of acute hepatitis C*, by risk behavior/exposure† — United States,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United States, 2017</dc:title>
  <dc:creator>BENJAMIN KUPRONIS</dc:creator>
  <cp:lastModifiedBy>Peterson, Paul (CDC/DDID/NCHHSTP/DVH) (CTR)</cp:lastModifiedBy>
  <cp:revision>45</cp:revision>
  <dcterms:created xsi:type="dcterms:W3CDTF">2019-05-14T20:24:37Z</dcterms:created>
  <dcterms:modified xsi:type="dcterms:W3CDTF">2019-11-13T21:00:16Z</dcterms:modified>
</cp:coreProperties>
</file>