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82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1" autoAdjust="0"/>
    <p:restoredTop sz="80333" autoAdjust="0"/>
  </p:normalViewPr>
  <p:slideViewPr>
    <p:cSldViewPr snapToGrid="0">
      <p:cViewPr varScale="1">
        <p:scale>
          <a:sx n="59" d="100"/>
          <a:sy n="59" d="100"/>
        </p:scale>
        <p:origin x="11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dc.gov\private\M333\gfq8\2017%20Surv%20Summary\Stacked%20bar%20graphs_061419_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185035870516183"/>
          <c:y val="3.4465529343660657E-2"/>
          <c:w val="0.71109333333333336"/>
          <c:h val="0.81140323075302512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'Hep C'!$C$22</c:f>
              <c:strCache>
                <c:ptCount val="1"/>
                <c:pt idx="0">
                  <c:v>Estimated not reported</c:v>
                </c:pt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numRef>
              <c:f>'Hep C'!$A$23:$A$27</c:f>
              <c:numCache>
                <c:formatCode>0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'Hep C'!$C$23:$C$27</c:f>
              <c:numCache>
                <c:formatCode>#,##0</c:formatCode>
                <c:ptCount val="5"/>
                <c:pt idx="0">
                  <c:v>29700</c:v>
                </c:pt>
                <c:pt idx="1">
                  <c:v>30500</c:v>
                </c:pt>
                <c:pt idx="2">
                  <c:v>33900</c:v>
                </c:pt>
                <c:pt idx="3">
                  <c:v>41200</c:v>
                </c:pt>
                <c:pt idx="4">
                  <c:v>44300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39-40A0-8999-98CDFA3CB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-27"/>
        <c:axId val="484415376"/>
        <c:axId val="484416688"/>
      </c:barChart>
      <c:barChart>
        <c:barDir val="col"/>
        <c:grouping val="clustered"/>
        <c:varyColors val="0"/>
        <c:ser>
          <c:idx val="0"/>
          <c:order val="0"/>
          <c:tx>
            <c:strRef>
              <c:f>'Hep C'!$B$22</c:f>
              <c:strCache>
                <c:ptCount val="1"/>
                <c:pt idx="0">
                  <c:v>Reported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numRef>
              <c:f>'Hep C'!$A$23:$A$27</c:f>
              <c:numCache>
                <c:formatCode>0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'Hep C'!$B$23:$B$27</c:f>
              <c:numCache>
                <c:formatCode>#,##0</c:formatCode>
                <c:ptCount val="5"/>
                <c:pt idx="0">
                  <c:v>2138</c:v>
                </c:pt>
                <c:pt idx="1">
                  <c:v>2194</c:v>
                </c:pt>
                <c:pt idx="2">
                  <c:v>2436</c:v>
                </c:pt>
                <c:pt idx="3">
                  <c:v>2967</c:v>
                </c:pt>
                <c:pt idx="4">
                  <c:v>3186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39-40A0-8999-98CDFA3CB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-27"/>
        <c:axId val="484425216"/>
        <c:axId val="484424232"/>
      </c:barChart>
      <c:catAx>
        <c:axId val="484415376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4416688"/>
        <c:crosses val="autoZero"/>
        <c:auto val="1"/>
        <c:lblAlgn val="ctr"/>
        <c:lblOffset val="100"/>
        <c:noMultiLvlLbl val="0"/>
      </c:catAx>
      <c:valAx>
        <c:axId val="48441668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Number of cases</a:t>
                </a:r>
              </a:p>
            </c:rich>
          </c:tx>
          <c:layout>
            <c:manualLayout>
              <c:xMode val="edge"/>
              <c:yMode val="edge"/>
              <c:x val="4.8731185604046101E-2"/>
              <c:y val="0.1170108589768567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84415376"/>
        <c:crosses val="autoZero"/>
        <c:crossBetween val="between"/>
        <c:majorUnit val="10000"/>
      </c:valAx>
      <c:valAx>
        <c:axId val="484424232"/>
        <c:scaling>
          <c:orientation val="minMax"/>
          <c:max val="8000"/>
        </c:scaling>
        <c:delete val="1"/>
        <c:axPos val="r"/>
        <c:numFmt formatCode="#,##0" sourceLinked="1"/>
        <c:majorTickMark val="out"/>
        <c:minorTickMark val="none"/>
        <c:tickLblPos val="nextTo"/>
        <c:crossAx val="484425216"/>
        <c:crosses val="max"/>
        <c:crossBetween val="between"/>
      </c:valAx>
      <c:catAx>
        <c:axId val="484425216"/>
        <c:scaling>
          <c:orientation val="minMax"/>
        </c:scaling>
        <c:delete val="1"/>
        <c:axPos val="b"/>
        <c:numFmt formatCode="0" sourceLinked="1"/>
        <c:majorTickMark val="out"/>
        <c:minorTickMark val="none"/>
        <c:tickLblPos val="nextTo"/>
        <c:crossAx val="4844242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575279090113734"/>
          <c:y val="8.2244934295219868E-2"/>
          <c:w val="0.45238298337707794"/>
          <c:h val="0.180103434807453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*The number of estimated viral hepatitis cases was determined by multiplying the number of reported cases by a factor that adjusted for under-ascertainment and under-reporting (5).In this visual representation, the reported and estimated not reported add to the total estimated number of acute cases. The 95% bootstrap confidence intervals for the adjusted number of cases are shown in the Appendix.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0326A0-8BF7-4907-BFD8-0CB6CC62965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02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10/31/2019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Figure 4.1. Actual number of acute hepatitis C cases submitted to CDC by states and estimated* number of acute hepatitis C cases — United States, 2010–2017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357875"/>
            <a:ext cx="9056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9883469"/>
              </p:ext>
            </p:extLst>
          </p:nvPr>
        </p:nvGraphicFramePr>
        <p:xfrm>
          <a:off x="1914524" y="1878775"/>
          <a:ext cx="7703609" cy="4291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202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111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4.1. Actual number of acute hepatitis C cases submitted to CDC by states and estimated* number of acute hepatitis C cases — United States, 2010–2017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39</cp:revision>
  <dcterms:created xsi:type="dcterms:W3CDTF">2019-05-14T20:24:37Z</dcterms:created>
  <dcterms:modified xsi:type="dcterms:W3CDTF">2019-10-31T17:02:49Z</dcterms:modified>
</cp:coreProperties>
</file>