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75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1703214493623916"/>
          <c:y val="3.168543372754519E-2"/>
          <c:w val="0.64419561356472932"/>
          <c:h val="0.864135013597341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6651995641094132E-2"/>
                  <c:y val="2.11321018332784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2CB-4ABB-A174-817F29245C6D}"/>
                </c:ext>
              </c:extLst>
            </c:dLbl>
            <c:dLbl>
              <c:idx val="1"/>
              <c:layout>
                <c:manualLayout>
                  <c:x val="-5.3784149356128543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CB-4ABB-A174-817F29245C6D}"/>
                </c:ext>
              </c:extLst>
            </c:dLbl>
            <c:dLbl>
              <c:idx val="2"/>
              <c:layout>
                <c:manualLayout>
                  <c:x val="-8.7896224510397736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CB-4ABB-A174-817F29245C6D}"/>
                </c:ext>
              </c:extLst>
            </c:dLbl>
            <c:dLbl>
              <c:idx val="3"/>
              <c:layout>
                <c:manualLayout>
                  <c:x val="-1.023121705909547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CB-4ABB-A174-817F29245C6D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CB-4ABB-A174-817F29245C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Injection drug use</c:v>
                </c:pt>
                <c:pt idx="1">
                  <c:v>Multiple sex partners</c:v>
                </c:pt>
                <c:pt idx="2">
                  <c:v>Surgery</c:v>
                </c:pt>
                <c:pt idx="3">
                  <c:v>Sexual contact</c:v>
                </c:pt>
                <c:pt idx="4">
                  <c:v>Needle stick</c:v>
                </c:pt>
                <c:pt idx="5">
                  <c:v>Men who have sex with men¶</c:v>
                </c:pt>
                <c:pt idx="6">
                  <c:v>Household contact</c:v>
                </c:pt>
                <c:pt idx="7">
                  <c:v>Occupation</c:v>
                </c:pt>
                <c:pt idx="8">
                  <c:v>Transfusion recipient</c:v>
                </c:pt>
                <c:pt idx="9">
                  <c:v>Dialysis patient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715</c:v>
                </c:pt>
                <c:pt idx="1">
                  <c:v>190</c:v>
                </c:pt>
                <c:pt idx="2">
                  <c:v>125</c:v>
                </c:pt>
                <c:pt idx="3">
                  <c:v>61</c:v>
                </c:pt>
                <c:pt idx="4">
                  <c:v>56</c:v>
                </c:pt>
                <c:pt idx="5">
                  <c:v>27</c:v>
                </c:pt>
                <c:pt idx="6">
                  <c:v>14</c:v>
                </c:pt>
                <c:pt idx="7">
                  <c:v>11</c:v>
                </c:pt>
                <c:pt idx="8">
                  <c:v>4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CB-4ABB-A174-817F29245C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A2CB-4ABB-A174-817F29245C6D}"/>
              </c:ext>
            </c:extLst>
          </c:dPt>
          <c:dLbls>
            <c:dLbl>
              <c:idx val="2"/>
              <c:layout>
                <c:manualLayout>
                  <c:x val="-0.13781876619219044"/>
                  <c:y val="1.07415398697938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2CB-4ABB-A174-817F29245C6D}"/>
                </c:ext>
              </c:extLst>
            </c:dLbl>
            <c:dLbl>
              <c:idx val="5"/>
              <c:layout>
                <c:manualLayout>
                  <c:x val="-7.8546805235775261E-3"/>
                  <c:y val="1.5567449086657762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CB-4ABB-A174-817F29245C6D}"/>
                </c:ext>
              </c:extLst>
            </c:dLbl>
            <c:dLbl>
              <c:idx val="8"/>
              <c:layout>
                <c:manualLayout>
                  <c:x val="-0.1615508885298869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2CB-4ABB-A174-817F29245C6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Injection drug use</c:v>
                </c:pt>
                <c:pt idx="1">
                  <c:v>Multiple sex partners</c:v>
                </c:pt>
                <c:pt idx="2">
                  <c:v>Surgery</c:v>
                </c:pt>
                <c:pt idx="3">
                  <c:v>Sexual contact</c:v>
                </c:pt>
                <c:pt idx="4">
                  <c:v>Needle stick</c:v>
                </c:pt>
                <c:pt idx="5">
                  <c:v>Men who have sex with men¶</c:v>
                </c:pt>
                <c:pt idx="6">
                  <c:v>Household contact</c:v>
                </c:pt>
                <c:pt idx="7">
                  <c:v>Occupation</c:v>
                </c:pt>
                <c:pt idx="8">
                  <c:v>Transfusion recipient</c:v>
                </c:pt>
                <c:pt idx="9">
                  <c:v>Dialysis patient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1213</c:v>
                </c:pt>
                <c:pt idx="1">
                  <c:v>505</c:v>
                </c:pt>
                <c:pt idx="2">
                  <c:v>1317</c:v>
                </c:pt>
                <c:pt idx="3">
                  <c:v>914</c:v>
                </c:pt>
                <c:pt idx="4">
                  <c:v>817</c:v>
                </c:pt>
                <c:pt idx="5">
                  <c:v>215</c:v>
                </c:pt>
                <c:pt idx="6">
                  <c:v>961</c:v>
                </c:pt>
                <c:pt idx="7">
                  <c:v>1731</c:v>
                </c:pt>
                <c:pt idx="8">
                  <c:v>1483</c:v>
                </c:pt>
                <c:pt idx="9">
                  <c:v>1489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2CB-4ABB-A174-817F29245C6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2">
                        <a:lumMod val="10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Injection drug use</c:v>
                </c:pt>
                <c:pt idx="1">
                  <c:v>Multiple sex partners</c:v>
                </c:pt>
                <c:pt idx="2">
                  <c:v>Surgery</c:v>
                </c:pt>
                <c:pt idx="3">
                  <c:v>Sexual contact</c:v>
                </c:pt>
                <c:pt idx="4">
                  <c:v>Needle stick</c:v>
                </c:pt>
                <c:pt idx="5">
                  <c:v>Men who have sex with men¶</c:v>
                </c:pt>
                <c:pt idx="6">
                  <c:v>Household contact</c:v>
                </c:pt>
                <c:pt idx="7">
                  <c:v>Occupation</c:v>
                </c:pt>
                <c:pt idx="8">
                  <c:v>Transfusion recipient</c:v>
                </c:pt>
                <c:pt idx="9">
                  <c:v>Dialysis patient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1481</c:v>
                </c:pt>
                <c:pt idx="1">
                  <c:v>2714</c:v>
                </c:pt>
                <c:pt idx="2">
                  <c:v>1967</c:v>
                </c:pt>
                <c:pt idx="3">
                  <c:v>2434</c:v>
                </c:pt>
                <c:pt idx="4">
                  <c:v>2536</c:v>
                </c:pt>
                <c:pt idx="5">
                  <c:v>1853</c:v>
                </c:pt>
                <c:pt idx="6">
                  <c:v>2434</c:v>
                </c:pt>
                <c:pt idx="7">
                  <c:v>1667</c:v>
                </c:pt>
                <c:pt idx="8">
                  <c:v>1922</c:v>
                </c:pt>
                <c:pt idx="9">
                  <c:v>1917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2CB-4ABB-A174-817F29245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86593544"/>
        <c:axId val="586593152"/>
      </c:barChart>
      <c:valAx>
        <c:axId val="586593152"/>
        <c:scaling>
          <c:orientation val="minMax"/>
          <c:max val="3000"/>
          <c:min val="0"/>
        </c:scaling>
        <c:delete val="0"/>
        <c:axPos val="t"/>
        <c:numFmt formatCode="#,##0" sourceLinked="0"/>
        <c:majorTickMark val="none"/>
        <c:minorTickMark val="none"/>
        <c:tickLblPos val="high"/>
        <c:spPr>
          <a:noFill/>
          <a:ln w="6350" cap="flat" cmpd="sng" algn="ctr">
            <a:solidFill>
              <a:sysClr val="windowText" lastClr="000000"/>
            </a:solidFill>
            <a:prstDash val="solid"/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6593544"/>
        <c:crosses val="autoZero"/>
        <c:crossBetween val="between"/>
        <c:majorUnit val="500"/>
      </c:valAx>
      <c:catAx>
        <c:axId val="58659354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prstDash val="solid"/>
            <a:round/>
          </a:ln>
          <a:effectLst/>
        </c:spPr>
        <c:txPr>
          <a:bodyPr rot="0" spcFirstLastPara="1" vertOverflow="ellipsis" wrap="square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86593152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ysClr val="windowText" lastClr="000000">
              <a:lumMod val="95000"/>
              <a:lumOff val="5000"/>
            </a:sysClr>
          </a:solidFill>
        </a:ln>
        <a:effectLst/>
      </c:spPr>
    </c:plotArea>
    <c:legend>
      <c:legendPos val="r"/>
      <c:layout>
        <c:manualLayout>
          <c:xMode val="edge"/>
          <c:yMode val="edge"/>
          <c:x val="0.82249511274084042"/>
          <c:y val="0.68144622106802388"/>
          <c:w val="0.14155371203599551"/>
          <c:h val="0.1919728835504394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</c:spPr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*A total of 3,409 case reports of hepatitis B were received in 2017.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†More than one risk exposure/behavior may be indicated on each case report.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§No risk data reported.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¶A total of 2,095 acute hepatitis B cases were reported among males in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92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41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Figure 3.7. Reported cases of acute </a:t>
            </a:r>
            <a:r>
              <a:rPr lang="en-US" sz="3600" b="1"/>
              <a:t>hepatitis B*, </a:t>
            </a:r>
            <a:r>
              <a:rPr lang="en-US" sz="3600" b="1" dirty="0"/>
              <a:t>by risk behavior/exposure† — United States, 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04962871"/>
              </p:ext>
            </p:extLst>
          </p:nvPr>
        </p:nvGraphicFramePr>
        <p:xfrm>
          <a:off x="370390" y="1296366"/>
          <a:ext cx="11493661" cy="5116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774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93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3.7. Reported cases of acute hepatitis B*, by risk behavior/exposure† — United States,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43</cp:revision>
  <dcterms:created xsi:type="dcterms:W3CDTF">2019-05-14T20:24:37Z</dcterms:created>
  <dcterms:modified xsi:type="dcterms:W3CDTF">2019-11-13T21:00:03Z</dcterms:modified>
</cp:coreProperties>
</file>