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73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7243589743589737E-2"/>
          <c:y val="9.8309388098875683E-2"/>
          <c:w val="0.85491066020593576"/>
          <c:h val="0.7352522862893258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rgbClr val="0066FF"/>
              </a:solidFill>
            </a:ln>
          </c:spPr>
          <c:marker>
            <c:symbol val="circle"/>
            <c:size val="5"/>
            <c:spPr>
              <a:solidFill>
                <a:srgbClr val="0066FF"/>
              </a:solidFill>
              <a:ln>
                <a:solidFill>
                  <a:srgbClr val="0066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5.43</c:v>
                </c:pt>
                <c:pt idx="1">
                  <c:v>2.75</c:v>
                </c:pt>
                <c:pt idx="2">
                  <c:v>1.5</c:v>
                </c:pt>
                <c:pt idx="3">
                  <c:v>1.57</c:v>
                </c:pt>
                <c:pt idx="4">
                  <c:v>1.55</c:v>
                </c:pt>
                <c:pt idx="5">
                  <c:v>1.44</c:v>
                </c:pt>
                <c:pt idx="6">
                  <c:v>1.77</c:v>
                </c:pt>
                <c:pt idx="7">
                  <c:v>1.02</c:v>
                </c:pt>
                <c:pt idx="8">
                  <c:v>1.0900000000000001</c:v>
                </c:pt>
                <c:pt idx="9">
                  <c:v>0.54</c:v>
                </c:pt>
                <c:pt idx="10">
                  <c:v>0.69</c:v>
                </c:pt>
                <c:pt idx="11">
                  <c:v>0.69</c:v>
                </c:pt>
                <c:pt idx="12">
                  <c:v>0.79</c:v>
                </c:pt>
                <c:pt idx="13">
                  <c:v>0.67</c:v>
                </c:pt>
                <c:pt idx="14">
                  <c:v>0.52</c:v>
                </c:pt>
                <c:pt idx="15">
                  <c:v>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B6-4213-B0F5-A7152C6331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rgbClr val="FF9933"/>
              </a:solidFill>
            </a:ln>
          </c:spPr>
          <c:marker>
            <c:symbol val="diamond"/>
            <c:size val="5"/>
            <c:spPr>
              <a:solidFill>
                <a:srgbClr val="FFC000"/>
              </a:solidFill>
              <a:ln>
                <a:solidFill>
                  <a:srgbClr val="FF993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2.02</c:v>
                </c:pt>
                <c:pt idx="1">
                  <c:v>1.61</c:v>
                </c:pt>
                <c:pt idx="2">
                  <c:v>1.33</c:v>
                </c:pt>
                <c:pt idx="3">
                  <c:v>1.28</c:v>
                </c:pt>
                <c:pt idx="4">
                  <c:v>1.25</c:v>
                </c:pt>
                <c:pt idx="5">
                  <c:v>0.95</c:v>
                </c:pt>
                <c:pt idx="6">
                  <c:v>0.75</c:v>
                </c:pt>
                <c:pt idx="7">
                  <c:v>0.68</c:v>
                </c:pt>
                <c:pt idx="8">
                  <c:v>0.57999999999999996</c:v>
                </c:pt>
                <c:pt idx="9">
                  <c:v>0.39</c:v>
                </c:pt>
                <c:pt idx="10">
                  <c:v>0.37</c:v>
                </c:pt>
                <c:pt idx="11">
                  <c:v>0.33</c:v>
                </c:pt>
                <c:pt idx="12">
                  <c:v>0.28999999999999998</c:v>
                </c:pt>
                <c:pt idx="13">
                  <c:v>0.35</c:v>
                </c:pt>
                <c:pt idx="14">
                  <c:v>0.28999999999999998</c:v>
                </c:pt>
                <c:pt idx="15">
                  <c:v>0.32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8B6-4213-B0F5-A7152C6331E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800000"/>
              </a:solidFill>
            </a:ln>
          </c:spPr>
          <c:marker>
            <c:symbol val="star"/>
            <c:size val="5"/>
            <c:spPr>
              <a:solidFill>
                <a:srgbClr val="800000"/>
              </a:solidFill>
              <a:ln>
                <a:solidFill>
                  <a:srgbClr val="8000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3.77</c:v>
                </c:pt>
                <c:pt idx="1">
                  <c:v>3.46</c:v>
                </c:pt>
                <c:pt idx="2">
                  <c:v>2.92</c:v>
                </c:pt>
                <c:pt idx="3">
                  <c:v>2.96</c:v>
                </c:pt>
                <c:pt idx="4">
                  <c:v>2.31</c:v>
                </c:pt>
                <c:pt idx="5">
                  <c:v>2.3199999999999998</c:v>
                </c:pt>
                <c:pt idx="6">
                  <c:v>2.19</c:v>
                </c:pt>
                <c:pt idx="7">
                  <c:v>1.66</c:v>
                </c:pt>
                <c:pt idx="8">
                  <c:v>1.7</c:v>
                </c:pt>
                <c:pt idx="9">
                  <c:v>1.37</c:v>
                </c:pt>
                <c:pt idx="10">
                  <c:v>1.1100000000000001</c:v>
                </c:pt>
                <c:pt idx="11">
                  <c:v>0.95</c:v>
                </c:pt>
                <c:pt idx="12">
                  <c:v>0.84</c:v>
                </c:pt>
                <c:pt idx="13">
                  <c:v>0.96</c:v>
                </c:pt>
                <c:pt idx="14">
                  <c:v>0.92</c:v>
                </c:pt>
                <c:pt idx="15">
                  <c:v>0.97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8B6-4213-B0F5-A7152C6331E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5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1.32</c:v>
                </c:pt>
                <c:pt idx="1">
                  <c:v>1.28</c:v>
                </c:pt>
                <c:pt idx="2">
                  <c:v>1.22</c:v>
                </c:pt>
                <c:pt idx="3">
                  <c:v>1.08</c:v>
                </c:pt>
                <c:pt idx="4">
                  <c:v>1.03</c:v>
                </c:pt>
                <c:pt idx="5">
                  <c:v>1</c:v>
                </c:pt>
                <c:pt idx="6">
                  <c:v>0.9</c:v>
                </c:pt>
                <c:pt idx="7">
                  <c:v>0.77</c:v>
                </c:pt>
                <c:pt idx="8">
                  <c:v>0.81</c:v>
                </c:pt>
                <c:pt idx="9">
                  <c:v>0.8</c:v>
                </c:pt>
                <c:pt idx="10">
                  <c:v>0.83</c:v>
                </c:pt>
                <c:pt idx="11">
                  <c:v>0.92</c:v>
                </c:pt>
                <c:pt idx="12">
                  <c:v>0.86</c:v>
                </c:pt>
                <c:pt idx="13">
                  <c:v>1.08</c:v>
                </c:pt>
                <c:pt idx="14">
                  <c:v>1.03</c:v>
                </c:pt>
                <c:pt idx="15">
                  <c:v>1.1000000000000001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8B6-4213-B0F5-A7152C6331E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square"/>
            <c:size val="5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1.53</c:v>
                </c:pt>
                <c:pt idx="1">
                  <c:v>1.06</c:v>
                </c:pt>
                <c:pt idx="2">
                  <c:v>0.97</c:v>
                </c:pt>
                <c:pt idx="3">
                  <c:v>1.1200000000000001</c:v>
                </c:pt>
                <c:pt idx="4">
                  <c:v>1.1299999999999999</c:v>
                </c:pt>
                <c:pt idx="5">
                  <c:v>0.96</c:v>
                </c:pt>
                <c:pt idx="6">
                  <c:v>0.8</c:v>
                </c:pt>
                <c:pt idx="7">
                  <c:v>0.66</c:v>
                </c:pt>
                <c:pt idx="8">
                  <c:v>0.62</c:v>
                </c:pt>
                <c:pt idx="9">
                  <c:v>0.41</c:v>
                </c:pt>
                <c:pt idx="10">
                  <c:v>0.37</c:v>
                </c:pt>
                <c:pt idx="11">
                  <c:v>0.38</c:v>
                </c:pt>
                <c:pt idx="12">
                  <c:v>0.28999999999999998</c:v>
                </c:pt>
                <c:pt idx="13">
                  <c:v>0.31</c:v>
                </c:pt>
                <c:pt idx="14">
                  <c:v>0.34</c:v>
                </c:pt>
                <c:pt idx="15">
                  <c:v>0.33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8B6-4213-B0F5-A7152C6331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2524448"/>
        <c:axId val="592524840"/>
      </c:lineChart>
      <c:catAx>
        <c:axId val="5925244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 b="1"/>
                </a:pPr>
                <a:r>
                  <a:rPr lang="en-US" sz="2000" b="1"/>
                  <a:t>Year</a:t>
                </a:r>
              </a:p>
            </c:rich>
          </c:tx>
          <c:layout>
            <c:manualLayout>
              <c:xMode val="edge"/>
              <c:yMode val="edge"/>
              <c:x val="0.64379445775799771"/>
              <c:y val="0.9425411061285499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2000"/>
            </a:pPr>
            <a:endParaRPr lang="en-US"/>
          </a:p>
        </c:txPr>
        <c:crossAx val="592524840"/>
        <c:crosses val="autoZero"/>
        <c:auto val="1"/>
        <c:lblAlgn val="ctr"/>
        <c:lblOffset val="100"/>
        <c:tickLblSkip val="3"/>
        <c:noMultiLvlLbl val="0"/>
      </c:catAx>
      <c:valAx>
        <c:axId val="5925248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 b="0"/>
                </a:pPr>
                <a:r>
                  <a:rPr lang="en-US" sz="2000" b="0"/>
                  <a:t>Reported cases/100,000 population                     </a:t>
                </a:r>
              </a:p>
            </c:rich>
          </c:tx>
          <c:layout>
            <c:manualLayout>
              <c:xMode val="edge"/>
              <c:yMode val="edge"/>
              <c:x val="7.3189649370751717E-3"/>
              <c:y val="0.12270120852430759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92524448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55825509792045214"/>
          <c:y val="7.6952555818415078E-2"/>
          <c:w val="0.39276853365027486"/>
          <c:h val="0.3492098005515808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97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Figure 3.5. Rates of reported acute hepatitis B, by race/ethnicity — United States, 2002–2017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247311385"/>
              </p:ext>
            </p:extLst>
          </p:nvPr>
        </p:nvGraphicFramePr>
        <p:xfrm>
          <a:off x="838200" y="1585732"/>
          <a:ext cx="10515600" cy="4653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14413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36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3.5. Rates of reported acute hepatitis B, by race/ethnicity — United States, 2002–2017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39</cp:revision>
  <dcterms:created xsi:type="dcterms:W3CDTF">2019-05-14T20:24:37Z</dcterms:created>
  <dcterms:modified xsi:type="dcterms:W3CDTF">2019-10-31T17:01:19Z</dcterms:modified>
</cp:coreProperties>
</file>