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71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4512534818941498E-2"/>
          <c:y val="3.497533975094981E-2"/>
          <c:w val="0.86414634726550421"/>
          <c:h val="0.784268995959526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0-19 yrs</c:v>
                </c:pt>
              </c:strCache>
            </c:strRef>
          </c:tx>
          <c:spPr>
            <a:ln>
              <a:solidFill>
                <a:srgbClr val="800000"/>
              </a:solidFill>
            </a:ln>
          </c:spPr>
          <c:marker>
            <c:symbol val="circle"/>
            <c:size val="5"/>
            <c:spPr>
              <a:solidFill>
                <a:srgbClr val="800000"/>
              </a:solidFill>
              <a:ln>
                <a:solidFill>
                  <a:srgbClr val="8000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0.34</c:v>
                </c:pt>
                <c:pt idx="1">
                  <c:v>0.26</c:v>
                </c:pt>
                <c:pt idx="2">
                  <c:v>0.18</c:v>
                </c:pt>
                <c:pt idx="3">
                  <c:v>0.15</c:v>
                </c:pt>
                <c:pt idx="4">
                  <c:v>0.09</c:v>
                </c:pt>
                <c:pt idx="5">
                  <c:v>0.1</c:v>
                </c:pt>
                <c:pt idx="6">
                  <c:v>0.09</c:v>
                </c:pt>
                <c:pt idx="7">
                  <c:v>0.06</c:v>
                </c:pt>
                <c:pt idx="8">
                  <c:v>0.06</c:v>
                </c:pt>
                <c:pt idx="9">
                  <c:v>0.04</c:v>
                </c:pt>
                <c:pt idx="10">
                  <c:v>0.03</c:v>
                </c:pt>
                <c:pt idx="11">
                  <c:v>0.03</c:v>
                </c:pt>
                <c:pt idx="12">
                  <c:v>0.02</c:v>
                </c:pt>
                <c:pt idx="13">
                  <c:v>0.02</c:v>
                </c:pt>
                <c:pt idx="14">
                  <c:v>0.02</c:v>
                </c:pt>
                <c:pt idx="15">
                  <c:v>0.02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841-4524-B94A-AC2A69C512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20-29 yrs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diamond"/>
            <c:size val="5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4.8099999999999996</c:v>
                </c:pt>
                <c:pt idx="1">
                  <c:v>4.3</c:v>
                </c:pt>
                <c:pt idx="2">
                  <c:v>3.49</c:v>
                </c:pt>
                <c:pt idx="3">
                  <c:v>2.89</c:v>
                </c:pt>
                <c:pt idx="4">
                  <c:v>2.27</c:v>
                </c:pt>
                <c:pt idx="5">
                  <c:v>2.0499999999999998</c:v>
                </c:pt>
                <c:pt idx="6">
                  <c:v>1.76</c:v>
                </c:pt>
                <c:pt idx="7">
                  <c:v>1.19</c:v>
                </c:pt>
                <c:pt idx="8">
                  <c:v>1.1100000000000001</c:v>
                </c:pt>
                <c:pt idx="9">
                  <c:v>0.98</c:v>
                </c:pt>
                <c:pt idx="10">
                  <c:v>0.89</c:v>
                </c:pt>
                <c:pt idx="11">
                  <c:v>0.75</c:v>
                </c:pt>
                <c:pt idx="12">
                  <c:v>0.63</c:v>
                </c:pt>
                <c:pt idx="13">
                  <c:v>0.78</c:v>
                </c:pt>
                <c:pt idx="14">
                  <c:v>0.64</c:v>
                </c:pt>
                <c:pt idx="15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841-4524-B94A-AC2A69C5124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30-39 yrs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star"/>
            <c:size val="5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5.52</c:v>
                </c:pt>
                <c:pt idx="1">
                  <c:v>5.1100000000000003</c:v>
                </c:pt>
                <c:pt idx="2">
                  <c:v>4.03</c:v>
                </c:pt>
                <c:pt idx="3">
                  <c:v>3.68</c:v>
                </c:pt>
                <c:pt idx="4">
                  <c:v>3.37</c:v>
                </c:pt>
                <c:pt idx="5">
                  <c:v>3.05</c:v>
                </c:pt>
                <c:pt idx="6">
                  <c:v>2.71</c:v>
                </c:pt>
                <c:pt idx="7">
                  <c:v>2.27</c:v>
                </c:pt>
                <c:pt idx="8">
                  <c:v>2.33</c:v>
                </c:pt>
                <c:pt idx="9">
                  <c:v>2.0099999999999998</c:v>
                </c:pt>
                <c:pt idx="10">
                  <c:v>2.17</c:v>
                </c:pt>
                <c:pt idx="11">
                  <c:v>2.42</c:v>
                </c:pt>
                <c:pt idx="12">
                  <c:v>2.16</c:v>
                </c:pt>
                <c:pt idx="13">
                  <c:v>2.62</c:v>
                </c:pt>
                <c:pt idx="14">
                  <c:v>2.37</c:v>
                </c:pt>
                <c:pt idx="15">
                  <c:v>2.3199999999999998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841-4524-B94A-AC2A69C5124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40-49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5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4.28</c:v>
                </c:pt>
                <c:pt idx="1">
                  <c:v>4.33</c:v>
                </c:pt>
                <c:pt idx="2">
                  <c:v>3.45</c:v>
                </c:pt>
                <c:pt idx="3">
                  <c:v>3.13</c:v>
                </c:pt>
                <c:pt idx="4">
                  <c:v>2.81</c:v>
                </c:pt>
                <c:pt idx="5">
                  <c:v>2.75</c:v>
                </c:pt>
                <c:pt idx="6">
                  <c:v>2.56</c:v>
                </c:pt>
                <c:pt idx="7">
                  <c:v>2.1800000000000002</c:v>
                </c:pt>
                <c:pt idx="8">
                  <c:v>2.02</c:v>
                </c:pt>
                <c:pt idx="9">
                  <c:v>1.87</c:v>
                </c:pt>
                <c:pt idx="10">
                  <c:v>1.9</c:v>
                </c:pt>
                <c:pt idx="11">
                  <c:v>2.11</c:v>
                </c:pt>
                <c:pt idx="12">
                  <c:v>1.99</c:v>
                </c:pt>
                <c:pt idx="13">
                  <c:v>2.36</c:v>
                </c:pt>
                <c:pt idx="14">
                  <c:v>2.2400000000000002</c:v>
                </c:pt>
                <c:pt idx="15">
                  <c:v>2.54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841-4524-B94A-AC2A69C5124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50-59 yrs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square"/>
            <c:size val="5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2.63</c:v>
                </c:pt>
                <c:pt idx="1">
                  <c:v>2.44</c:v>
                </c:pt>
                <c:pt idx="2">
                  <c:v>2.25</c:v>
                </c:pt>
                <c:pt idx="3">
                  <c:v>2.04</c:v>
                </c:pt>
                <c:pt idx="4">
                  <c:v>1.76</c:v>
                </c:pt>
                <c:pt idx="5">
                  <c:v>1.76</c:v>
                </c:pt>
                <c:pt idx="6">
                  <c:v>1.53</c:v>
                </c:pt>
                <c:pt idx="7">
                  <c:v>1.38</c:v>
                </c:pt>
                <c:pt idx="8">
                  <c:v>1.46</c:v>
                </c:pt>
                <c:pt idx="9">
                  <c:v>1.0900000000000001</c:v>
                </c:pt>
                <c:pt idx="10">
                  <c:v>1.1399999999999999</c:v>
                </c:pt>
                <c:pt idx="11">
                  <c:v>1.1399999999999999</c:v>
                </c:pt>
                <c:pt idx="12">
                  <c:v>1.1499999999999999</c:v>
                </c:pt>
                <c:pt idx="13">
                  <c:v>1.4</c:v>
                </c:pt>
                <c:pt idx="14">
                  <c:v>1.51</c:v>
                </c:pt>
                <c:pt idx="15">
                  <c:v>1.62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841-4524-B94A-AC2A69C5124A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60+ yrs</c:v>
                </c:pt>
              </c:strCache>
            </c:strRef>
          </c:tx>
          <c:spPr>
            <a:ln>
              <a:solidFill>
                <a:srgbClr val="FF00FF"/>
              </a:solidFill>
            </a:ln>
          </c:spPr>
          <c:marker>
            <c:symbol val="plus"/>
            <c:size val="9"/>
            <c:spPr>
              <a:noFill/>
              <a:ln>
                <a:solidFill>
                  <a:srgbClr val="FF00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Sheet1!$G$2:$G$17</c:f>
              <c:numCache>
                <c:formatCode>General</c:formatCode>
                <c:ptCount val="16"/>
                <c:pt idx="0">
                  <c:v>1.28</c:v>
                </c:pt>
                <c:pt idx="1">
                  <c:v>1.2</c:v>
                </c:pt>
                <c:pt idx="2">
                  <c:v>1.07</c:v>
                </c:pt>
                <c:pt idx="3">
                  <c:v>0.8</c:v>
                </c:pt>
                <c:pt idx="4">
                  <c:v>0.8</c:v>
                </c:pt>
                <c:pt idx="5">
                  <c:v>0.78</c:v>
                </c:pt>
                <c:pt idx="6">
                  <c:v>0.67</c:v>
                </c:pt>
                <c:pt idx="7">
                  <c:v>0.67</c:v>
                </c:pt>
                <c:pt idx="8">
                  <c:v>0.7</c:v>
                </c:pt>
                <c:pt idx="9">
                  <c:v>0.52</c:v>
                </c:pt>
                <c:pt idx="10">
                  <c:v>0.4</c:v>
                </c:pt>
                <c:pt idx="11">
                  <c:v>0.44</c:v>
                </c:pt>
                <c:pt idx="12">
                  <c:v>0.42</c:v>
                </c:pt>
                <c:pt idx="13">
                  <c:v>0.47</c:v>
                </c:pt>
                <c:pt idx="14">
                  <c:v>0.5</c:v>
                </c:pt>
                <c:pt idx="15">
                  <c:v>0.56000000000000005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841-4524-B94A-AC2A69C512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6421976"/>
        <c:axId val="586400808"/>
      </c:lineChart>
      <c:catAx>
        <c:axId val="5864219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 b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2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6252933736543802"/>
              <c:y val="0.9329533160830847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586400808"/>
        <c:crosses val="autoZero"/>
        <c:auto val="1"/>
        <c:lblAlgn val="ctr"/>
        <c:lblOffset val="100"/>
        <c:tickLblSkip val="3"/>
        <c:noMultiLvlLbl val="0"/>
      </c:catAx>
      <c:valAx>
        <c:axId val="5864008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2000" b="0" i="0" baseline="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Reported cases/100,000 population                     </a:t>
                </a:r>
                <a:endParaRPr lang="en-US" sz="2000" b="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1.6651926661341247E-2"/>
              <c:y val="7.1813349629070919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58642197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674561349122697"/>
          <c:y val="2.8817698549102683E-2"/>
          <c:w val="0.15921657882844462"/>
          <c:h val="0.42099884088093048"/>
        </c:manualLayout>
      </c:layout>
      <c:overlay val="0"/>
      <c:txPr>
        <a:bodyPr/>
        <a:lstStyle/>
        <a:p>
          <a:pPr>
            <a:defRPr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4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Figure 3.3. Rates of reported acute hepatitis B, by age group — United States, 2002–2017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010865157"/>
              </p:ext>
            </p:extLst>
          </p:nvPr>
        </p:nvGraphicFramePr>
        <p:xfrm>
          <a:off x="838200" y="1314767"/>
          <a:ext cx="10515600" cy="4923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8213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35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3.3. Rates of reported acute hepatitis B, by age group — United States, 2002–2017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40</cp:revision>
  <dcterms:created xsi:type="dcterms:W3CDTF">2019-05-14T20:24:37Z</dcterms:created>
  <dcterms:modified xsi:type="dcterms:W3CDTF">2019-10-31T16:58:17Z</dcterms:modified>
</cp:coreProperties>
</file>