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AAA927B5-BB4B-434F-9481-0F0AFCC97CF7}">
          <p14:sldIdLst>
            <p14:sldId id="281"/>
          </p14:sldIdLst>
        </p14:section>
        <p14:section name="Untitled Section" id="{0563C6F6-70C6-4D14-BE99-FBA0F486532D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591" autoAdjust="0"/>
    <p:restoredTop sz="80333" autoAdjust="0"/>
  </p:normalViewPr>
  <p:slideViewPr>
    <p:cSldViewPr snapToGrid="0">
      <p:cViewPr varScale="1">
        <p:scale>
          <a:sx n="59" d="100"/>
          <a:sy n="59" d="100"/>
        </p:scale>
        <p:origin x="110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cdc.gov\private\M333\gfq8\2017%20Surv%20Summary\Stacked%20bar%20graphs_061419_a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4817279795516914"/>
          <c:y val="3.5817127567699003E-2"/>
          <c:w val="0.73198798336950321"/>
          <c:h val="0.88138391886243106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'Hep B'!$C$23</c:f>
              <c:strCache>
                <c:ptCount val="1"/>
                <c:pt idx="0">
                  <c:v>Estimated not reported</c:v>
                </c:pt>
              </c:strCache>
            </c:strRef>
          </c:tx>
          <c:spPr>
            <a:solidFill>
              <a:schemeClr val="accent5">
                <a:tint val="77000"/>
              </a:schemeClr>
            </a:solidFill>
            <a:ln>
              <a:noFill/>
            </a:ln>
            <a:effectLst/>
          </c:spPr>
          <c:invertIfNegative val="0"/>
          <c:cat>
            <c:numRef>
              <c:f>'Hep B'!$A$24:$A$28</c:f>
              <c:numCache>
                <c:formatCode>0</c:formatCode>
                <c:ptCount val="5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</c:numCache>
            </c:numRef>
          </c:cat>
          <c:val>
            <c:numRef>
              <c:f>'Hep B'!$C$24:$C$28</c:f>
              <c:numCache>
                <c:formatCode>#,##0</c:formatCode>
                <c:ptCount val="5"/>
                <c:pt idx="0">
                  <c:v>19800</c:v>
                </c:pt>
                <c:pt idx="1">
                  <c:v>18100</c:v>
                </c:pt>
                <c:pt idx="2">
                  <c:v>21900</c:v>
                </c:pt>
                <c:pt idx="3">
                  <c:v>20900</c:v>
                </c:pt>
                <c:pt idx="4">
                  <c:v>22100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B03-4016-8E0A-1F775FF14D5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0"/>
        <c:overlap val="-27"/>
        <c:axId val="484415376"/>
        <c:axId val="484416688"/>
      </c:barChart>
      <c:barChart>
        <c:barDir val="col"/>
        <c:grouping val="clustered"/>
        <c:varyColors val="0"/>
        <c:ser>
          <c:idx val="0"/>
          <c:order val="0"/>
          <c:tx>
            <c:strRef>
              <c:f>'Hep B'!$B$23</c:f>
              <c:strCache>
                <c:ptCount val="1"/>
                <c:pt idx="0">
                  <c:v>Reported</c:v>
                </c:pt>
              </c:strCache>
            </c:strRef>
          </c:tx>
          <c:spPr>
            <a:solidFill>
              <a:schemeClr val="accent5">
                <a:shade val="76000"/>
              </a:schemeClr>
            </a:solidFill>
            <a:ln>
              <a:noFill/>
            </a:ln>
            <a:effectLst/>
          </c:spPr>
          <c:invertIfNegative val="0"/>
          <c:cat>
            <c:numRef>
              <c:f>'Hep B'!$A$24:$A$28</c:f>
              <c:numCache>
                <c:formatCode>0</c:formatCode>
                <c:ptCount val="5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</c:numCache>
            </c:numRef>
          </c:cat>
          <c:val>
            <c:numRef>
              <c:f>'Hep B'!$B$24:$B$28</c:f>
              <c:numCache>
                <c:formatCode>#,##0</c:formatCode>
                <c:ptCount val="5"/>
                <c:pt idx="0">
                  <c:v>3050</c:v>
                </c:pt>
                <c:pt idx="1">
                  <c:v>2791</c:v>
                </c:pt>
                <c:pt idx="2">
                  <c:v>3370</c:v>
                </c:pt>
                <c:pt idx="3">
                  <c:v>3218</c:v>
                </c:pt>
                <c:pt idx="4">
                  <c:v>3407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B03-4016-8E0A-1F775FF14D5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0"/>
        <c:overlap val="-27"/>
        <c:axId val="484425216"/>
        <c:axId val="484424232"/>
      </c:barChart>
      <c:catAx>
        <c:axId val="484415376"/>
        <c:scaling>
          <c:orientation val="minMax"/>
        </c:scaling>
        <c:delete val="0"/>
        <c:axPos val="b"/>
        <c:numFmt formatCode="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484416688"/>
        <c:crosses val="autoZero"/>
        <c:auto val="1"/>
        <c:lblAlgn val="ctr"/>
        <c:lblOffset val="100"/>
        <c:noMultiLvlLbl val="0"/>
      </c:catAx>
      <c:valAx>
        <c:axId val="484416688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en-US"/>
                  <a:t>Number of cases</a:t>
                </a:r>
              </a:p>
            </c:rich>
          </c:tx>
          <c:layout>
            <c:manualLayout>
              <c:xMode val="edge"/>
              <c:yMode val="edge"/>
              <c:x val="2.741407127948297E-2"/>
              <c:y val="0.19335338387692089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endParaRPr lang="en-US"/>
            </a:p>
          </c:txPr>
        </c:title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484415376"/>
        <c:crosses val="autoZero"/>
        <c:crossBetween val="between"/>
      </c:valAx>
      <c:valAx>
        <c:axId val="484424232"/>
        <c:scaling>
          <c:orientation val="minMax"/>
          <c:max val="8000"/>
        </c:scaling>
        <c:delete val="1"/>
        <c:axPos val="r"/>
        <c:numFmt formatCode="#,##0" sourceLinked="1"/>
        <c:majorTickMark val="out"/>
        <c:minorTickMark val="none"/>
        <c:tickLblPos val="nextTo"/>
        <c:crossAx val="484425216"/>
        <c:crosses val="max"/>
        <c:crossBetween val="between"/>
      </c:valAx>
      <c:catAx>
        <c:axId val="484425216"/>
        <c:scaling>
          <c:orientation val="minMax"/>
        </c:scaling>
        <c:delete val="1"/>
        <c:axPos val="b"/>
        <c:numFmt formatCode="0" sourceLinked="1"/>
        <c:majorTickMark val="out"/>
        <c:minorTickMark val="none"/>
        <c:tickLblPos val="nextTo"/>
        <c:crossAx val="484424232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1964173228346459"/>
          <c:y val="1.4467045785943424E-2"/>
          <c:w val="0.50146877920209532"/>
          <c:h val="0.14886614173228346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400"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73406A-D3B8-4265-8FB6-9F4A555098BE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0326A0-8BF7-4907-BFD8-0CB6CC6296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2379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433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287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8141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904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0569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143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33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769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868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462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558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8CBE43-3888-4EF5-93F1-BA07049E2612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635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/>
              <a:t>Figure 3.1. Actual number of acute hepatitis B cases submitted to CDC by states and estimated* number of acute hepatitis B cases — United States, 2010–2017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02222" y="6397632"/>
            <a:ext cx="90562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Source: CDC, National Notifiable Diseases Surveillance System.</a:t>
            </a:r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75929011"/>
              </p:ext>
            </p:extLst>
          </p:nvPr>
        </p:nvGraphicFramePr>
        <p:xfrm>
          <a:off x="1490869" y="1979616"/>
          <a:ext cx="7454347" cy="42422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99379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484</TotalTime>
  <Words>42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Figure 3.1. Actual number of acute hepatitis B cases submitted to CDC by states and estimated* number of acute hepatitis B cases — United States, 2010–2017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Viral Hepatitis Surveillance United States, 2017</dc:title>
  <dc:creator>BENJAMIN KUPRONIS</dc:creator>
  <cp:lastModifiedBy>Peterson, Paul (CDC/DDID/NCHHSTP/DVH) (CTR)</cp:lastModifiedBy>
  <cp:revision>39</cp:revision>
  <dcterms:created xsi:type="dcterms:W3CDTF">2019-05-14T20:24:37Z</dcterms:created>
  <dcterms:modified xsi:type="dcterms:W3CDTF">2019-10-31T16:57:32Z</dcterms:modified>
</cp:coreProperties>
</file>