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64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91" autoAdjust="0"/>
    <p:restoredTop sz="80333" autoAdjust="0"/>
  </p:normalViewPr>
  <p:slideViewPr>
    <p:cSldViewPr snapToGrid="0">
      <p:cViewPr varScale="1">
        <p:scale>
          <a:sx n="59" d="100"/>
          <a:sy n="59" d="100"/>
        </p:scale>
        <p:origin x="11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3084273593426026"/>
          <c:y val="3.168543372754519E-2"/>
          <c:w val="0.53038505081856691"/>
          <c:h val="0.864135013597341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3784149356128543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980-45DC-BC4E-BF024C31E396}"/>
                </c:ext>
              </c:extLst>
            </c:dLbl>
            <c:dLbl>
              <c:idx val="1"/>
              <c:layout>
                <c:manualLayout>
                  <c:x val="-6.7265889017507713E-2"/>
                  <c:y val="5.9247673047641052E-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980-45DC-BC4E-BF024C31E396}"/>
                </c:ext>
              </c:extLst>
            </c:dLbl>
            <c:dLbl>
              <c:idx val="2"/>
              <c:layout>
                <c:manualLayout>
                  <c:x val="-8.7896224510397736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980-45DC-BC4E-BF024C31E396}"/>
                </c:ext>
              </c:extLst>
            </c:dLbl>
            <c:dLbl>
              <c:idx val="3"/>
              <c:layout>
                <c:manualLayout>
                  <c:x val="-1.023121705909547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80-45DC-BC4E-BF024C31E396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980-45DC-BC4E-BF024C31E3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Outbreak -associated¶</c:v>
                </c:pt>
                <c:pt idx="1">
                  <c:v>Injection drug use</c:v>
                </c:pt>
                <c:pt idx="2">
                  <c:v>Sexual/household contact of hepatitis A patient</c:v>
                </c:pt>
                <c:pt idx="3">
                  <c:v>Men who have sex with men**</c:v>
                </c:pt>
                <c:pt idx="4">
                  <c:v>Other contact of hepatitis A patient</c:v>
                </c:pt>
                <c:pt idx="5">
                  <c:v>Contact of child/employee in a daycare center</c:v>
                </c:pt>
                <c:pt idx="6">
                  <c:v>Child/employee in a daycare center</c:v>
                </c:pt>
                <c:pt idx="7">
                  <c:v>International travel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617</c:v>
                </c:pt>
                <c:pt idx="1">
                  <c:v>349</c:v>
                </c:pt>
                <c:pt idx="2">
                  <c:v>116</c:v>
                </c:pt>
                <c:pt idx="3">
                  <c:v>95</c:v>
                </c:pt>
                <c:pt idx="4">
                  <c:v>70</c:v>
                </c:pt>
                <c:pt idx="5">
                  <c:v>25</c:v>
                </c:pt>
                <c:pt idx="6">
                  <c:v>20</c:v>
                </c:pt>
                <c:pt idx="7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980-45DC-BC4E-BF024C31E39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1980-45DC-BC4E-BF024C31E396}"/>
              </c:ext>
            </c:extLst>
          </c:dPt>
          <c:dLbls>
            <c:dLbl>
              <c:idx val="2"/>
              <c:layout>
                <c:manualLayout>
                  <c:x val="-0.11627864772153884"/>
                  <c:y val="-4.8571242364454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980-45DC-BC4E-BF024C31E396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980-45DC-BC4E-BF024C31E396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Outbreak -associated¶</c:v>
                </c:pt>
                <c:pt idx="1">
                  <c:v>Injection drug use</c:v>
                </c:pt>
                <c:pt idx="2">
                  <c:v>Sexual/household contact of hepatitis A patient</c:v>
                </c:pt>
                <c:pt idx="3">
                  <c:v>Men who have sex with men**</c:v>
                </c:pt>
                <c:pt idx="4">
                  <c:v>Other contact of hepatitis A patient</c:v>
                </c:pt>
                <c:pt idx="5">
                  <c:v>Contact of child/employee in a daycare center</c:v>
                </c:pt>
                <c:pt idx="6">
                  <c:v>Child/employee in a daycare center</c:v>
                </c:pt>
                <c:pt idx="7">
                  <c:v>International travel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1195</c:v>
                </c:pt>
                <c:pt idx="1">
                  <c:v>1119</c:v>
                </c:pt>
                <c:pt idx="2">
                  <c:v>925</c:v>
                </c:pt>
                <c:pt idx="3">
                  <c:v>347</c:v>
                </c:pt>
                <c:pt idx="4">
                  <c:v>971</c:v>
                </c:pt>
                <c:pt idx="5">
                  <c:v>1281</c:v>
                </c:pt>
                <c:pt idx="6">
                  <c:v>1538</c:v>
                </c:pt>
                <c:pt idx="7">
                  <c:v>1219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980-45DC-BC4E-BF024C31E39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Outbreak -associated¶</c:v>
                </c:pt>
                <c:pt idx="1">
                  <c:v>Injection drug use</c:v>
                </c:pt>
                <c:pt idx="2">
                  <c:v>Sexual/household contact of hepatitis A patient</c:v>
                </c:pt>
                <c:pt idx="3">
                  <c:v>Men who have sex with men**</c:v>
                </c:pt>
                <c:pt idx="4">
                  <c:v>Other contact of hepatitis A patient</c:v>
                </c:pt>
                <c:pt idx="5">
                  <c:v>Contact of child/employee in a daycare center</c:v>
                </c:pt>
                <c:pt idx="6">
                  <c:v>Child/employee in a daycare center</c:v>
                </c:pt>
                <c:pt idx="7">
                  <c:v>International travel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1554</c:v>
                </c:pt>
                <c:pt idx="1">
                  <c:v>1898</c:v>
                </c:pt>
                <c:pt idx="2">
                  <c:v>2325</c:v>
                </c:pt>
                <c:pt idx="3">
                  <c:v>1767</c:v>
                </c:pt>
                <c:pt idx="4">
                  <c:v>2325</c:v>
                </c:pt>
                <c:pt idx="5">
                  <c:v>2060</c:v>
                </c:pt>
                <c:pt idx="6">
                  <c:v>1808</c:v>
                </c:pt>
                <c:pt idx="7">
                  <c:v>2129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1980-45DC-BC4E-BF024C31E3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99815704"/>
        <c:axId val="499819624"/>
      </c:barChart>
      <c:valAx>
        <c:axId val="499819624"/>
        <c:scaling>
          <c:orientation val="minMax"/>
          <c:max val="3000"/>
          <c:min val="0"/>
        </c:scaling>
        <c:delete val="0"/>
        <c:axPos val="t"/>
        <c:numFmt formatCode="#,##0" sourceLinked="0"/>
        <c:majorTickMark val="none"/>
        <c:minorTickMark val="none"/>
        <c:tickLblPos val="high"/>
        <c:spPr>
          <a:noFill/>
          <a:ln w="6350" cap="flat" cmpd="sng" algn="ctr">
            <a:solidFill>
              <a:sysClr val="windowText" lastClr="000000"/>
            </a:solidFill>
            <a:prstDash val="solid"/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99815704"/>
        <c:crosses val="autoZero"/>
        <c:crossBetween val="between"/>
        <c:majorUnit val="500"/>
      </c:valAx>
      <c:catAx>
        <c:axId val="499815704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prstDash val="solid"/>
            <a:round/>
          </a:ln>
          <a:effectLst/>
        </c:spPr>
        <c:txPr>
          <a:bodyPr rot="0" spcFirstLastPara="1" vertOverflow="ellipsis" wrap="square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99819624"/>
        <c:crosses val="autoZero"/>
        <c:auto val="0"/>
        <c:lblAlgn val="ctr"/>
        <c:lblOffset val="50"/>
        <c:tickMarkSkip val="1"/>
        <c:noMultiLvlLbl val="0"/>
      </c:catAx>
      <c:spPr>
        <a:noFill/>
        <a:ln>
          <a:solidFill>
            <a:sysClr val="windowText" lastClr="000000">
              <a:lumMod val="95000"/>
              <a:lumOff val="5000"/>
            </a:sysClr>
          </a:solidFill>
        </a:ln>
        <a:effectLst/>
      </c:spPr>
    </c:plotArea>
    <c:legend>
      <c:legendPos val="r"/>
      <c:layout>
        <c:manualLayout>
          <c:xMode val="edge"/>
          <c:yMode val="edge"/>
          <c:x val="0.81697034922666212"/>
          <c:y val="0.65568684947017564"/>
          <c:w val="0.14155371203599551"/>
          <c:h val="0.20087167992931457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round/>
    </a:ln>
    <a:effectLst/>
  </c:spPr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*A total of 3,366 case reports of hepatitis A were received in 2017.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†More than one risk exposure/behavior may be indicated on each case report.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§No risk data reported.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¶ Associated with person-to-person or foodborne outbreak.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**A total of 2,209 hepatitis A cases were reported among males in 2017.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26A0-8BF7-4907-BFD8-0CB6CC6296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984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Figure 2.7. Reported cases of </a:t>
            </a:r>
            <a:r>
              <a:rPr lang="en-US" sz="3600" b="1"/>
              <a:t>hepatitis A*, </a:t>
            </a:r>
            <a:r>
              <a:rPr lang="en-US" sz="3600" b="1" dirty="0"/>
              <a:t>by risk behavior/exposure</a:t>
            </a:r>
            <a:r>
              <a:rPr lang="en-US" sz="3600" b="1" baseline="30000" dirty="0"/>
              <a:t>†</a:t>
            </a:r>
            <a:r>
              <a:rPr lang="en-US" sz="3600" b="1" dirty="0"/>
              <a:t> — United States, 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1855" y="6238754"/>
            <a:ext cx="983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CDC, National Notifiable Diseases Surveillance System.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505564108"/>
              </p:ext>
            </p:extLst>
          </p:nvPr>
        </p:nvGraphicFramePr>
        <p:xfrm>
          <a:off x="188685" y="1690688"/>
          <a:ext cx="11872686" cy="4744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97717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96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2.7. Reported cases of hepatitis A*, by risk behavior/exposure† — United States,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40</cp:revision>
  <dcterms:created xsi:type="dcterms:W3CDTF">2019-05-14T20:24:37Z</dcterms:created>
  <dcterms:modified xsi:type="dcterms:W3CDTF">2019-11-13T20:59:47Z</dcterms:modified>
</cp:coreProperties>
</file>