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63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68720" autoAdjust="0"/>
  </p:normalViewPr>
  <p:slideViewPr>
    <p:cSldViewPr snapToGrid="0">
      <p:cViewPr varScale="1">
        <p:scale>
          <a:sx n="50" d="100"/>
          <a:sy n="50" d="100"/>
        </p:scale>
        <p:origin x="11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2016</c:v>
                </c:pt>
              </c:strCache>
            </c:strRef>
          </c:tx>
          <c:spPr>
            <a:effectLst/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333-46D2-B77E-8D6B1B855E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333-46D2-B77E-8D6B1B855EF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333-46D2-B77E-8D6B1B855EFE}"/>
              </c:ext>
            </c:extLst>
          </c:dPt>
          <c:dLbls>
            <c:dLbl>
              <c:idx val="0"/>
              <c:layout>
                <c:manualLayout>
                  <c:x val="-6.7774449389478533E-2"/>
                  <c:y val="0.2073045179203906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33-46D2-B77E-8D6B1B855EFE}"/>
                </c:ext>
              </c:extLst>
            </c:dLbl>
            <c:dLbl>
              <c:idx val="1"/>
              <c:layout>
                <c:manualLayout>
                  <c:x val="-0.11596161892806878"/>
                  <c:y val="-0.1258042105188914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33-46D2-B77E-8D6B1B855EFE}"/>
                </c:ext>
              </c:extLst>
            </c:dLbl>
            <c:dLbl>
              <c:idx val="2"/>
              <c:layout>
                <c:manualLayout>
                  <c:x val="0.12959003765833615"/>
                  <c:y val="-6.88924964645889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33-46D2-B77E-8D6B1B855EF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736</c:v>
                </c:pt>
                <c:pt idx="1">
                  <c:v>1061</c:v>
                </c:pt>
                <c:pt idx="2">
                  <c:v>1569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33-46D2-B77E-8D6B1B855E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  <c:spPr>
        <a:noFill/>
        <a:ln w="25400">
          <a:noFill/>
        </a:ln>
        <a:effectLst>
          <a:outerShdw blurRad="50800" dist="50800" dir="5400000" algn="ctr" rotWithShape="0">
            <a:schemeClr val="bg1"/>
          </a:outerShdw>
        </a:effectLst>
      </c:spPr>
    </c:plotArea>
    <c:legend>
      <c:legendPos val="r"/>
      <c:layout>
        <c:manualLayout>
          <c:xMode val="edge"/>
          <c:yMode val="edge"/>
          <c:x val="0.64599222838418302"/>
          <c:y val="0.32877690288713907"/>
          <c:w val="0.33758066689302441"/>
          <c:h val="0.289112860892388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*Includes case reports indicating the presence of at least one of the following risks 2–6 weeks prior to onset of symptomatic hepatitis A: 1) traveled to hepatitis A-endemic regions of Mexico, South/Central America, Africa, Asia/South Pacific, or the Middle East; 2) sexual/household or other contact with suspected/confirmed hepatitis A patient; 3) a child/employee in day-care center/nursery/preschool or having had contact with such persons; 4) involved in a foodborne/waterborne outbreak; 5) being a man who has sex with men; and 6) injection drug use.</a:t>
            </a: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16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Figure 2.6. Availability of information on risk behaviors</a:t>
            </a:r>
            <a:r>
              <a:rPr lang="en-US" sz="3600" b="1"/>
              <a:t>/ exposures* </a:t>
            </a:r>
            <a:r>
              <a:rPr lang="en-US" sz="3600" b="1" dirty="0"/>
              <a:t>associated with reported cases of hepatitis A — United States,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144435380"/>
              </p:ext>
            </p:extLst>
          </p:nvPr>
        </p:nvGraphicFramePr>
        <p:xfrm>
          <a:off x="838200" y="1881187"/>
          <a:ext cx="10515600" cy="4253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4706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155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2.6. Availability of information on risk behaviors/ exposures* associated with reported cases of hepatitis A — United States,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32</cp:revision>
  <dcterms:created xsi:type="dcterms:W3CDTF">2019-05-14T20:24:37Z</dcterms:created>
  <dcterms:modified xsi:type="dcterms:W3CDTF">2019-08-30T18:31:42Z</dcterms:modified>
</cp:coreProperties>
</file>