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2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AAA927B5-BB4B-434F-9481-0F0AFCC97CF7}">
          <p14:sldIdLst>
            <p14:sldId id="262"/>
          </p14:sldIdLst>
        </p14:section>
        <p14:section name="Untitled Section" id="{0563C6F6-70C6-4D14-BE99-FBA0F486532D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68720" autoAdjust="0"/>
  </p:normalViewPr>
  <p:slideViewPr>
    <p:cSldViewPr snapToGrid="0">
      <p:cViewPr varScale="1">
        <p:scale>
          <a:sx n="50" d="100"/>
          <a:sy n="50" d="100"/>
        </p:scale>
        <p:origin x="111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.xlsx"/><Relationship Id="rId1" Type="http://schemas.openxmlformats.org/officeDocument/2006/relationships/themeOverride" Target="../theme/themeOverrid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0.11006410256410254"/>
          <c:y val="0.11327070398540864"/>
          <c:w val="0.84209014738542298"/>
          <c:h val="0.7401385906627338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>
              <a:solidFill>
                <a:srgbClr val="0066FF"/>
              </a:solidFill>
            </a:ln>
          </c:spPr>
          <c:marker>
            <c:symbol val="circle"/>
            <c:size val="5"/>
            <c:spPr>
              <a:solidFill>
                <a:srgbClr val="0066FF"/>
              </a:solidFill>
              <a:ln>
                <a:solidFill>
                  <a:srgbClr val="0066FF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Sheet1!$B$2:$B$17</c:f>
              <c:numCache>
                <c:formatCode>General</c:formatCode>
                <c:ptCount val="16"/>
                <c:pt idx="0">
                  <c:v>4.08</c:v>
                </c:pt>
                <c:pt idx="1">
                  <c:v>1.51</c:v>
                </c:pt>
                <c:pt idx="2">
                  <c:v>0.77</c:v>
                </c:pt>
                <c:pt idx="3">
                  <c:v>0.63</c:v>
                </c:pt>
                <c:pt idx="4">
                  <c:v>0.53</c:v>
                </c:pt>
                <c:pt idx="5">
                  <c:v>0.66</c:v>
                </c:pt>
                <c:pt idx="6">
                  <c:v>0.77</c:v>
                </c:pt>
                <c:pt idx="7">
                  <c:v>0.34</c:v>
                </c:pt>
                <c:pt idx="8">
                  <c:v>0.23</c:v>
                </c:pt>
                <c:pt idx="9">
                  <c:v>0.65</c:v>
                </c:pt>
                <c:pt idx="10">
                  <c:v>0.23</c:v>
                </c:pt>
                <c:pt idx="11">
                  <c:v>0.27</c:v>
                </c:pt>
                <c:pt idx="12">
                  <c:v>0.15</c:v>
                </c:pt>
                <c:pt idx="13">
                  <c:v>0.19</c:v>
                </c:pt>
                <c:pt idx="14">
                  <c:v>0.11</c:v>
                </c:pt>
                <c:pt idx="15">
                  <c:v>0.48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76F-4495-9609-885BAFF2213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5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Sheet1!$C$2:$C$17</c:f>
              <c:numCache>
                <c:formatCode>General</c:formatCode>
                <c:ptCount val="16"/>
                <c:pt idx="0">
                  <c:v>2.14</c:v>
                </c:pt>
                <c:pt idx="1">
                  <c:v>1.94</c:v>
                </c:pt>
                <c:pt idx="2">
                  <c:v>2.88</c:v>
                </c:pt>
                <c:pt idx="3">
                  <c:v>1.69</c:v>
                </c:pt>
                <c:pt idx="4">
                  <c:v>1.45</c:v>
                </c:pt>
                <c:pt idx="5">
                  <c:v>1.1100000000000001</c:v>
                </c:pt>
                <c:pt idx="6">
                  <c:v>1.31</c:v>
                </c:pt>
                <c:pt idx="7">
                  <c:v>1.06</c:v>
                </c:pt>
                <c:pt idx="8">
                  <c:v>0.97</c:v>
                </c:pt>
                <c:pt idx="9">
                  <c:v>0.85</c:v>
                </c:pt>
                <c:pt idx="10">
                  <c:v>0.59</c:v>
                </c:pt>
                <c:pt idx="11">
                  <c:v>0.56999999999999995</c:v>
                </c:pt>
                <c:pt idx="12">
                  <c:v>0.73</c:v>
                </c:pt>
                <c:pt idx="13">
                  <c:v>0.6</c:v>
                </c:pt>
                <c:pt idx="14">
                  <c:v>1.53</c:v>
                </c:pt>
                <c:pt idx="15">
                  <c:v>0.61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76F-4495-9609-885BAFF2213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star"/>
            <c:size val="5"/>
            <c:spPr>
              <a:solidFill>
                <a:srgbClr val="800000"/>
              </a:solidFill>
              <a:ln>
                <a:solidFill>
                  <a:srgbClr val="800000">
                    <a:alpha val="93000"/>
                  </a:srgbClr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Sheet1!$D$2:$D$17</c:f>
              <c:numCache>
                <c:formatCode>General</c:formatCode>
                <c:ptCount val="16"/>
                <c:pt idx="0">
                  <c:v>1.97</c:v>
                </c:pt>
                <c:pt idx="1">
                  <c:v>1.52</c:v>
                </c:pt>
                <c:pt idx="2">
                  <c:v>0.95</c:v>
                </c:pt>
                <c:pt idx="3">
                  <c:v>0.78</c:v>
                </c:pt>
                <c:pt idx="4">
                  <c:v>0.63</c:v>
                </c:pt>
                <c:pt idx="5">
                  <c:v>0.44</c:v>
                </c:pt>
                <c:pt idx="6">
                  <c:v>0.39</c:v>
                </c:pt>
                <c:pt idx="7">
                  <c:v>0.41</c:v>
                </c:pt>
                <c:pt idx="8">
                  <c:v>0.25</c:v>
                </c:pt>
                <c:pt idx="9">
                  <c:v>0.27</c:v>
                </c:pt>
                <c:pt idx="10">
                  <c:v>0.24</c:v>
                </c:pt>
                <c:pt idx="11">
                  <c:v>0.19</c:v>
                </c:pt>
                <c:pt idx="12">
                  <c:v>0.2</c:v>
                </c:pt>
                <c:pt idx="13">
                  <c:v>0.17</c:v>
                </c:pt>
                <c:pt idx="14">
                  <c:v>0.33</c:v>
                </c:pt>
                <c:pt idx="15">
                  <c:v>0.71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76F-4495-9609-885BAFF2213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5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Sheet1!$E$2:$E$17</c:f>
              <c:numCache>
                <c:formatCode>General</c:formatCode>
                <c:ptCount val="16"/>
                <c:pt idx="0">
                  <c:v>1.96</c:v>
                </c:pt>
                <c:pt idx="1">
                  <c:v>1.54</c:v>
                </c:pt>
                <c:pt idx="2">
                  <c:v>1.1200000000000001</c:v>
                </c:pt>
                <c:pt idx="3">
                  <c:v>0.89</c:v>
                </c:pt>
                <c:pt idx="4">
                  <c:v>0.72</c:v>
                </c:pt>
                <c:pt idx="5">
                  <c:v>0.65</c:v>
                </c:pt>
                <c:pt idx="6">
                  <c:v>0.57999999999999996</c:v>
                </c:pt>
                <c:pt idx="7">
                  <c:v>0.4</c:v>
                </c:pt>
                <c:pt idx="8">
                  <c:v>0.35</c:v>
                </c:pt>
                <c:pt idx="9">
                  <c:v>0.28999999999999998</c:v>
                </c:pt>
                <c:pt idx="10">
                  <c:v>0.38</c:v>
                </c:pt>
                <c:pt idx="11">
                  <c:v>0.48</c:v>
                </c:pt>
                <c:pt idx="12">
                  <c:v>0.28000000000000003</c:v>
                </c:pt>
                <c:pt idx="13">
                  <c:v>0.35</c:v>
                </c:pt>
                <c:pt idx="14">
                  <c:v>0.43</c:v>
                </c:pt>
                <c:pt idx="15">
                  <c:v>0.98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76F-4495-9609-885BAFF2213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6"/>
              </a:solidFill>
            </a:ln>
          </c:spPr>
          <c:marker>
            <c:symbol val="square"/>
            <c:size val="5"/>
            <c:spPr>
              <a:solidFill>
                <a:srgbClr val="FFC000"/>
              </a:solidFill>
              <a:ln>
                <a:solidFill>
                  <a:srgbClr val="FFC000">
                    <a:alpha val="91000"/>
                  </a:srgbClr>
                </a:solidFill>
              </a:ln>
            </c:spPr>
          </c:marker>
          <c:cat>
            <c:numRef>
              <c:f>Sheet1!$A$2:$A$17</c:f>
              <c:numCache>
                <c:formatCode>General</c:formatCode>
                <c:ptCount val="16"/>
                <c:pt idx="0">
                  <c:v>2002</c:v>
                </c:pt>
                <c:pt idx="1">
                  <c:v>2003</c:v>
                </c:pt>
                <c:pt idx="2">
                  <c:v>2004</c:v>
                </c:pt>
                <c:pt idx="3">
                  <c:v>2005</c:v>
                </c:pt>
                <c:pt idx="4">
                  <c:v>2006</c:v>
                </c:pt>
                <c:pt idx="5">
                  <c:v>2007</c:v>
                </c:pt>
                <c:pt idx="6">
                  <c:v>2008</c:v>
                </c:pt>
                <c:pt idx="7">
                  <c:v>2009</c:v>
                </c:pt>
                <c:pt idx="8">
                  <c:v>2010</c:v>
                </c:pt>
                <c:pt idx="9">
                  <c:v>2011</c:v>
                </c:pt>
                <c:pt idx="10">
                  <c:v>2012</c:v>
                </c:pt>
                <c:pt idx="11">
                  <c:v>2013</c:v>
                </c:pt>
                <c:pt idx="12">
                  <c:v>2014</c:v>
                </c:pt>
                <c:pt idx="13">
                  <c:v>2015</c:v>
                </c:pt>
                <c:pt idx="14">
                  <c:v>2016</c:v>
                </c:pt>
                <c:pt idx="15">
                  <c:v>2017</c:v>
                </c:pt>
              </c:numCache>
            </c:numRef>
          </c:cat>
          <c:val>
            <c:numRef>
              <c:f>Sheet1!$F$2:$F$17</c:f>
              <c:numCache>
                <c:formatCode>General</c:formatCode>
                <c:ptCount val="16"/>
                <c:pt idx="0">
                  <c:v>3.92</c:v>
                </c:pt>
                <c:pt idx="1">
                  <c:v>2.72</c:v>
                </c:pt>
                <c:pt idx="2">
                  <c:v>2.68</c:v>
                </c:pt>
                <c:pt idx="3">
                  <c:v>2.69</c:v>
                </c:pt>
                <c:pt idx="4">
                  <c:v>2.27</c:v>
                </c:pt>
                <c:pt idx="5">
                  <c:v>1.4</c:v>
                </c:pt>
                <c:pt idx="6">
                  <c:v>1</c:v>
                </c:pt>
                <c:pt idx="7">
                  <c:v>0.81</c:v>
                </c:pt>
                <c:pt idx="8">
                  <c:v>0.7</c:v>
                </c:pt>
                <c:pt idx="9">
                  <c:v>0.53</c:v>
                </c:pt>
                <c:pt idx="10">
                  <c:v>0.49</c:v>
                </c:pt>
                <c:pt idx="11">
                  <c:v>0.51</c:v>
                </c:pt>
                <c:pt idx="12">
                  <c:v>0.38</c:v>
                </c:pt>
                <c:pt idx="13">
                  <c:v>0.39</c:v>
                </c:pt>
                <c:pt idx="14">
                  <c:v>0.51</c:v>
                </c:pt>
                <c:pt idx="15">
                  <c:v>0.8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76F-4495-9609-885BAFF2213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87314544"/>
        <c:axId val="587316112"/>
      </c:lineChart>
      <c:catAx>
        <c:axId val="58731454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860000"/>
          <a:lstStyle/>
          <a:p>
            <a:pPr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7316112"/>
        <c:crosses val="autoZero"/>
        <c:auto val="1"/>
        <c:lblAlgn val="ctr"/>
        <c:lblOffset val="100"/>
        <c:tickLblSkip val="3"/>
        <c:noMultiLvlLbl val="0"/>
      </c:catAx>
      <c:valAx>
        <c:axId val="587316112"/>
        <c:scaling>
          <c:orientation val="minMax"/>
        </c:scaling>
        <c:delete val="0"/>
        <c:axPos val="l"/>
        <c:title>
          <c:tx>
            <c:rich>
              <a:bodyPr rot="-5400000" vert="horz"/>
              <a:lstStyle/>
              <a:p>
                <a:pPr>
                  <a:defRPr sz="2000">
                    <a:latin typeface="Times New Roman" panose="02020603050405020304" pitchFamily="18" charset="0"/>
                    <a:cs typeface="Times New Roman" panose="02020603050405020304" pitchFamily="18" charset="0"/>
                  </a:defRPr>
                </a:pPr>
                <a:r>
                  <a:rPr lang="en-US" sz="2000" b="0" i="0" baseline="0" dirty="0">
                    <a:effectLst/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Reported cases/100,000 population                     </a:t>
                </a:r>
                <a:endParaRPr lang="en-US" sz="2000" dirty="0"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c:rich>
          </c:tx>
          <c:layout>
            <c:manualLayout>
              <c:xMode val="edge"/>
              <c:yMode val="edge"/>
              <c:x val="1.586597348408372E-2"/>
              <c:y val="8.9050893295396574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/>
          <a:lstStyle/>
          <a:p>
            <a:pPr>
              <a:defRPr sz="20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en-US"/>
          </a:p>
        </c:txPr>
        <c:crossAx val="587314544"/>
        <c:crosses val="autoZero"/>
        <c:crossBetween val="midCat"/>
      </c:valAx>
    </c:plotArea>
    <c:legend>
      <c:legendPos val="t"/>
      <c:layout>
        <c:manualLayout>
          <c:xMode val="edge"/>
          <c:yMode val="edge"/>
          <c:x val="0.57260465038024089"/>
          <c:y val="0.11216733001272915"/>
          <c:w val="0.39276853365027486"/>
          <c:h val="0.3492098005515808"/>
        </c:manualLayout>
      </c:layout>
      <c:overlay val="0"/>
      <c:txPr>
        <a:bodyPr/>
        <a:lstStyle/>
        <a:p>
          <a:pPr>
            <a:defRPr sz="2000" b="0" u="none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defRPr>
          </a:pPr>
          <a:endParaRPr lang="en-US"/>
        </a:p>
      </c:txPr>
    </c:legend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2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3406A-D3B8-4265-8FB6-9F4A555098BE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50326A0-8BF7-4907-BFD8-0CB6CC62965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62379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433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2870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8141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904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056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1432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733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7697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8688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74624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558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CBE43-3888-4EF5-93F1-BA07049E2612}" type="datetimeFigureOut">
              <a:rPr lang="en-US" smtClean="0"/>
              <a:t>8/30/2019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3CCCFA-51B4-42D5-9611-E1DE329888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6352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Figure 2.5. Rates of reported hepatitis A, by race/ethnicity — United States, 2002–2017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561855" y="6238754"/>
            <a:ext cx="98322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Source: CDC, National Notifiable Diseases Surveillance System.</a:t>
            </a: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493141218"/>
              </p:ext>
            </p:extLst>
          </p:nvPr>
        </p:nvGraphicFramePr>
        <p:xfrm>
          <a:off x="838200" y="1643062"/>
          <a:ext cx="10515600" cy="45956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06035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Angsana New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</a:majorFont>
    <a:minorFont>
      <a:latin typeface="Calibri"/>
      <a:ea typeface=""/>
      <a:cs typeface=""/>
      <a:font script="Jpan" typeface="ＭＳ 明朝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Cordia New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33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Figure 2.5. Rates of reported hepatitis A, by race/ethnicity — United States, 2002–2017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Viral Hepatitis Surveillance United States, 2017</dc:title>
  <dc:creator>BENJAMIN KUPRONIS</dc:creator>
  <cp:lastModifiedBy>Peterson, Paul (CDC/DDID/NCHHSTP/DVH) (CTR)</cp:lastModifiedBy>
  <cp:revision>31</cp:revision>
  <dcterms:created xsi:type="dcterms:W3CDTF">2019-05-14T20:24:37Z</dcterms:created>
  <dcterms:modified xsi:type="dcterms:W3CDTF">2019-08-30T18:31:19Z</dcterms:modified>
</cp:coreProperties>
</file>