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AA927B5-BB4B-434F-9481-0F0AFCC97CF7}">
          <p14:sldIdLst>
            <p14:sldId id="261"/>
          </p14:sldIdLst>
        </p14:section>
        <p14:section name="Untitled Section" id="{0563C6F6-70C6-4D14-BE99-FBA0F486532D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81" autoAdjust="0"/>
    <p:restoredTop sz="68720" autoAdjust="0"/>
  </p:normalViewPr>
  <p:slideViewPr>
    <p:cSldViewPr snapToGrid="0">
      <p:cViewPr varScale="1">
        <p:scale>
          <a:sx n="50" d="100"/>
          <a:sy n="50" d="100"/>
        </p:scale>
        <p:origin x="111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2138888888888891"/>
          <c:y val="3.3391706126253216E-2"/>
          <c:w val="0.76543231009167345"/>
          <c:h val="0.78744182664996465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Male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diamond"/>
            <c:size val="5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</c:numCache>
            </c:num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3.84</c:v>
                </c:pt>
                <c:pt idx="1">
                  <c:v>2.82</c:v>
                </c:pt>
                <c:pt idx="2">
                  <c:v>2.06</c:v>
                </c:pt>
                <c:pt idx="3">
                  <c:v>1.7</c:v>
                </c:pt>
                <c:pt idx="4">
                  <c:v>1.32</c:v>
                </c:pt>
                <c:pt idx="5">
                  <c:v>1.0900000000000001</c:v>
                </c:pt>
                <c:pt idx="6">
                  <c:v>0.89</c:v>
                </c:pt>
                <c:pt idx="7">
                  <c:v>0.69</c:v>
                </c:pt>
                <c:pt idx="8">
                  <c:v>0.56999999999999995</c:v>
                </c:pt>
                <c:pt idx="9">
                  <c:v>0.46</c:v>
                </c:pt>
                <c:pt idx="10">
                  <c:v>0.5</c:v>
                </c:pt>
                <c:pt idx="11">
                  <c:v>0.56000000000000005</c:v>
                </c:pt>
                <c:pt idx="12">
                  <c:v>0.41</c:v>
                </c:pt>
                <c:pt idx="13">
                  <c:v>0.46</c:v>
                </c:pt>
                <c:pt idx="14">
                  <c:v>0.7</c:v>
                </c:pt>
                <c:pt idx="15">
                  <c:v>1.38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87F-4150-ACC4-AC96871BC30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Female</c:v>
                </c:pt>
              </c:strCache>
            </c:strRef>
          </c:tx>
          <c:spPr>
            <a:ln>
              <a:solidFill>
                <a:srgbClr val="0066FF"/>
              </a:solidFill>
            </a:ln>
          </c:spPr>
          <c:marker>
            <c:symbol val="circle"/>
            <c:size val="5"/>
            <c:spPr>
              <a:solidFill>
                <a:srgbClr val="0066FF"/>
              </a:solidFill>
              <a:ln>
                <a:solidFill>
                  <a:srgbClr val="0066FF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</c:numCache>
            </c:numRef>
          </c:cat>
          <c:val>
            <c:numRef>
              <c:f>Sheet1!$C$2:$C$17</c:f>
              <c:numCache>
                <c:formatCode>General</c:formatCode>
                <c:ptCount val="16"/>
                <c:pt idx="0">
                  <c:v>2.2599999999999998</c:v>
                </c:pt>
                <c:pt idx="1">
                  <c:v>2.4300000000000002</c:v>
                </c:pt>
                <c:pt idx="2">
                  <c:v>1.79</c:v>
                </c:pt>
                <c:pt idx="3">
                  <c:v>1.31</c:v>
                </c:pt>
                <c:pt idx="4">
                  <c:v>1.06</c:v>
                </c:pt>
                <c:pt idx="5">
                  <c:v>0.88</c:v>
                </c:pt>
                <c:pt idx="6">
                  <c:v>0.81</c:v>
                </c:pt>
                <c:pt idx="7">
                  <c:v>0.59</c:v>
                </c:pt>
                <c:pt idx="8">
                  <c:v>0.51</c:v>
                </c:pt>
                <c:pt idx="9">
                  <c:v>0.44</c:v>
                </c:pt>
                <c:pt idx="10">
                  <c:v>0.49</c:v>
                </c:pt>
                <c:pt idx="11">
                  <c:v>0.56999999999999995</c:v>
                </c:pt>
                <c:pt idx="12">
                  <c:v>0.37</c:v>
                </c:pt>
                <c:pt idx="13">
                  <c:v>0.41</c:v>
                </c:pt>
                <c:pt idx="14">
                  <c:v>0.55000000000000004</c:v>
                </c:pt>
                <c:pt idx="15">
                  <c:v>0.7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87F-4150-ACC4-AC96871BC3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87319640"/>
        <c:axId val="587309840"/>
      </c:lineChart>
      <c:catAx>
        <c:axId val="587319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1860000"/>
          <a:lstStyle/>
          <a:p>
            <a:pPr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n-US"/>
          </a:p>
        </c:txPr>
        <c:crossAx val="587309840"/>
        <c:crosses val="autoZero"/>
        <c:auto val="1"/>
        <c:lblAlgn val="ctr"/>
        <c:lblOffset val="100"/>
        <c:tickLblSkip val="3"/>
        <c:noMultiLvlLbl val="0"/>
      </c:catAx>
      <c:valAx>
        <c:axId val="58730984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2000" b="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r>
                  <a:rPr lang="en-US" sz="2000" b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Reported cases/100,000 population</a:t>
                </a:r>
              </a:p>
            </c:rich>
          </c:tx>
          <c:layout>
            <c:manualLayout>
              <c:xMode val="edge"/>
              <c:yMode val="edge"/>
              <c:x val="1.4800867282893987E-2"/>
              <c:y val="5.7915600998527231E-2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n-US"/>
          </a:p>
        </c:txPr>
        <c:crossAx val="587319640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67181528590977413"/>
          <c:y val="0.22930475520168916"/>
          <c:w val="0.1401140722794266"/>
          <c:h val="0.18545374565609463"/>
        </c:manualLayout>
      </c:layout>
      <c:overlay val="0"/>
      <c:txPr>
        <a:bodyPr/>
        <a:lstStyle/>
        <a:p>
          <a:pPr>
            <a:defRPr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3406A-D3B8-4265-8FB6-9F4A555098BE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0326A0-8BF7-4907-BFD8-0CB6CC629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237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433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814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904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056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143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33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769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868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462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558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CBE43-3888-4EF5-93F1-BA07049E2612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635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Figure 2.4. Rates of reported hepatitis A, by sex — United States, 2002–2017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1855" y="6238754"/>
            <a:ext cx="98322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CDC, National Notifiable Diseases Surveillance System.</a:t>
            </a: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781910798"/>
              </p:ext>
            </p:extLst>
          </p:nvPr>
        </p:nvGraphicFramePr>
        <p:xfrm>
          <a:off x="838200" y="1539433"/>
          <a:ext cx="10515600" cy="46993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891895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388</TotalTime>
  <Words>31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Figure 2.4. Rates of reported hepatitis A, by sex — United States, 2002–2017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Viral Hepatitis Surveillance United States, 2017</dc:title>
  <dc:creator>BENJAMIN KUPRONIS</dc:creator>
  <cp:lastModifiedBy>Peterson, Paul (CDC/DDID/NCHHSTP/DVH) (CTR)</cp:lastModifiedBy>
  <cp:revision>30</cp:revision>
  <dcterms:created xsi:type="dcterms:W3CDTF">2019-05-14T20:24:37Z</dcterms:created>
  <dcterms:modified xsi:type="dcterms:W3CDTF">2019-08-30T18:31:00Z</dcterms:modified>
</cp:coreProperties>
</file>