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0000FF"/>
    <a:srgbClr val="8A343D"/>
    <a:srgbClr val="7CA295"/>
    <a:srgbClr val="993300"/>
    <a:srgbClr val="800000"/>
    <a:srgbClr val="FF9900"/>
    <a:srgbClr val="FF9933"/>
    <a:srgbClr val="9933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2947" autoAdjust="0"/>
  </p:normalViewPr>
  <p:slideViewPr>
    <p:cSldViewPr>
      <p:cViewPr varScale="1">
        <p:scale>
          <a:sx n="67" d="100"/>
          <a:sy n="67" d="100"/>
        </p:scale>
        <p:origin x="36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2016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1-394D-48EB-A0FC-135B21762A26}"/>
              </c:ext>
            </c:extLst>
          </c:dPt>
          <c:dPt>
            <c:idx val="1"/>
            <c:bubble3D val="0"/>
            <c:spPr>
              <a:solidFill>
                <a:srgbClr val="7CA295"/>
              </a:solidFill>
            </c:spPr>
            <c:extLst>
              <c:ext xmlns:c16="http://schemas.microsoft.com/office/drawing/2014/chart" uri="{C3380CC4-5D6E-409C-BE32-E72D297353CC}">
                <c16:uniqueId val="{00000003-394D-48EB-A0FC-135B21762A26}"/>
              </c:ext>
            </c:extLst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394D-48EB-A0FC-135B21762A26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Sheet1!$A$2:$A$4</c:f>
              <c:strCache>
                <c:ptCount val="3"/>
                <c:pt idx="0">
                  <c:v>Risk identified*</c:v>
                </c:pt>
                <c:pt idx="1">
                  <c:v>No risk identified</c:v>
                </c:pt>
                <c:pt idx="2">
                  <c:v>Risk data missing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712</c:v>
                </c:pt>
                <c:pt idx="1">
                  <c:v>837</c:v>
                </c:pt>
                <c:pt idx="2">
                  <c:v>1669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94D-48EB-A0FC-135B21762A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42"/>
      </c:pieChart>
    </c:plotArea>
    <c:legend>
      <c:legendPos val="r"/>
      <c:layout/>
      <c:overlay val="0"/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123FD44-8CB9-42DF-8FBC-4A426F377608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D7A9522-B737-4338-8F9E-88DAC7C78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67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 the 3,218 case reports of acute hepatitis B received by CDC during 2016, a total of 1,669 (51.9%) did not include a response (i.e., a “yes” or “no” response to any of the questions about risk exposures and behaviors) to enable assessment of risk exposures or behaviors.</a:t>
            </a:r>
            <a:endParaRPr lang="en-US" sz="11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 the 1,549 case reports that contained risk exposure/behavior information:</a:t>
            </a:r>
            <a:endParaRPr lang="en-US" sz="11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200"/>
              <a:buFont typeface="Courier New" panose="02070309020205020404" pitchFamily="49" charset="0"/>
              <a:buChar char="o"/>
              <a:tabLst>
                <a:tab pos="978535" algn="l"/>
              </a:tabLs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837 (54.0%) indicated no risk exposure/behavior for acute hepatitis</a:t>
            </a:r>
            <a:r>
              <a:rPr lang="en-US" sz="1200" spc="-5" dirty="0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en-US" sz="1200" dirty="0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B.</a:t>
            </a:r>
            <a:endParaRPr lang="en-US" sz="1100" dirty="0" smtClean="0">
              <a:effectLst/>
              <a:latin typeface="Times New Roman" panose="02020603050405020304" pitchFamily="18" charset="0"/>
              <a:ea typeface="Courier New" panose="02070309020205020404" pitchFamily="49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200"/>
              <a:buFont typeface="Courier New" panose="02070309020205020404" pitchFamily="49" charset="0"/>
              <a:buChar char="o"/>
              <a:tabLst>
                <a:tab pos="978535" algn="l"/>
              </a:tabLst>
            </a:pPr>
            <a:r>
              <a:rPr lang="en-US" sz="1200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712 (46.0%)  indicated at least one risk exposure/behavior for acute hepatitis B during the 6 weeks to 6 months prior to illness</a:t>
            </a:r>
            <a:r>
              <a:rPr lang="en-US" sz="1200" spc="-25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 </a:t>
            </a:r>
            <a:r>
              <a:rPr lang="en-US" sz="1200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onset</a:t>
            </a:r>
            <a:r>
              <a:rPr lang="en-US" sz="1200" b="1" smtClean="0">
                <a:effectLst/>
                <a:latin typeface="Times New Roman" panose="02020603050405020304" pitchFamily="18" charset="0"/>
                <a:ea typeface="Courier New" panose="02070309020205020404" pitchFamily="49" charset="0"/>
              </a:rPr>
              <a:t>.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8280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318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40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222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7534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566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04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82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227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255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81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478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02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1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152400" y="457200"/>
            <a:ext cx="8839200" cy="1066800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Figure 3.5. Availability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of information on risk </a:t>
            </a:r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exposures/behaviors</a:t>
            </a:r>
            <a:b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</a:br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associated with acute hepatitis B — United States,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2016</a:t>
            </a:r>
            <a:endParaRPr lang="en-US" sz="2400" b="1" dirty="0">
              <a:ln w="11430"/>
              <a:solidFill>
                <a:srgbClr val="FFC000"/>
              </a:solidFill>
              <a:cs typeface="Arial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457200" y="6172200"/>
            <a:ext cx="7162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5181600"/>
            <a:ext cx="79248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-57150"/>
            <a:r>
              <a:rPr lang="en-US" sz="1100" b="0" dirty="0" smtClean="0">
                <a:solidFill>
                  <a:schemeClr val="bg2"/>
                </a:solidFill>
                <a:latin typeface="+mn-lt"/>
              </a:rPr>
              <a:t>* Includes case reports indicating the presence of at least one of the following risks 6 weeks to 6 months prior to onset of acute, symptomatic hepatitis B:  1) using injection drugs; 2) having sexual contact with suspected/confirmed hepatitis B patient; 3) being a man who has sex with men; 4) having multiple sex partners concurrently; 5) having household contact with suspected/confirmed hepatitis B patient; 6) occupational exposure to blood; 7) being a hemodialysis patient; 8) having received a blood transfusion; 9) having sustained a percutaneous injury; and 10) having undergone surgery.</a:t>
            </a:r>
            <a:endParaRPr lang="en-US" sz="1100" b="0" dirty="0">
              <a:solidFill>
                <a:schemeClr val="bg2"/>
              </a:solidFill>
              <a:latin typeface="+mn-lt"/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505421583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6903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9750</TotalTime>
  <Words>242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Courier New</vt:lpstr>
      <vt:lpstr>Symbol</vt:lpstr>
      <vt:lpstr>Times New Roman</vt:lpstr>
      <vt:lpstr>Office Theme</vt:lpstr>
      <vt:lpstr>Figure 3.5. Availability of information on risk exposures/behaviors associated with acute hepatitis B — United States, 2016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CDC User</dc:creator>
  <cp:lastModifiedBy>Peterson, Paul (CDC/OID/NCHHSTP) (CTR)</cp:lastModifiedBy>
  <cp:revision>120</cp:revision>
  <cp:lastPrinted>2017-05-31T16:05:35Z</cp:lastPrinted>
  <dcterms:created xsi:type="dcterms:W3CDTF">2014-11-24T22:15:53Z</dcterms:created>
  <dcterms:modified xsi:type="dcterms:W3CDTF">2018-06-05T14:49:32Z</dcterms:modified>
</cp:coreProperties>
</file>