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00FF"/>
    <a:srgbClr val="8A343D"/>
    <a:srgbClr val="7CA295"/>
    <a:srgbClr val="993300"/>
    <a:srgbClr val="800000"/>
    <a:srgbClr val="FF9900"/>
    <a:srgbClr val="FF9933"/>
    <a:srgbClr val="9933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947" autoAdjust="0"/>
  </p:normalViewPr>
  <p:slideViewPr>
    <p:cSldViewPr>
      <p:cViewPr varScale="1">
        <p:scale>
          <a:sx n="67" d="100"/>
          <a:sy n="67" d="100"/>
        </p:scale>
        <p:origin x="36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3701035012133"/>
          <c:y val="3.7835085558439271E-2"/>
          <c:w val="0.8588405635616303"/>
          <c:h val="0.757744688338538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diamond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3.48</c:v>
                </c:pt>
                <c:pt idx="1">
                  <c:v>3.45</c:v>
                </c:pt>
                <c:pt idx="2">
                  <c:v>3.19</c:v>
                </c:pt>
                <c:pt idx="3">
                  <c:v>2.67</c:v>
                </c:pt>
                <c:pt idx="4">
                  <c:v>2.29</c:v>
                </c:pt>
                <c:pt idx="5">
                  <c:v>2.0699999999999998</c:v>
                </c:pt>
                <c:pt idx="6">
                  <c:v>1.85</c:v>
                </c:pt>
                <c:pt idx="7">
                  <c:v>1.7</c:v>
                </c:pt>
                <c:pt idx="8">
                  <c:v>1.35</c:v>
                </c:pt>
                <c:pt idx="9">
                  <c:v>1.36</c:v>
                </c:pt>
                <c:pt idx="10">
                  <c:v>1.18</c:v>
                </c:pt>
                <c:pt idx="11">
                  <c:v>1.17</c:v>
                </c:pt>
                <c:pt idx="12">
                  <c:v>1.21</c:v>
                </c:pt>
                <c:pt idx="13">
                  <c:v>1.1399999999999999</c:v>
                </c:pt>
                <c:pt idx="14">
                  <c:v>1.32</c:v>
                </c:pt>
                <c:pt idx="15">
                  <c:v>1.24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82D-4AF9-8333-897909E632C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BB0A3"/>
              </a:solidFill>
            </a:ln>
          </c:spPr>
          <c:marker>
            <c:symbol val="circle"/>
            <c:size val="9"/>
            <c:spPr>
              <a:solidFill>
                <a:srgbClr val="FBB0A3"/>
              </a:solidFill>
              <a:ln>
                <a:solidFill>
                  <a:srgbClr val="FBB0A3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2</c:v>
                </c:pt>
                <c:pt idx="1">
                  <c:v>2.13</c:v>
                </c:pt>
                <c:pt idx="2">
                  <c:v>1.98</c:v>
                </c:pt>
                <c:pt idx="3">
                  <c:v>1.55</c:v>
                </c:pt>
                <c:pt idx="4">
                  <c:v>1.4</c:v>
                </c:pt>
                <c:pt idx="5">
                  <c:v>1.1299999999999999</c:v>
                </c:pt>
                <c:pt idx="6">
                  <c:v>1.1499999999999999</c:v>
                </c:pt>
                <c:pt idx="7">
                  <c:v>0.98</c:v>
                </c:pt>
                <c:pt idx="8">
                  <c:v>0.84</c:v>
                </c:pt>
                <c:pt idx="9">
                  <c:v>0.83</c:v>
                </c:pt>
                <c:pt idx="10">
                  <c:v>0.69</c:v>
                </c:pt>
                <c:pt idx="11">
                  <c:v>0.68</c:v>
                </c:pt>
                <c:pt idx="12">
                  <c:v>0.73</c:v>
                </c:pt>
                <c:pt idx="13">
                  <c:v>0.62</c:v>
                </c:pt>
                <c:pt idx="14">
                  <c:v>0.79</c:v>
                </c:pt>
                <c:pt idx="15">
                  <c:v>0.77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82D-4AF9-8333-897909E632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915712"/>
        <c:axId val="197916104"/>
      </c:lineChart>
      <c:catAx>
        <c:axId val="1979157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>
                    <a:solidFill>
                      <a:schemeClr val="bg2"/>
                    </a:solidFill>
                  </a:defRPr>
                </a:pPr>
                <a:r>
                  <a:rPr lang="en-US" sz="1600" b="0" dirty="0" smtClean="0">
                    <a:solidFill>
                      <a:schemeClr val="bg2"/>
                    </a:solidFill>
                  </a:rPr>
                  <a:t>Year</a:t>
                </a:r>
                <a:endParaRPr lang="en-US" sz="1600" b="0" dirty="0">
                  <a:solidFill>
                    <a:schemeClr val="bg2"/>
                  </a:solidFill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1400">
                <a:solidFill>
                  <a:schemeClr val="bg2"/>
                </a:solidFill>
              </a:defRPr>
            </a:pPr>
            <a:endParaRPr lang="en-US"/>
          </a:p>
        </c:txPr>
        <c:crossAx val="197916104"/>
        <c:crosses val="autoZero"/>
        <c:auto val="1"/>
        <c:lblAlgn val="ctr"/>
        <c:lblOffset val="100"/>
        <c:tickLblSkip val="3"/>
        <c:noMultiLvlLbl val="0"/>
      </c:catAx>
      <c:valAx>
        <c:axId val="19791610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>
                    <a:solidFill>
                      <a:srgbClr val="FFC000"/>
                    </a:solidFill>
                  </a:defRPr>
                </a:pPr>
                <a:r>
                  <a:rPr lang="en-US" sz="1600" b="0" dirty="0" smtClean="0">
                    <a:solidFill>
                      <a:srgbClr val="FFC000"/>
                    </a:solidFill>
                  </a:rPr>
                  <a:t>Reported cases/100,000 population</a:t>
                </a:r>
                <a:endParaRPr lang="en-US" sz="1600" b="0" dirty="0">
                  <a:solidFill>
                    <a:srgbClr val="FFC0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1225071225071226E-3"/>
              <c:y val="5.0783002683323801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400">
                <a:solidFill>
                  <a:srgbClr val="FFC000"/>
                </a:solidFill>
              </a:defRPr>
            </a:pPr>
            <a:endParaRPr lang="en-US"/>
          </a:p>
        </c:txPr>
        <c:crossAx val="19791571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8659510721537151"/>
          <c:y val="0.15109246469889587"/>
          <c:w val="0.1401140722794266"/>
          <c:h val="0.18545374565609463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123FD44-8CB9-42DF-8FBC-4A426F377608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7A9522-B737-4338-8F9E-88DAC7C78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67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1335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While the incidence of reported acute hepatitis B remained higher for males than for females from 2001 through 2016, the gap narrowed from 2002 through 2016.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1335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In 2016, the rate for males was approximately 1.5</a:t>
            </a:r>
            <a:r>
              <a:rPr lang="en-US" sz="1200" baseline="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times higher than that for females (1.2 cases and 0.8 cases per 100,000 population, respectively).</a:t>
            </a:r>
            <a:endParaRPr lang="en-US" sz="11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85746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1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4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2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53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6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0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8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2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5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81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7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2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C58C-A9CE-4728-9BEE-099A3B8F4A99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609600" y="506010"/>
            <a:ext cx="82296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Figure 3.3. Incidence of acute hepatitis B,</a:t>
            </a:r>
            <a:b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</a:b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  by sex — United States,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2001–2016</a:t>
            </a:r>
            <a:endParaRPr lang="en-US" sz="2400" b="1" dirty="0">
              <a:ln w="11430"/>
              <a:solidFill>
                <a:srgbClr val="FFC000"/>
              </a:solidFill>
              <a:cs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154579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994667570"/>
              </p:ext>
            </p:extLst>
          </p:nvPr>
        </p:nvGraphicFramePr>
        <p:xfrm>
          <a:off x="609600" y="1607979"/>
          <a:ext cx="8077200" cy="454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489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9750</TotalTime>
  <Words>79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Office Theme</vt:lpstr>
      <vt:lpstr>Figure 3.3. Incidence of acute hepatitis B,   by sex — United States, 2001–2016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CDC User</dc:creator>
  <cp:lastModifiedBy>Peterson, Paul (CDC/OID/NCHHSTP) (CTR)</cp:lastModifiedBy>
  <cp:revision>117</cp:revision>
  <cp:lastPrinted>2017-05-31T16:05:35Z</cp:lastPrinted>
  <dcterms:created xsi:type="dcterms:W3CDTF">2014-11-24T22:15:53Z</dcterms:created>
  <dcterms:modified xsi:type="dcterms:W3CDTF">2018-03-29T19:29:59Z</dcterms:modified>
</cp:coreProperties>
</file>