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010737294202E-2"/>
          <c:y val="3.4378072664774773E-2"/>
          <c:w val="0.88061011691720348"/>
          <c:h val="0.779879691434509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0-19 yrs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0.46</c:v>
                </c:pt>
                <c:pt idx="1">
                  <c:v>0.34</c:v>
                </c:pt>
                <c:pt idx="2">
                  <c:v>0.26</c:v>
                </c:pt>
                <c:pt idx="3">
                  <c:v>0.18</c:v>
                </c:pt>
                <c:pt idx="4">
                  <c:v>0.15</c:v>
                </c:pt>
                <c:pt idx="5">
                  <c:v>0.09</c:v>
                </c:pt>
                <c:pt idx="6">
                  <c:v>0.1</c:v>
                </c:pt>
                <c:pt idx="7">
                  <c:v>0.09</c:v>
                </c:pt>
                <c:pt idx="8">
                  <c:v>0.06</c:v>
                </c:pt>
                <c:pt idx="9">
                  <c:v>0.06</c:v>
                </c:pt>
                <c:pt idx="10">
                  <c:v>0.04</c:v>
                </c:pt>
                <c:pt idx="11">
                  <c:v>0.03</c:v>
                </c:pt>
                <c:pt idx="12">
                  <c:v>0.03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11-473B-BCA5-3E14314891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20-29 yrs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diamond"/>
            <c:size val="9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4.78</c:v>
                </c:pt>
                <c:pt idx="1">
                  <c:v>4.8099999999999996</c:v>
                </c:pt>
                <c:pt idx="2">
                  <c:v>4.3</c:v>
                </c:pt>
                <c:pt idx="3">
                  <c:v>3.49</c:v>
                </c:pt>
                <c:pt idx="4">
                  <c:v>2.89</c:v>
                </c:pt>
                <c:pt idx="5">
                  <c:v>2.27</c:v>
                </c:pt>
                <c:pt idx="6">
                  <c:v>2.0499999999999998</c:v>
                </c:pt>
                <c:pt idx="7">
                  <c:v>1.76</c:v>
                </c:pt>
                <c:pt idx="8">
                  <c:v>1.19</c:v>
                </c:pt>
                <c:pt idx="9">
                  <c:v>1.1100000000000001</c:v>
                </c:pt>
                <c:pt idx="10">
                  <c:v>0.98</c:v>
                </c:pt>
                <c:pt idx="11">
                  <c:v>0.89</c:v>
                </c:pt>
                <c:pt idx="12">
                  <c:v>0.75</c:v>
                </c:pt>
                <c:pt idx="13">
                  <c:v>0.63</c:v>
                </c:pt>
                <c:pt idx="14">
                  <c:v>0.78</c:v>
                </c:pt>
                <c:pt idx="15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11-473B-BCA5-3E14314891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30-39 yrs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5.32</c:v>
                </c:pt>
                <c:pt idx="1">
                  <c:v>5.52</c:v>
                </c:pt>
                <c:pt idx="2">
                  <c:v>5.1100000000000003</c:v>
                </c:pt>
                <c:pt idx="3">
                  <c:v>4.03</c:v>
                </c:pt>
                <c:pt idx="4">
                  <c:v>3.68</c:v>
                </c:pt>
                <c:pt idx="5">
                  <c:v>3.37</c:v>
                </c:pt>
                <c:pt idx="6">
                  <c:v>3.05</c:v>
                </c:pt>
                <c:pt idx="7">
                  <c:v>2.71</c:v>
                </c:pt>
                <c:pt idx="8">
                  <c:v>2.27</c:v>
                </c:pt>
                <c:pt idx="9">
                  <c:v>2.33</c:v>
                </c:pt>
                <c:pt idx="10">
                  <c:v>2.0099999999999998</c:v>
                </c:pt>
                <c:pt idx="11">
                  <c:v>2.17</c:v>
                </c:pt>
                <c:pt idx="12">
                  <c:v>2.42</c:v>
                </c:pt>
                <c:pt idx="13">
                  <c:v>2.16</c:v>
                </c:pt>
                <c:pt idx="14">
                  <c:v>2.62</c:v>
                </c:pt>
                <c:pt idx="15">
                  <c:v>2.37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11-473B-BCA5-3E143148916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40-49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4.22</c:v>
                </c:pt>
                <c:pt idx="1">
                  <c:v>4.28</c:v>
                </c:pt>
                <c:pt idx="2">
                  <c:v>4.33</c:v>
                </c:pt>
                <c:pt idx="3">
                  <c:v>3.45</c:v>
                </c:pt>
                <c:pt idx="4">
                  <c:v>3.13</c:v>
                </c:pt>
                <c:pt idx="5">
                  <c:v>2.81</c:v>
                </c:pt>
                <c:pt idx="6">
                  <c:v>2.75</c:v>
                </c:pt>
                <c:pt idx="7">
                  <c:v>2.56</c:v>
                </c:pt>
                <c:pt idx="8">
                  <c:v>2.1800000000000002</c:v>
                </c:pt>
                <c:pt idx="9">
                  <c:v>2.02</c:v>
                </c:pt>
                <c:pt idx="10">
                  <c:v>1.87</c:v>
                </c:pt>
                <c:pt idx="11">
                  <c:v>1.9</c:v>
                </c:pt>
                <c:pt idx="12">
                  <c:v>2.11</c:v>
                </c:pt>
                <c:pt idx="13">
                  <c:v>1.99</c:v>
                </c:pt>
                <c:pt idx="14">
                  <c:v>2.36</c:v>
                </c:pt>
                <c:pt idx="15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11-473B-BCA5-3E143148916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50-59 yrs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square"/>
            <c:size val="8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2.5299999999999998</c:v>
                </c:pt>
                <c:pt idx="1">
                  <c:v>2.63</c:v>
                </c:pt>
                <c:pt idx="2">
                  <c:v>2.44</c:v>
                </c:pt>
                <c:pt idx="3">
                  <c:v>2.25</c:v>
                </c:pt>
                <c:pt idx="4">
                  <c:v>2.04</c:v>
                </c:pt>
                <c:pt idx="5">
                  <c:v>1.76</c:v>
                </c:pt>
                <c:pt idx="6">
                  <c:v>1.76</c:v>
                </c:pt>
                <c:pt idx="7">
                  <c:v>1.53</c:v>
                </c:pt>
                <c:pt idx="8">
                  <c:v>1.38</c:v>
                </c:pt>
                <c:pt idx="9">
                  <c:v>1.46</c:v>
                </c:pt>
                <c:pt idx="10">
                  <c:v>1.0900000000000001</c:v>
                </c:pt>
                <c:pt idx="11">
                  <c:v>1.1399999999999999</c:v>
                </c:pt>
                <c:pt idx="12">
                  <c:v>1.1399999999999999</c:v>
                </c:pt>
                <c:pt idx="13">
                  <c:v>1.1499999999999999</c:v>
                </c:pt>
                <c:pt idx="14">
                  <c:v>1.4</c:v>
                </c:pt>
                <c:pt idx="15">
                  <c:v>1.51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11-473B-BCA5-3E143148916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60+ yrs</c:v>
                </c:pt>
              </c:strCache>
            </c:strRef>
          </c:tx>
          <c:spPr>
            <a:ln>
              <a:solidFill>
                <a:srgbClr val="FF00FF"/>
              </a:solidFill>
            </a:ln>
          </c:spPr>
          <c:marker>
            <c:symbol val="plus"/>
            <c:size val="9"/>
            <c:spPr>
              <a:noFill/>
              <a:ln>
                <a:solidFill>
                  <a:srgbClr val="FF00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1.26</c:v>
                </c:pt>
                <c:pt idx="1">
                  <c:v>1.28</c:v>
                </c:pt>
                <c:pt idx="2">
                  <c:v>1.2</c:v>
                </c:pt>
                <c:pt idx="3">
                  <c:v>1.07</c:v>
                </c:pt>
                <c:pt idx="4">
                  <c:v>0.8</c:v>
                </c:pt>
                <c:pt idx="5">
                  <c:v>0.8</c:v>
                </c:pt>
                <c:pt idx="6">
                  <c:v>0.78</c:v>
                </c:pt>
                <c:pt idx="7">
                  <c:v>0.67</c:v>
                </c:pt>
                <c:pt idx="8">
                  <c:v>0.67</c:v>
                </c:pt>
                <c:pt idx="9">
                  <c:v>0.7</c:v>
                </c:pt>
                <c:pt idx="10">
                  <c:v>0.52</c:v>
                </c:pt>
                <c:pt idx="11">
                  <c:v>0.4</c:v>
                </c:pt>
                <c:pt idx="12">
                  <c:v>0.44</c:v>
                </c:pt>
                <c:pt idx="13">
                  <c:v>0.42</c:v>
                </c:pt>
                <c:pt idx="14">
                  <c:v>0.47</c:v>
                </c:pt>
                <c:pt idx="15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11-473B-BCA5-3E1431489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8480168"/>
        <c:axId val="268480560"/>
      </c:lineChart>
      <c:catAx>
        <c:axId val="268480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+mj-lt"/>
              </a:defRPr>
            </a:pPr>
            <a:endParaRPr lang="en-US"/>
          </a:p>
        </c:txPr>
        <c:crossAx val="268480560"/>
        <c:crosses val="autoZero"/>
        <c:auto val="1"/>
        <c:lblAlgn val="ctr"/>
        <c:lblOffset val="100"/>
        <c:tickLblSkip val="3"/>
        <c:noMultiLvlLbl val="0"/>
      </c:catAx>
      <c:valAx>
        <c:axId val="268480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rgbClr val="FF9933"/>
                    </a:solidFill>
                  </a:defRPr>
                </a:pPr>
                <a:r>
                  <a:rPr lang="en-US" sz="1600" b="0" i="0" baseline="0" dirty="0" smtClean="0">
                    <a:solidFill>
                      <a:srgbClr val="FF9933"/>
                    </a:solidFill>
                    <a:effectLst/>
                  </a:rPr>
                  <a:t>Reported cases/100,000 population                     </a:t>
                </a:r>
                <a:endParaRPr lang="en-US" sz="1600" dirty="0">
                  <a:solidFill>
                    <a:srgbClr val="FF9933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4.5745453693288342E-3"/>
              <c:y val="0.12346516647348016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268480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674561349122697"/>
          <c:y val="2.8817698549102683E-2"/>
          <c:w val="0.24054581245526127"/>
          <c:h val="0.42099884088093048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2001 through 2016, the incidence of HBV cases reported in the United States was consistently highest among those aged 30–39 years and lowest among those aged 0–19 years.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2015 through 2016, the incidence of HBV cases reported in the United States increased for persons aged 50–59 years and those aged 60 or older.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rates were highest for persons aged 30–39 years (2.4 cases/100,000 population); the lowest rates were among children and adolescents aged &lt;19 years (0.0 cases/100,000 population).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2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3.2. Incidence of acute hepatitis B,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by age group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29672945"/>
              </p:ext>
            </p:extLst>
          </p:nvPr>
        </p:nvGraphicFramePr>
        <p:xfrm>
          <a:off x="381000" y="1367710"/>
          <a:ext cx="83820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60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9749</TotalTime>
  <Words>115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3.2. Incidence of acute hepatitis B,  by age group 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116</cp:revision>
  <cp:lastPrinted>2017-05-31T16:05:35Z</cp:lastPrinted>
  <dcterms:created xsi:type="dcterms:W3CDTF">2014-11-24T22:15:53Z</dcterms:created>
  <dcterms:modified xsi:type="dcterms:W3CDTF">2018-03-29T19:29:34Z</dcterms:modified>
</cp:coreProperties>
</file>