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8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000000"/>
    <a:srgbClr val="FBB0A3"/>
    <a:srgbClr val="FF00FF"/>
    <a:srgbClr val="00CCFF"/>
    <a:srgbClr val="9E5ECE"/>
    <a:srgbClr val="488DB8"/>
    <a:srgbClr val="022C5E"/>
    <a:srgbClr val="FFFF99"/>
    <a:srgbClr val="5AA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78402" autoAdjust="0"/>
  </p:normalViewPr>
  <p:slideViewPr>
    <p:cSldViewPr>
      <p:cViewPr varScale="1">
        <p:scale>
          <a:sx n="72" d="100"/>
          <a:sy n="72" d="100"/>
        </p:scale>
        <p:origin x="33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American Indian/Alaska Native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5.87</c:v>
                </c:pt>
                <c:pt idx="1">
                  <c:v>4.08</c:v>
                </c:pt>
                <c:pt idx="2">
                  <c:v>1.51</c:v>
                </c:pt>
                <c:pt idx="3">
                  <c:v>0.77</c:v>
                </c:pt>
                <c:pt idx="4">
                  <c:v>0.63</c:v>
                </c:pt>
                <c:pt idx="5">
                  <c:v>0.53</c:v>
                </c:pt>
                <c:pt idx="6">
                  <c:v>0.66</c:v>
                </c:pt>
                <c:pt idx="7">
                  <c:v>0.77</c:v>
                </c:pt>
                <c:pt idx="8">
                  <c:v>0.34</c:v>
                </c:pt>
                <c:pt idx="9">
                  <c:v>0.23</c:v>
                </c:pt>
                <c:pt idx="10">
                  <c:v>0.65</c:v>
                </c:pt>
                <c:pt idx="11">
                  <c:v>0.23</c:v>
                </c:pt>
                <c:pt idx="12">
                  <c:v>0.27</c:v>
                </c:pt>
                <c:pt idx="13">
                  <c:v>0.15</c:v>
                </c:pt>
                <c:pt idx="14">
                  <c:v>0.19</c:v>
                </c:pt>
                <c:pt idx="15">
                  <c:v>0.11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FE0-4C25-A7B6-3CB10F9D26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2.0699999999999998</c:v>
                </c:pt>
                <c:pt idx="1">
                  <c:v>2.14</c:v>
                </c:pt>
                <c:pt idx="2">
                  <c:v>1.94</c:v>
                </c:pt>
                <c:pt idx="3">
                  <c:v>2.88</c:v>
                </c:pt>
                <c:pt idx="4">
                  <c:v>1.69</c:v>
                </c:pt>
                <c:pt idx="5">
                  <c:v>1.45</c:v>
                </c:pt>
                <c:pt idx="6">
                  <c:v>1.1100000000000001</c:v>
                </c:pt>
                <c:pt idx="7">
                  <c:v>1.31</c:v>
                </c:pt>
                <c:pt idx="8">
                  <c:v>1.06</c:v>
                </c:pt>
                <c:pt idx="9">
                  <c:v>0.97</c:v>
                </c:pt>
                <c:pt idx="10">
                  <c:v>0.85</c:v>
                </c:pt>
                <c:pt idx="11">
                  <c:v>0.59</c:v>
                </c:pt>
                <c:pt idx="12">
                  <c:v>0.56999999999999995</c:v>
                </c:pt>
                <c:pt idx="13">
                  <c:v>0.73</c:v>
                </c:pt>
                <c:pt idx="14">
                  <c:v>0.6</c:v>
                </c:pt>
                <c:pt idx="15">
                  <c:v>1.53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FE0-4C25-A7B6-3CB10F9D26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Black, Non-Hispanic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star"/>
            <c:size val="9"/>
            <c:spPr>
              <a:noFill/>
              <a:ln>
                <a:solidFill>
                  <a:srgbClr val="FFFF0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2.5299999999999998</c:v>
                </c:pt>
                <c:pt idx="1">
                  <c:v>1.97</c:v>
                </c:pt>
                <c:pt idx="2">
                  <c:v>1.52</c:v>
                </c:pt>
                <c:pt idx="3">
                  <c:v>0.95</c:v>
                </c:pt>
                <c:pt idx="4">
                  <c:v>0.78</c:v>
                </c:pt>
                <c:pt idx="5">
                  <c:v>0.63</c:v>
                </c:pt>
                <c:pt idx="6">
                  <c:v>0.44</c:v>
                </c:pt>
                <c:pt idx="7">
                  <c:v>0.39</c:v>
                </c:pt>
                <c:pt idx="8">
                  <c:v>0.41</c:v>
                </c:pt>
                <c:pt idx="9">
                  <c:v>0.25</c:v>
                </c:pt>
                <c:pt idx="10">
                  <c:v>0.27</c:v>
                </c:pt>
                <c:pt idx="11">
                  <c:v>0.24</c:v>
                </c:pt>
                <c:pt idx="12">
                  <c:v>0.19</c:v>
                </c:pt>
                <c:pt idx="13">
                  <c:v>0.2</c:v>
                </c:pt>
                <c:pt idx="14">
                  <c:v>0.17</c:v>
                </c:pt>
                <c:pt idx="15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FE0-4C25-A7B6-3CB10F9D261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White, Non-Hispanic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Sheet1!$E$2:$E$17</c:f>
              <c:numCache>
                <c:formatCode>General</c:formatCode>
                <c:ptCount val="16"/>
                <c:pt idx="0">
                  <c:v>2.37</c:v>
                </c:pt>
                <c:pt idx="1">
                  <c:v>1.96</c:v>
                </c:pt>
                <c:pt idx="2">
                  <c:v>1.54</c:v>
                </c:pt>
                <c:pt idx="3">
                  <c:v>1.1200000000000001</c:v>
                </c:pt>
                <c:pt idx="4">
                  <c:v>0.89</c:v>
                </c:pt>
                <c:pt idx="5">
                  <c:v>0.72</c:v>
                </c:pt>
                <c:pt idx="6">
                  <c:v>0.65</c:v>
                </c:pt>
                <c:pt idx="7">
                  <c:v>0.57999999999999996</c:v>
                </c:pt>
                <c:pt idx="8">
                  <c:v>0.4</c:v>
                </c:pt>
                <c:pt idx="9">
                  <c:v>0.35</c:v>
                </c:pt>
                <c:pt idx="10">
                  <c:v>0.28999999999999998</c:v>
                </c:pt>
                <c:pt idx="11">
                  <c:v>0.38</c:v>
                </c:pt>
                <c:pt idx="12">
                  <c:v>0.48</c:v>
                </c:pt>
                <c:pt idx="13">
                  <c:v>0.28000000000000003</c:v>
                </c:pt>
                <c:pt idx="14">
                  <c:v>0.35</c:v>
                </c:pt>
                <c:pt idx="15">
                  <c:v>0.43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FE0-4C25-A7B6-3CB10F9D261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8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Sheet1!$F$2:$F$17</c:f>
              <c:numCache>
                <c:formatCode>General</c:formatCode>
                <c:ptCount val="16"/>
                <c:pt idx="0">
                  <c:v>4.9000000000000004</c:v>
                </c:pt>
                <c:pt idx="1">
                  <c:v>3.92</c:v>
                </c:pt>
                <c:pt idx="2">
                  <c:v>2.72</c:v>
                </c:pt>
                <c:pt idx="3">
                  <c:v>2.68</c:v>
                </c:pt>
                <c:pt idx="4">
                  <c:v>2.69</c:v>
                </c:pt>
                <c:pt idx="5">
                  <c:v>2.27</c:v>
                </c:pt>
                <c:pt idx="6">
                  <c:v>1.4</c:v>
                </c:pt>
                <c:pt idx="7">
                  <c:v>1</c:v>
                </c:pt>
                <c:pt idx="8">
                  <c:v>0.81</c:v>
                </c:pt>
                <c:pt idx="9">
                  <c:v>0.7</c:v>
                </c:pt>
                <c:pt idx="10">
                  <c:v>0.53</c:v>
                </c:pt>
                <c:pt idx="11">
                  <c:v>0.49</c:v>
                </c:pt>
                <c:pt idx="12">
                  <c:v>0.51</c:v>
                </c:pt>
                <c:pt idx="13">
                  <c:v>0.38</c:v>
                </c:pt>
                <c:pt idx="14">
                  <c:v>0.39</c:v>
                </c:pt>
                <c:pt idx="15">
                  <c:v>0.51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FE0-4C25-A7B6-3CB10F9D26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8779400"/>
        <c:axId val="238779792"/>
      </c:lineChart>
      <c:catAx>
        <c:axId val="2387794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2"/>
                    </a:solidFill>
                    <a:latin typeface="Calibri" panose="020F0502020204030204" pitchFamily="34" charset="0"/>
                  </a:defRPr>
                </a:pPr>
                <a:r>
                  <a:rPr lang="en-US" sz="1600" b="0" dirty="0" smtClean="0">
                    <a:solidFill>
                      <a:schemeClr val="bg2"/>
                    </a:solidFill>
                    <a:latin typeface="Calibri" panose="020F0502020204030204" pitchFamily="34" charset="0"/>
                  </a:rPr>
                  <a:t>Year</a:t>
                </a:r>
                <a:endParaRPr lang="en-US" sz="1600" b="0" dirty="0">
                  <a:solidFill>
                    <a:schemeClr val="bg2"/>
                  </a:solidFill>
                  <a:latin typeface="Calibri" panose="020F0502020204030204" pitchFamily="34" charset="0"/>
                </a:endParaRPr>
              </a:p>
            </c:rich>
          </c:tx>
          <c:layout>
            <c:manualLayout>
              <c:xMode val="edge"/>
              <c:yMode val="edge"/>
              <c:x val="0.44990741409617374"/>
              <c:y val="0.9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2"/>
                </a:solidFill>
                <a:latin typeface="Calibri" panose="020F0502020204030204" pitchFamily="34" charset="0"/>
              </a:defRPr>
            </a:pPr>
            <a:endParaRPr lang="en-US"/>
          </a:p>
        </c:txPr>
        <c:crossAx val="238779792"/>
        <c:crosses val="autoZero"/>
        <c:auto val="1"/>
        <c:lblAlgn val="ctr"/>
        <c:lblOffset val="100"/>
        <c:tickLblSkip val="3"/>
        <c:noMultiLvlLbl val="0"/>
      </c:catAx>
      <c:valAx>
        <c:axId val="2387797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>
                    <a:latin typeface="Calibri" panose="020F0502020204030204" pitchFamily="34" charset="0"/>
                  </a:defRPr>
                </a:pPr>
                <a:r>
                  <a:rPr lang="en-US" sz="1400" b="0" i="0" baseline="0" dirty="0" smtClean="0">
                    <a:effectLst/>
                    <a:latin typeface="Calibri" panose="020F0502020204030204" pitchFamily="34" charset="0"/>
                  </a:rPr>
                  <a:t>Reported cases/100,000 population                     </a:t>
                </a:r>
                <a:endParaRPr lang="en-US" sz="1400" dirty="0">
                  <a:effectLst/>
                  <a:latin typeface="Calibri" panose="020F0502020204030204" pitchFamily="34" charset="0"/>
                </a:endParaRPr>
              </a:p>
            </c:rich>
          </c:tx>
          <c:layout>
            <c:manualLayout>
              <c:xMode val="edge"/>
              <c:yMode val="edge"/>
              <c:x val="3.0454622071323647E-3"/>
              <c:y val="0.23775084364454444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400">
                <a:latin typeface="Calibri" panose="020F0502020204030204" pitchFamily="34" charset="0"/>
              </a:defRPr>
            </a:pPr>
            <a:endParaRPr lang="en-US"/>
          </a:p>
        </c:txPr>
        <c:crossAx val="238779400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56619434952706382"/>
          <c:y val="0.22677052868391451"/>
          <c:w val="0.39276853365027486"/>
          <c:h val="0.3492098005515808"/>
        </c:manualLayout>
      </c:layout>
      <c:overlay val="0"/>
      <c:txPr>
        <a:bodyPr/>
        <a:lstStyle/>
        <a:p>
          <a:pPr>
            <a:defRPr sz="1400" b="0" u="none">
              <a:solidFill>
                <a:schemeClr val="bg2"/>
              </a:solidFill>
              <a:latin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6/5/2018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342900" marR="260985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Since 2008, the incidence rate of hepatitis A has been higher for Asians/Pacific Islanders than for other racial/ethnic populations.</a:t>
            </a:r>
            <a:endParaRPr lang="en-US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60985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From 2015 through 2016, the rate for Asian/Pacific Islanders increased the most of all racial/ethnic groups from 0.6 cases per 100,000 population to 1.5 cases per 100,000 population.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5800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0" y="457200"/>
            <a:ext cx="88392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latin typeface="Calibri" panose="020F0502020204030204" pitchFamily="34" charset="0"/>
                <a:cs typeface="Arial" charset="0"/>
              </a:rPr>
              <a:t>Figure 2.4. Incidence of </a:t>
            </a:r>
            <a:r>
              <a:rPr lang="en-US" sz="2400" b="1" dirty="0" smtClean="0">
                <a:ln w="11430"/>
                <a:solidFill>
                  <a:srgbClr val="FFC000"/>
                </a:solidFill>
                <a:latin typeface="Calibri" panose="020F0502020204030204" pitchFamily="34" charset="0"/>
                <a:cs typeface="Arial" charset="0"/>
              </a:rPr>
              <a:t>hepatitis </a:t>
            </a:r>
            <a:r>
              <a:rPr lang="en-US" sz="2400" b="1" dirty="0">
                <a:ln w="11430"/>
                <a:solidFill>
                  <a:srgbClr val="FFC000"/>
                </a:solidFill>
                <a:latin typeface="Calibri" panose="020F0502020204030204" pitchFamily="34" charset="0"/>
                <a:cs typeface="Arial" charset="0"/>
              </a:rPr>
              <a:t>A,</a:t>
            </a:r>
            <a:br>
              <a:rPr lang="en-US" sz="2400" b="1" dirty="0">
                <a:ln w="11430"/>
                <a:solidFill>
                  <a:srgbClr val="FFC000"/>
                </a:solidFill>
                <a:latin typeface="Calibri" panose="020F0502020204030204" pitchFamily="34" charset="0"/>
                <a:cs typeface="Arial" charset="0"/>
              </a:rPr>
            </a:br>
            <a:r>
              <a:rPr lang="en-US" sz="2400" b="1" dirty="0">
                <a:ln w="11430"/>
                <a:solidFill>
                  <a:srgbClr val="FFC000"/>
                </a:solidFill>
                <a:latin typeface="Calibri" panose="020F0502020204030204" pitchFamily="34" charset="0"/>
                <a:cs typeface="Arial" charset="0"/>
              </a:rPr>
              <a:t> by race/ethnicity — 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latin typeface="Calibri" panose="020F0502020204030204" pitchFamily="34" charset="0"/>
                <a:cs typeface="Arial" charset="0"/>
              </a:rPr>
              <a:t>2001–2016</a:t>
            </a:r>
            <a:endParaRPr lang="en-US" sz="2400" b="1" dirty="0">
              <a:ln w="11430"/>
              <a:solidFill>
                <a:srgbClr val="FFC00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2484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 CDC, National 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Notifiable Diseases Surveillance System (NNDSS)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4013872515"/>
              </p:ext>
            </p:extLst>
          </p:nvPr>
        </p:nvGraphicFramePr>
        <p:xfrm>
          <a:off x="381000" y="914400"/>
          <a:ext cx="8305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8371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15430</TotalTime>
  <Words>75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Courier New</vt:lpstr>
      <vt:lpstr>Myriad Web Pro</vt:lpstr>
      <vt:lpstr>Symbol</vt:lpstr>
      <vt:lpstr>Times New Roman</vt:lpstr>
      <vt:lpstr>Wingdings</vt:lpstr>
      <vt:lpstr>NCHHSTP_PPT_dark(</vt:lpstr>
      <vt:lpstr>Figure 2.4. Incidence of hepatitis A,  by race/ethnicity — United States, 2001–2016</vt:lpstr>
    </vt:vector>
  </TitlesOfParts>
  <Company>ITSO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599</cp:revision>
  <cp:lastPrinted>2017-05-31T17:10:40Z</cp:lastPrinted>
  <dcterms:created xsi:type="dcterms:W3CDTF">2010-03-26T18:21:29Z</dcterms:created>
  <dcterms:modified xsi:type="dcterms:W3CDTF">2018-06-05T15:04:50Z</dcterms:modified>
</cp:coreProperties>
</file>