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0" r:id="rId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CDC User" initials="CU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990000"/>
    <a:srgbClr val="009999"/>
    <a:srgbClr val="000000"/>
    <a:srgbClr val="CC0000"/>
    <a:srgbClr val="FF9933"/>
    <a:srgbClr val="FF00FF"/>
    <a:srgbClr val="993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7403" autoAdjust="0"/>
  </p:normalViewPr>
  <p:slideViewPr>
    <p:cSldViewPr>
      <p:cViewPr varScale="1">
        <p:scale>
          <a:sx n="90" d="100"/>
          <a:sy n="90" d="100"/>
        </p:scale>
        <p:origin x="540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American Indian/Alaska Native</c:v>
                </c:pt>
              </c:strCache>
            </c:strRef>
          </c:tx>
          <c:spPr>
            <a:ln>
              <a:solidFill>
                <a:schemeClr val="bg2"/>
              </a:solidFill>
            </a:ln>
          </c:spPr>
          <c:marker>
            <c:symbol val="circle"/>
            <c:size val="10"/>
            <c:spPr>
              <a:noFill/>
              <a:ln>
                <a:solidFill>
                  <a:schemeClr val="bg2"/>
                </a:solidFill>
              </a:ln>
            </c:spPr>
          </c:marker>
          <c:cat>
            <c:numRef>
              <c:f>Sheet1!$A$2:$A$17</c:f>
              <c:numCache>
                <c:formatCode>General</c:formatCode>
                <c:ptCount val="16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</c:numCache>
            </c:numRef>
          </c:cat>
          <c:val>
            <c:numRef>
              <c:f>Sheet1!$B$2:$B$17</c:f>
              <c:numCache>
                <c:formatCode>General</c:formatCode>
                <c:ptCount val="16"/>
                <c:pt idx="0">
                  <c:v>0.67</c:v>
                </c:pt>
                <c:pt idx="1">
                  <c:v>0.67</c:v>
                </c:pt>
                <c:pt idx="2">
                  <c:v>0.7</c:v>
                </c:pt>
                <c:pt idx="3">
                  <c:v>0.42</c:v>
                </c:pt>
                <c:pt idx="4">
                  <c:v>0.68</c:v>
                </c:pt>
                <c:pt idx="5">
                  <c:v>0.31</c:v>
                </c:pt>
                <c:pt idx="6">
                  <c:v>0.71</c:v>
                </c:pt>
                <c:pt idx="7">
                  <c:v>0.61</c:v>
                </c:pt>
                <c:pt idx="8">
                  <c:v>0.81</c:v>
                </c:pt>
                <c:pt idx="9">
                  <c:v>0.64</c:v>
                </c:pt>
                <c:pt idx="10">
                  <c:v>1.01</c:v>
                </c:pt>
                <c:pt idx="11">
                  <c:v>1.0900000000000001</c:v>
                </c:pt>
                <c:pt idx="12">
                  <c:v>2.0299999999999998</c:v>
                </c:pt>
                <c:pt idx="13">
                  <c:v>1.74</c:v>
                </c:pt>
                <c:pt idx="14">
                  <c:v>1.32</c:v>
                </c:pt>
                <c:pt idx="15">
                  <c:v>1.76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B71A-4B0C-ADAA-8A439D05357D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Asian/Pacific Islander</c:v>
                </c:pt>
              </c:strCache>
            </c:strRef>
          </c:tx>
          <c:spPr>
            <a:ln>
              <a:solidFill>
                <a:srgbClr val="FF9933"/>
              </a:solidFill>
            </a:ln>
          </c:spPr>
          <c:marker>
            <c:symbol val="diamond"/>
            <c:size val="9"/>
            <c:spPr>
              <a:solidFill>
                <a:schemeClr val="accent6">
                  <a:lumMod val="75000"/>
                </a:schemeClr>
              </a:solidFill>
              <a:ln>
                <a:solidFill>
                  <a:srgbClr val="FF9933"/>
                </a:solidFill>
              </a:ln>
            </c:spPr>
          </c:marker>
          <c:cat>
            <c:numRef>
              <c:f>Sheet1!$A$2:$A$17</c:f>
              <c:numCache>
                <c:formatCode>General</c:formatCode>
                <c:ptCount val="16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</c:numCache>
            </c:numRef>
          </c:cat>
          <c:val>
            <c:numRef>
              <c:f>Sheet1!$C$2:$C$17</c:f>
              <c:numCache>
                <c:formatCode>General</c:formatCode>
                <c:ptCount val="16"/>
                <c:pt idx="0">
                  <c:v>0.13</c:v>
                </c:pt>
                <c:pt idx="1">
                  <c:v>0.08</c:v>
                </c:pt>
                <c:pt idx="2">
                  <c:v>0.08</c:v>
                </c:pt>
                <c:pt idx="3">
                  <c:v>0.08</c:v>
                </c:pt>
                <c:pt idx="4">
                  <c:v>0.06</c:v>
                </c:pt>
                <c:pt idx="5">
                  <c:v>0.02</c:v>
                </c:pt>
                <c:pt idx="6">
                  <c:v>0.08</c:v>
                </c:pt>
                <c:pt idx="7">
                  <c:v>0.02</c:v>
                </c:pt>
                <c:pt idx="8">
                  <c:v>0.04</c:v>
                </c:pt>
                <c:pt idx="9">
                  <c:v>0.04</c:v>
                </c:pt>
                <c:pt idx="10">
                  <c:v>7.0000000000000007E-2</c:v>
                </c:pt>
                <c:pt idx="11">
                  <c:v>0.05</c:v>
                </c:pt>
                <c:pt idx="12">
                  <c:v>0.1</c:v>
                </c:pt>
                <c:pt idx="13">
                  <c:v>0.08</c:v>
                </c:pt>
                <c:pt idx="14">
                  <c:v>7.0000000000000007E-2</c:v>
                </c:pt>
                <c:pt idx="15">
                  <c:v>0.09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B71A-4B0C-ADAA-8A439D05357D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Black, Non-Hispanic</c:v>
                </c:pt>
              </c:strCache>
            </c:strRef>
          </c:tx>
          <c:spPr>
            <a:ln>
              <a:solidFill>
                <a:srgbClr val="FFFF00"/>
              </a:solidFill>
            </a:ln>
          </c:spPr>
          <c:marker>
            <c:symbol val="star"/>
            <c:size val="9"/>
            <c:spPr>
              <a:noFill/>
              <a:ln>
                <a:solidFill>
                  <a:srgbClr val="FFFF00"/>
                </a:solidFill>
              </a:ln>
            </c:spPr>
          </c:marker>
          <c:cat>
            <c:numRef>
              <c:f>Sheet1!$A$2:$A$17</c:f>
              <c:numCache>
                <c:formatCode>General</c:formatCode>
                <c:ptCount val="16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</c:numCache>
            </c:numRef>
          </c:cat>
          <c:val>
            <c:numRef>
              <c:f>Sheet1!$D$2:$D$17</c:f>
              <c:numCache>
                <c:formatCode>General</c:formatCode>
                <c:ptCount val="16"/>
                <c:pt idx="0">
                  <c:v>1.29</c:v>
                </c:pt>
                <c:pt idx="1">
                  <c:v>0.66</c:v>
                </c:pt>
                <c:pt idx="2">
                  <c:v>0.37</c:v>
                </c:pt>
                <c:pt idx="3">
                  <c:v>0.27</c:v>
                </c:pt>
                <c:pt idx="4">
                  <c:v>0.17</c:v>
                </c:pt>
                <c:pt idx="5">
                  <c:v>0.11</c:v>
                </c:pt>
                <c:pt idx="6">
                  <c:v>0.16</c:v>
                </c:pt>
                <c:pt idx="7">
                  <c:v>0.18</c:v>
                </c:pt>
                <c:pt idx="8">
                  <c:v>0.16</c:v>
                </c:pt>
                <c:pt idx="9">
                  <c:v>0.12</c:v>
                </c:pt>
                <c:pt idx="10">
                  <c:v>0.11</c:v>
                </c:pt>
                <c:pt idx="11">
                  <c:v>0.14000000000000001</c:v>
                </c:pt>
                <c:pt idx="12">
                  <c:v>0.15</c:v>
                </c:pt>
                <c:pt idx="13">
                  <c:v>0.2</c:v>
                </c:pt>
                <c:pt idx="14">
                  <c:v>0.19</c:v>
                </c:pt>
                <c:pt idx="15">
                  <c:v>0.28000000000000003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B71A-4B0C-ADAA-8A439D05357D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White, Non-Hispanic</c:v>
                </c:pt>
              </c:strCache>
            </c:strRef>
          </c:tx>
          <c:spPr>
            <a:ln>
              <a:solidFill>
                <a:srgbClr val="00B050"/>
              </a:solidFill>
            </a:ln>
          </c:spPr>
          <c:marker>
            <c:symbol val="triangle"/>
            <c:size val="9"/>
            <c:spPr>
              <a:solidFill>
                <a:srgbClr val="00B050"/>
              </a:solidFill>
              <a:ln>
                <a:solidFill>
                  <a:srgbClr val="00B050"/>
                </a:solidFill>
              </a:ln>
            </c:spPr>
          </c:marker>
          <c:cat>
            <c:numRef>
              <c:f>Sheet1!$A$2:$A$17</c:f>
              <c:numCache>
                <c:formatCode>General</c:formatCode>
                <c:ptCount val="16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</c:numCache>
            </c:numRef>
          </c:cat>
          <c:val>
            <c:numRef>
              <c:f>Sheet1!$E$2:$E$17</c:f>
              <c:numCache>
                <c:formatCode>General</c:formatCode>
                <c:ptCount val="16"/>
                <c:pt idx="0">
                  <c:v>0.64</c:v>
                </c:pt>
                <c:pt idx="1">
                  <c:v>0.42</c:v>
                </c:pt>
                <c:pt idx="2">
                  <c:v>0.35</c:v>
                </c:pt>
                <c:pt idx="3">
                  <c:v>0.27</c:v>
                </c:pt>
                <c:pt idx="4">
                  <c:v>0.21</c:v>
                </c:pt>
                <c:pt idx="5">
                  <c:v>0.21</c:v>
                </c:pt>
                <c:pt idx="6">
                  <c:v>0.24</c:v>
                </c:pt>
                <c:pt idx="7">
                  <c:v>0.25</c:v>
                </c:pt>
                <c:pt idx="8">
                  <c:v>0.28999999999999998</c:v>
                </c:pt>
                <c:pt idx="9">
                  <c:v>0.27</c:v>
                </c:pt>
                <c:pt idx="10">
                  <c:v>0.31</c:v>
                </c:pt>
                <c:pt idx="11">
                  <c:v>0.47</c:v>
                </c:pt>
                <c:pt idx="12">
                  <c:v>0.64</c:v>
                </c:pt>
                <c:pt idx="13">
                  <c:v>0.82</c:v>
                </c:pt>
                <c:pt idx="14">
                  <c:v>0.84</c:v>
                </c:pt>
                <c:pt idx="15">
                  <c:v>0.92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B71A-4B0C-ADAA-8A439D05357D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Hispanic</c:v>
                </c:pt>
              </c:strCache>
            </c:strRef>
          </c:tx>
          <c:spPr>
            <a:ln>
              <a:solidFill>
                <a:srgbClr val="9933FF"/>
              </a:solidFill>
            </a:ln>
          </c:spPr>
          <c:marker>
            <c:symbol val="square"/>
            <c:size val="8"/>
            <c:spPr>
              <a:solidFill>
                <a:srgbClr val="9933FF"/>
              </a:solidFill>
              <a:ln>
                <a:solidFill>
                  <a:srgbClr val="9933FF"/>
                </a:solidFill>
              </a:ln>
            </c:spPr>
          </c:marker>
          <c:cat>
            <c:numRef>
              <c:f>Sheet1!$A$2:$A$17</c:f>
              <c:numCache>
                <c:formatCode>General</c:formatCode>
                <c:ptCount val="16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</c:numCache>
            </c:numRef>
          </c:cat>
          <c:val>
            <c:numRef>
              <c:f>Sheet1!$F$2:$F$17</c:f>
              <c:numCache>
                <c:formatCode>General</c:formatCode>
                <c:ptCount val="16"/>
                <c:pt idx="0">
                  <c:v>0.36</c:v>
                </c:pt>
                <c:pt idx="1">
                  <c:v>0.36</c:v>
                </c:pt>
                <c:pt idx="2">
                  <c:v>0.28000000000000003</c:v>
                </c:pt>
                <c:pt idx="3">
                  <c:v>0.17</c:v>
                </c:pt>
                <c:pt idx="4">
                  <c:v>0.11</c:v>
                </c:pt>
                <c:pt idx="5">
                  <c:v>0.15</c:v>
                </c:pt>
                <c:pt idx="6">
                  <c:v>0.11</c:v>
                </c:pt>
                <c:pt idx="7">
                  <c:v>0.15</c:v>
                </c:pt>
                <c:pt idx="8">
                  <c:v>0.13</c:v>
                </c:pt>
                <c:pt idx="9">
                  <c:v>0.13</c:v>
                </c:pt>
                <c:pt idx="10">
                  <c:v>0.14000000000000001</c:v>
                </c:pt>
                <c:pt idx="11">
                  <c:v>0.17</c:v>
                </c:pt>
                <c:pt idx="12">
                  <c:v>0.21</c:v>
                </c:pt>
                <c:pt idx="13">
                  <c:v>0.22</c:v>
                </c:pt>
                <c:pt idx="14">
                  <c:v>0.25</c:v>
                </c:pt>
                <c:pt idx="15">
                  <c:v>0.28000000000000003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B71A-4B0C-ADAA-8A439D05357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50474304"/>
        <c:axId val="150474696"/>
      </c:lineChart>
      <c:catAx>
        <c:axId val="150474304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600" b="0">
                    <a:solidFill>
                      <a:schemeClr val="bg2"/>
                    </a:solidFill>
                  </a:defRPr>
                </a:pPr>
                <a:r>
                  <a:rPr lang="en-US" sz="1600" b="0" dirty="0" smtClean="0">
                    <a:solidFill>
                      <a:schemeClr val="bg2"/>
                    </a:solidFill>
                  </a:rPr>
                  <a:t>Year</a:t>
                </a:r>
                <a:endParaRPr lang="en-US" sz="1600" b="0" dirty="0">
                  <a:solidFill>
                    <a:schemeClr val="bg2"/>
                  </a:solidFill>
                </a:endParaRPr>
              </a:p>
            </c:rich>
          </c:tx>
          <c:layout>
            <c:manualLayout>
              <c:xMode val="edge"/>
              <c:yMode val="edge"/>
              <c:x val="0.44990741409617374"/>
              <c:y val="0.93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txPr>
          <a:bodyPr rot="-1860000"/>
          <a:lstStyle/>
          <a:p>
            <a:pPr>
              <a:defRPr sz="1400">
                <a:solidFill>
                  <a:schemeClr val="bg2"/>
                </a:solidFill>
                <a:latin typeface="+mj-lt"/>
              </a:defRPr>
            </a:pPr>
            <a:endParaRPr lang="en-US"/>
          </a:p>
        </c:txPr>
        <c:crossAx val="150474696"/>
        <c:crosses val="autoZero"/>
        <c:auto val="1"/>
        <c:lblAlgn val="ctr"/>
        <c:lblOffset val="100"/>
        <c:tickLblSkip val="3"/>
        <c:noMultiLvlLbl val="0"/>
      </c:catAx>
      <c:valAx>
        <c:axId val="150474696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1400">
                    <a:solidFill>
                      <a:srgbClr val="FF9933"/>
                    </a:solidFill>
                  </a:defRPr>
                </a:pPr>
                <a:r>
                  <a:rPr lang="en-US" sz="1400" b="0" i="0" baseline="0" dirty="0" smtClean="0">
                    <a:solidFill>
                      <a:srgbClr val="FF9933"/>
                    </a:solidFill>
                    <a:effectLst/>
                  </a:rPr>
                  <a:t>Reported cases/100,000 population                     </a:t>
                </a:r>
                <a:endParaRPr lang="en-US" sz="1400" dirty="0">
                  <a:solidFill>
                    <a:srgbClr val="FF9933"/>
                  </a:solidFill>
                  <a:effectLst/>
                </a:endParaRPr>
              </a:p>
            </c:rich>
          </c:tx>
          <c:layout>
            <c:manualLayout>
              <c:xMode val="edge"/>
              <c:yMode val="edge"/>
              <c:x val="3.0454622071323647E-3"/>
              <c:y val="0.23775084364454444"/>
            </c:manualLayout>
          </c:layout>
          <c:overlay val="0"/>
        </c:title>
        <c:numFmt formatCode="General" sourceLinked="1"/>
        <c:majorTickMark val="out"/>
        <c:minorTickMark val="out"/>
        <c:tickLblPos val="nextTo"/>
        <c:txPr>
          <a:bodyPr/>
          <a:lstStyle/>
          <a:p>
            <a:pPr>
              <a:defRPr sz="1400">
                <a:solidFill>
                  <a:srgbClr val="FF9933"/>
                </a:solidFill>
              </a:defRPr>
            </a:pPr>
            <a:endParaRPr lang="en-US"/>
          </a:p>
        </c:txPr>
        <c:crossAx val="150474304"/>
        <c:crosses val="autoZero"/>
        <c:crossBetween val="midCat"/>
      </c:valAx>
    </c:plotArea>
    <c:legend>
      <c:legendPos val="t"/>
      <c:layout>
        <c:manualLayout>
          <c:xMode val="edge"/>
          <c:yMode val="edge"/>
          <c:x val="0.20075092104312647"/>
          <c:y val="0.20058005249343827"/>
          <c:w val="0.39276853365027486"/>
          <c:h val="0.3492098005515808"/>
        </c:manualLayout>
      </c:layout>
      <c:overlay val="0"/>
      <c:txPr>
        <a:bodyPr/>
        <a:lstStyle/>
        <a:p>
          <a:pPr>
            <a:defRPr sz="1400" b="0" u="none">
              <a:solidFill>
                <a:schemeClr val="bg2"/>
              </a:solidFill>
            </a:defRPr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C025445E-B0B3-4F11-AAB0-81F5DD319DDA}" type="datetimeFigureOut">
              <a:rPr lang="en-US" smtClean="0"/>
              <a:t>6/5/2017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DCE307CA-BEB0-4242-B83B-920180824A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1029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4720" y="4415790"/>
            <a:ext cx="5140960" cy="4183380"/>
          </a:xfrm>
          <a:noFill/>
          <a:ln/>
        </p:spPr>
        <p:txBody>
          <a:bodyPr/>
          <a:lstStyle/>
          <a:p>
            <a:pPr marL="174708" indent="-174708">
              <a:buFont typeface="Arial" panose="020B0604020202020204" pitchFamily="34" charset="0"/>
              <a:buChar char="•"/>
            </a:pPr>
            <a:r>
              <a:rPr lang="en-US" dirty="0"/>
              <a:t>From 2002 through 2010, the incidence rate of acute hepatitis C for American Indians/Alaska Natives remained high relative to other racial/ethnic groups. Incidence rates have since increased for all racial/ethnic populations.</a:t>
            </a:r>
          </a:p>
          <a:p>
            <a:pPr marL="174708" indent="-174708">
              <a:buFont typeface="Arial" panose="020B0604020202020204" pitchFamily="34" charset="0"/>
              <a:buChar char="•"/>
            </a:pPr>
            <a:r>
              <a:rPr lang="en-US" dirty="0"/>
              <a:t>From 2011 through 2015, the incidence rate of acute hepatitis C increased among all racial/ethnic groups except Asians/Pacific Islanders.</a:t>
            </a:r>
          </a:p>
          <a:p>
            <a:pPr marL="174708" indent="-174708">
              <a:buFont typeface="Arial" panose="020B0604020202020204" pitchFamily="34" charset="0"/>
              <a:buChar char="•"/>
            </a:pPr>
            <a:r>
              <a:rPr lang="en-US" dirty="0"/>
              <a:t>In 2015, the incidence rate per 100,000 population of acute hepatitis C was 1.8 for American Indians/Alaska Natives, 0.9 for non-Hispanic Whites, 0.3 for both Hispanics and non-Hispanic Blacks, and 0.1 for Asians/Pacific Islanders. </a:t>
            </a:r>
          </a:p>
        </p:txBody>
      </p:sp>
    </p:spTree>
    <p:extLst>
      <p:ext uri="{BB962C8B-B14F-4D97-AF65-F5344CB8AC3E}">
        <p14:creationId xmlns:p14="http://schemas.microsoft.com/office/powerpoint/2010/main" val="41854290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B2100-D967-418A-9BA1-D1A84B5E39C3}" type="datetimeFigureOut">
              <a:rPr lang="en-US" smtClean="0"/>
              <a:t>6/5/2017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B0739-A472-4A48-A5B3-6C75F3096D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19184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B2100-D967-418A-9BA1-D1A84B5E39C3}" type="datetimeFigureOut">
              <a:rPr lang="en-US" smtClean="0"/>
              <a:t>6/5/2017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B0739-A472-4A48-A5B3-6C75F3096D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50292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B2100-D967-418A-9BA1-D1A84B5E39C3}" type="datetimeFigureOut">
              <a:rPr lang="en-US" smtClean="0"/>
              <a:t>6/5/2017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B0739-A472-4A48-A5B3-6C75F3096D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51240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hart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161913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B2100-D967-418A-9BA1-D1A84B5E39C3}" type="datetimeFigureOut">
              <a:rPr lang="en-US" smtClean="0"/>
              <a:t>6/5/2017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B0739-A472-4A48-A5B3-6C75F3096D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0029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B2100-D967-418A-9BA1-D1A84B5E39C3}" type="datetimeFigureOut">
              <a:rPr lang="en-US" smtClean="0"/>
              <a:t>6/5/2017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B0739-A472-4A48-A5B3-6C75F3096D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41846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B2100-D967-418A-9BA1-D1A84B5E39C3}" type="datetimeFigureOut">
              <a:rPr lang="en-US" smtClean="0"/>
              <a:t>6/5/2017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B0739-A472-4A48-A5B3-6C75F3096D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45408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B2100-D967-418A-9BA1-D1A84B5E39C3}" type="datetimeFigureOut">
              <a:rPr lang="en-US" smtClean="0"/>
              <a:t>6/5/2017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B0739-A472-4A48-A5B3-6C75F3096D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16664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B2100-D967-418A-9BA1-D1A84B5E39C3}" type="datetimeFigureOut">
              <a:rPr lang="en-US" smtClean="0"/>
              <a:t>6/5/2017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B0739-A472-4A48-A5B3-6C75F3096D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83518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B2100-D967-418A-9BA1-D1A84B5E39C3}" type="datetimeFigureOut">
              <a:rPr lang="en-US" smtClean="0"/>
              <a:t>6/5/2017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B0739-A472-4A48-A5B3-6C75F3096D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264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B2100-D967-418A-9BA1-D1A84B5E39C3}" type="datetimeFigureOut">
              <a:rPr lang="en-US" smtClean="0"/>
              <a:t>6/5/2017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B0739-A472-4A48-A5B3-6C75F3096D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50597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B2100-D967-418A-9BA1-D1A84B5E39C3}" type="datetimeFigureOut">
              <a:rPr lang="en-US" smtClean="0"/>
              <a:t>6/5/2017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B0739-A472-4A48-A5B3-6C75F3096D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85804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4B2100-D967-418A-9BA1-D1A84B5E39C3}" type="datetimeFigureOut">
              <a:rPr lang="en-US" smtClean="0"/>
              <a:t>6/5/2017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B0739-A472-4A48-A5B3-6C75F3096D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5347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/>
          </p:cNvSpPr>
          <p:nvPr>
            <p:ph type="title" idx="4294967295"/>
          </p:nvPr>
        </p:nvSpPr>
        <p:spPr>
          <a:xfrm>
            <a:off x="114300" y="381000"/>
            <a:ext cx="8839200" cy="1066800"/>
          </a:xfrm>
          <a:prstGeom prst="rect">
            <a:avLst/>
          </a:prstGeom>
        </p:spPr>
        <p:txBody>
          <a:bodyPr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n-US" sz="2400" b="1" dirty="0">
                <a:ln w="11430"/>
                <a:solidFill>
                  <a:srgbClr val="FFC000"/>
                </a:solidFill>
                <a:cs typeface="Arial" charset="0"/>
              </a:rPr>
              <a:t>Figure 4.4. Incidence of acute hepatitis C,</a:t>
            </a:r>
            <a:br>
              <a:rPr lang="en-US" sz="2400" b="1" dirty="0">
                <a:ln w="11430"/>
                <a:solidFill>
                  <a:srgbClr val="FFC000"/>
                </a:solidFill>
                <a:cs typeface="Arial" charset="0"/>
              </a:rPr>
            </a:br>
            <a:r>
              <a:rPr lang="en-US" sz="2400" b="1" dirty="0">
                <a:ln w="11430"/>
                <a:solidFill>
                  <a:srgbClr val="FFC000"/>
                </a:solidFill>
                <a:cs typeface="Arial" charset="0"/>
              </a:rPr>
              <a:t> by race/ethnicity — United States, 2000–2015</a:t>
            </a:r>
          </a:p>
        </p:txBody>
      </p:sp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381000" y="6248400"/>
            <a:ext cx="716280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en-US" sz="1000" b="0" dirty="0">
                <a:solidFill>
                  <a:schemeClr val="bg2"/>
                </a:solidFill>
                <a:latin typeface="+mn-lt"/>
                <a:cs typeface="Arial" charset="0"/>
              </a:rPr>
              <a:t>Source: </a:t>
            </a:r>
            <a:r>
              <a:rPr lang="en-US" sz="1000" b="0" dirty="0" smtClean="0">
                <a:solidFill>
                  <a:schemeClr val="bg2"/>
                </a:solidFill>
                <a:latin typeface="+mn-lt"/>
                <a:cs typeface="Arial" charset="0"/>
              </a:rPr>
              <a:t>CDC, National </a:t>
            </a:r>
            <a:r>
              <a:rPr lang="en-US" sz="1000" b="0" dirty="0">
                <a:solidFill>
                  <a:schemeClr val="bg2"/>
                </a:solidFill>
                <a:latin typeface="+mn-lt"/>
                <a:cs typeface="Arial" charset="0"/>
              </a:rPr>
              <a:t>Notifiable Diseases Surveillance System (NNDSS)</a:t>
            </a:r>
          </a:p>
        </p:txBody>
      </p:sp>
      <p:graphicFrame>
        <p:nvGraphicFramePr>
          <p:cNvPr id="3" name="Chart 2"/>
          <p:cNvGraphicFramePr/>
          <p:nvPr>
            <p:extLst>
              <p:ext uri="{D42A27DB-BD31-4B8C-83A1-F6EECF244321}">
                <p14:modId xmlns:p14="http://schemas.microsoft.com/office/powerpoint/2010/main" val="4288641273"/>
              </p:ext>
            </p:extLst>
          </p:nvPr>
        </p:nvGraphicFramePr>
        <p:xfrm>
          <a:off x="381000" y="914400"/>
          <a:ext cx="8305800" cy="533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799407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891</TotalTime>
  <Words>119</Words>
  <Application>Microsoft Office PowerPoint</Application>
  <PresentationFormat>On-screen Show (4:3)</PresentationFormat>
  <Paragraphs>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Figure 4.4. Incidence of acute hepatitis C,  by race/ethnicity — United States, 2000–2015</vt:lpstr>
    </vt:vector>
  </TitlesOfParts>
  <Company>Centers for Disease Control and Prevention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Figure 4.1. Reported number of acute hepatitis C cases — United States, 2000–2013</dc:title>
  <dc:creator>CDC User</dc:creator>
  <cp:lastModifiedBy>Peterson, Paul (CDC/OID/NCHHSTP) (CTR)</cp:lastModifiedBy>
  <cp:revision>89</cp:revision>
  <cp:lastPrinted>2017-05-31T16:15:34Z</cp:lastPrinted>
  <dcterms:created xsi:type="dcterms:W3CDTF">2014-11-25T14:52:55Z</dcterms:created>
  <dcterms:modified xsi:type="dcterms:W3CDTF">2017-06-05T14:43:16Z</dcterms:modified>
</cp:coreProperties>
</file>