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90" d="100"/>
          <a:sy n="90" d="100"/>
        </p:scale>
        <p:origin x="5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1.4</c:v>
                </c:pt>
                <c:pt idx="1">
                  <c:v>0.76</c:v>
                </c:pt>
                <c:pt idx="2">
                  <c:v>0.53</c:v>
                </c:pt>
                <c:pt idx="3">
                  <c:v>0.37</c:v>
                </c:pt>
                <c:pt idx="4">
                  <c:v>0.28000000000000003</c:v>
                </c:pt>
                <c:pt idx="5">
                  <c:v>0.26</c:v>
                </c:pt>
                <c:pt idx="6">
                  <c:v>0.28999999999999998</c:v>
                </c:pt>
                <c:pt idx="7">
                  <c:v>0.3</c:v>
                </c:pt>
                <c:pt idx="8">
                  <c:v>0.31</c:v>
                </c:pt>
                <c:pt idx="9">
                  <c:v>0.27</c:v>
                </c:pt>
                <c:pt idx="10">
                  <c:v>0.32</c:v>
                </c:pt>
                <c:pt idx="11">
                  <c:v>0.44</c:v>
                </c:pt>
                <c:pt idx="12">
                  <c:v>0.65</c:v>
                </c:pt>
                <c:pt idx="13">
                  <c:v>0.79</c:v>
                </c:pt>
                <c:pt idx="14">
                  <c:v>0.8</c:v>
                </c:pt>
                <c:pt idx="15">
                  <c:v>0.91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293-4917-B8B0-04A80D37E3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>
                <a:solidFill>
                  <a:srgbClr val="FBB0A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0.83</c:v>
                </c:pt>
                <c:pt idx="1">
                  <c:v>0.44</c:v>
                </c:pt>
                <c:pt idx="2">
                  <c:v>0.33</c:v>
                </c:pt>
                <c:pt idx="3">
                  <c:v>0.26</c:v>
                </c:pt>
                <c:pt idx="4">
                  <c:v>0.21</c:v>
                </c:pt>
                <c:pt idx="5">
                  <c:v>0.21</c:v>
                </c:pt>
                <c:pt idx="6">
                  <c:v>0.24</c:v>
                </c:pt>
                <c:pt idx="7">
                  <c:v>0.26</c:v>
                </c:pt>
                <c:pt idx="8">
                  <c:v>0.28999999999999998</c:v>
                </c:pt>
                <c:pt idx="9">
                  <c:v>0.26</c:v>
                </c:pt>
                <c:pt idx="10">
                  <c:v>0.26</c:v>
                </c:pt>
                <c:pt idx="11">
                  <c:v>0.39</c:v>
                </c:pt>
                <c:pt idx="12">
                  <c:v>0.54</c:v>
                </c:pt>
                <c:pt idx="13">
                  <c:v>0.66</c:v>
                </c:pt>
                <c:pt idx="14">
                  <c:v>0.68</c:v>
                </c:pt>
                <c:pt idx="15">
                  <c:v>0.72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293-4917-B8B0-04A80D37E3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286520"/>
        <c:axId val="191286912"/>
      </c:lineChart>
      <c:catAx>
        <c:axId val="1912865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en-US"/>
          </a:p>
        </c:txPr>
        <c:crossAx val="191286912"/>
        <c:crosses val="autoZero"/>
        <c:auto val="1"/>
        <c:lblAlgn val="ctr"/>
        <c:lblOffset val="100"/>
        <c:tickLblSkip val="3"/>
        <c:noMultiLvlLbl val="0"/>
      </c:catAx>
      <c:valAx>
        <c:axId val="1912869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rgbClr val="FFC000"/>
                    </a:solidFill>
                  </a:defRPr>
                </a:pPr>
                <a:r>
                  <a:rPr lang="en-US" sz="1600" b="0" dirty="0" smtClean="0">
                    <a:solidFill>
                      <a:srgbClr val="FFC000"/>
                    </a:solidFill>
                  </a:rPr>
                  <a:t>Reported cases/100,000 population</a:t>
                </a:r>
                <a:endParaRPr lang="en-US" sz="1600" b="0" dirty="0">
                  <a:solidFill>
                    <a:srgbClr val="FFC000"/>
                  </a:solidFill>
                </a:endParaRPr>
              </a:p>
            </c:rich>
          </c:tx>
          <c:layout>
            <c:manualLayout>
              <c:xMode val="edge"/>
              <c:yMode val="edge"/>
              <c:x val="7.1225071225071226E-3"/>
              <c:y val="5.0783002683323801E-2"/>
            </c:manualLayout>
          </c:layout>
          <c:overlay val="0"/>
        </c:title>
        <c:numFmt formatCode="#,##0.0" sourceLinked="0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1912865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323978733427547"/>
          <c:y val="0.11757291162627018"/>
          <c:w val="0.1401140722794266"/>
          <c:h val="0.18545374565609463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From 2011 through 2015, rates of acute hepatitis C increased among both males and females.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In 2015, rates among males and females were 0.9 and 0.7 cases per 100,000 population, respectively.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60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762000" y="4572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4.3.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Incidence of acute 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C,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 by sex — 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2000–2015</a:t>
            </a:r>
            <a:endParaRPr lang="en-US" sz="2400" b="1" dirty="0" smtClean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472616180"/>
              </p:ext>
            </p:extLst>
          </p:nvPr>
        </p:nvGraphicFramePr>
        <p:xfrm>
          <a:off x="609600" y="1607979"/>
          <a:ext cx="89154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323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61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4.3. Incidence of acute hepatitis C,   by sex — United States, 2000–2015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88</cp:revision>
  <cp:lastPrinted>2017-05-31T16:15:34Z</cp:lastPrinted>
  <dcterms:created xsi:type="dcterms:W3CDTF">2014-11-25T14:52:55Z</dcterms:created>
  <dcterms:modified xsi:type="dcterms:W3CDTF">2017-06-05T14:43:02Z</dcterms:modified>
</cp:coreProperties>
</file>