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DC User" initials="C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00"/>
    <a:srgbClr val="009999"/>
    <a:srgbClr val="000000"/>
    <a:srgbClr val="CC0000"/>
    <a:srgbClr val="FF9933"/>
    <a:srgbClr val="FF00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03" autoAdjust="0"/>
  </p:normalViewPr>
  <p:slideViewPr>
    <p:cSldViewPr>
      <p:cViewPr varScale="1">
        <p:scale>
          <a:sx n="90" d="100"/>
          <a:sy n="90" d="100"/>
        </p:scale>
        <p:origin x="88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0-19 yrs</c:v>
                </c:pt>
              </c:strCache>
            </c:strRef>
          </c:tx>
          <c:spPr>
            <a:ln>
              <a:solidFill>
                <a:schemeClr val="bg2"/>
              </a:solidFill>
            </a:ln>
          </c:spPr>
          <c:marker>
            <c:symbol val="circle"/>
            <c:size val="10"/>
            <c:spPr>
              <a:noFill/>
              <a:ln>
                <a:solidFill>
                  <a:schemeClr val="bg2"/>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0.11</c:v>
                </c:pt>
                <c:pt idx="1">
                  <c:v>0.08</c:v>
                </c:pt>
                <c:pt idx="2">
                  <c:v>0.08</c:v>
                </c:pt>
                <c:pt idx="3">
                  <c:v>7.0000000000000007E-2</c:v>
                </c:pt>
                <c:pt idx="4">
                  <c:v>0.06</c:v>
                </c:pt>
                <c:pt idx="5">
                  <c:v>0.06</c:v>
                </c:pt>
                <c:pt idx="6">
                  <c:v>0.06</c:v>
                </c:pt>
                <c:pt idx="7">
                  <c:v>0.06</c:v>
                </c:pt>
                <c:pt idx="8">
                  <c:v>0.05</c:v>
                </c:pt>
                <c:pt idx="9">
                  <c:v>0.05</c:v>
                </c:pt>
                <c:pt idx="10">
                  <c:v>0.05</c:v>
                </c:pt>
                <c:pt idx="11">
                  <c:v>0.1</c:v>
                </c:pt>
                <c:pt idx="12">
                  <c:v>0.11</c:v>
                </c:pt>
                <c:pt idx="13">
                  <c:v>0.13</c:v>
                </c:pt>
                <c:pt idx="14">
                  <c:v>0.12</c:v>
                </c:pt>
                <c:pt idx="15">
                  <c:v>0.13</c:v>
                </c:pt>
              </c:numCache>
            </c:numRef>
          </c:val>
          <c:smooth val="0"/>
          <c:extLst>
            <c:ext xmlns:c16="http://schemas.microsoft.com/office/drawing/2014/chart" uri="{C3380CC4-5D6E-409C-BE32-E72D297353CC}">
              <c16:uniqueId val="{00000000-8337-4CBC-9002-581770086145}"/>
            </c:ext>
          </c:extLst>
        </c:ser>
        <c:ser>
          <c:idx val="1"/>
          <c:order val="1"/>
          <c:tx>
            <c:strRef>
              <c:f>Sheet1!$C$1</c:f>
              <c:strCache>
                <c:ptCount val="1"/>
                <c:pt idx="0">
                  <c:v>20-29 yrs</c:v>
                </c:pt>
              </c:strCache>
            </c:strRef>
          </c:tx>
          <c:spPr>
            <a:ln>
              <a:solidFill>
                <a:srgbClr val="9933FF"/>
              </a:solidFill>
            </a:ln>
          </c:spPr>
          <c:marker>
            <c:symbol val="diamond"/>
            <c:size val="9"/>
            <c:spPr>
              <a:solidFill>
                <a:srgbClr val="9933FF"/>
              </a:solidFill>
              <a:ln>
                <a:solidFill>
                  <a:srgbClr val="9933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0.79</c:v>
                </c:pt>
                <c:pt idx="1">
                  <c:v>0.53</c:v>
                </c:pt>
                <c:pt idx="2">
                  <c:v>0.56000000000000005</c:v>
                </c:pt>
                <c:pt idx="3">
                  <c:v>0.5</c:v>
                </c:pt>
                <c:pt idx="4">
                  <c:v>0.4</c:v>
                </c:pt>
                <c:pt idx="5">
                  <c:v>0.4</c:v>
                </c:pt>
                <c:pt idx="6">
                  <c:v>0.52</c:v>
                </c:pt>
                <c:pt idx="7">
                  <c:v>0.54</c:v>
                </c:pt>
                <c:pt idx="8">
                  <c:v>0.62</c:v>
                </c:pt>
                <c:pt idx="9">
                  <c:v>0.65</c:v>
                </c:pt>
                <c:pt idx="10">
                  <c:v>0.75</c:v>
                </c:pt>
                <c:pt idx="11">
                  <c:v>1.18</c:v>
                </c:pt>
                <c:pt idx="12">
                  <c:v>1.73</c:v>
                </c:pt>
                <c:pt idx="13">
                  <c:v>2.0099999999999998</c:v>
                </c:pt>
                <c:pt idx="14">
                  <c:v>2.2000000000000002</c:v>
                </c:pt>
                <c:pt idx="15">
                  <c:v>2.38</c:v>
                </c:pt>
              </c:numCache>
            </c:numRef>
          </c:val>
          <c:smooth val="0"/>
          <c:extLst>
            <c:ext xmlns:c16="http://schemas.microsoft.com/office/drawing/2014/chart" uri="{C3380CC4-5D6E-409C-BE32-E72D297353CC}">
              <c16:uniqueId val="{00000001-8337-4CBC-9002-581770086145}"/>
            </c:ext>
          </c:extLst>
        </c:ser>
        <c:ser>
          <c:idx val="2"/>
          <c:order val="2"/>
          <c:tx>
            <c:strRef>
              <c:f>Sheet1!$D$1</c:f>
              <c:strCache>
                <c:ptCount val="1"/>
                <c:pt idx="0">
                  <c:v>30-39 yrs</c:v>
                </c:pt>
              </c:strCache>
            </c:strRef>
          </c:tx>
          <c:spPr>
            <a:ln>
              <a:solidFill>
                <a:srgbClr val="FFFF00"/>
              </a:solidFill>
            </a:ln>
          </c:spPr>
          <c:marker>
            <c:symbol val="star"/>
            <c:size val="9"/>
            <c:spPr>
              <a:noFill/>
              <a:ln>
                <a:solidFill>
                  <a:srgbClr val="FFFF0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Sheet1!$D$2:$D$17</c:f>
              <c:numCache>
                <c:formatCode>General</c:formatCode>
                <c:ptCount val="16"/>
                <c:pt idx="0">
                  <c:v>1.7</c:v>
                </c:pt>
                <c:pt idx="1">
                  <c:v>0.97</c:v>
                </c:pt>
                <c:pt idx="2">
                  <c:v>0.77</c:v>
                </c:pt>
                <c:pt idx="3">
                  <c:v>0.5</c:v>
                </c:pt>
                <c:pt idx="4">
                  <c:v>0.4</c:v>
                </c:pt>
                <c:pt idx="5">
                  <c:v>0.44</c:v>
                </c:pt>
                <c:pt idx="6">
                  <c:v>0.45</c:v>
                </c:pt>
                <c:pt idx="7">
                  <c:v>0.48</c:v>
                </c:pt>
                <c:pt idx="8">
                  <c:v>0.46</c:v>
                </c:pt>
                <c:pt idx="9">
                  <c:v>0.48</c:v>
                </c:pt>
                <c:pt idx="10">
                  <c:v>0.6</c:v>
                </c:pt>
                <c:pt idx="11">
                  <c:v>0.83</c:v>
                </c:pt>
                <c:pt idx="12">
                  <c:v>1.1200000000000001</c:v>
                </c:pt>
                <c:pt idx="13">
                  <c:v>1.36</c:v>
                </c:pt>
                <c:pt idx="14">
                  <c:v>1.66</c:v>
                </c:pt>
                <c:pt idx="15">
                  <c:v>1.74</c:v>
                </c:pt>
              </c:numCache>
            </c:numRef>
          </c:val>
          <c:smooth val="0"/>
          <c:extLst>
            <c:ext xmlns:c16="http://schemas.microsoft.com/office/drawing/2014/chart" uri="{C3380CC4-5D6E-409C-BE32-E72D297353CC}">
              <c16:uniqueId val="{00000002-8337-4CBC-9002-581770086145}"/>
            </c:ext>
          </c:extLst>
        </c:ser>
        <c:ser>
          <c:idx val="3"/>
          <c:order val="3"/>
          <c:tx>
            <c:strRef>
              <c:f>Sheet1!$E$1</c:f>
              <c:strCache>
                <c:ptCount val="1"/>
                <c:pt idx="0">
                  <c:v>40-49 yrs</c:v>
                </c:pt>
              </c:strCache>
            </c:strRef>
          </c:tx>
          <c:spPr>
            <a:ln>
              <a:solidFill>
                <a:srgbClr val="00B050"/>
              </a:solidFill>
            </a:ln>
          </c:spPr>
          <c:marker>
            <c:symbol val="triangle"/>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Sheet1!$E$2:$E$17</c:f>
              <c:numCache>
                <c:formatCode>General</c:formatCode>
                <c:ptCount val="16"/>
                <c:pt idx="0">
                  <c:v>2.83</c:v>
                </c:pt>
                <c:pt idx="1">
                  <c:v>1.5</c:v>
                </c:pt>
                <c:pt idx="2">
                  <c:v>0.92</c:v>
                </c:pt>
                <c:pt idx="3">
                  <c:v>0.6</c:v>
                </c:pt>
                <c:pt idx="4">
                  <c:v>0.51</c:v>
                </c:pt>
                <c:pt idx="5">
                  <c:v>0.39</c:v>
                </c:pt>
                <c:pt idx="6">
                  <c:v>0.42</c:v>
                </c:pt>
                <c:pt idx="7">
                  <c:v>0.49</c:v>
                </c:pt>
                <c:pt idx="8">
                  <c:v>0.45</c:v>
                </c:pt>
                <c:pt idx="9">
                  <c:v>0.42</c:v>
                </c:pt>
                <c:pt idx="10">
                  <c:v>0.33</c:v>
                </c:pt>
                <c:pt idx="11">
                  <c:v>0.44</c:v>
                </c:pt>
                <c:pt idx="12">
                  <c:v>0.65</c:v>
                </c:pt>
                <c:pt idx="13">
                  <c:v>0.75</c:v>
                </c:pt>
                <c:pt idx="14">
                  <c:v>0.73</c:v>
                </c:pt>
                <c:pt idx="15">
                  <c:v>0.88</c:v>
                </c:pt>
              </c:numCache>
            </c:numRef>
          </c:val>
          <c:smooth val="0"/>
          <c:extLst>
            <c:ext xmlns:c16="http://schemas.microsoft.com/office/drawing/2014/chart" uri="{C3380CC4-5D6E-409C-BE32-E72D297353CC}">
              <c16:uniqueId val="{00000003-8337-4CBC-9002-581770086145}"/>
            </c:ext>
          </c:extLst>
        </c:ser>
        <c:ser>
          <c:idx val="4"/>
          <c:order val="4"/>
          <c:tx>
            <c:strRef>
              <c:f>Sheet1!$F$1</c:f>
              <c:strCache>
                <c:ptCount val="1"/>
                <c:pt idx="0">
                  <c:v>50-59 yrs</c:v>
                </c:pt>
              </c:strCache>
            </c:strRef>
          </c:tx>
          <c:spPr>
            <a:ln>
              <a:solidFill>
                <a:srgbClr val="00B0F0"/>
              </a:solidFill>
            </a:ln>
          </c:spPr>
          <c:marker>
            <c:symbol val="square"/>
            <c:size val="8"/>
            <c:spPr>
              <a:solidFill>
                <a:srgbClr val="00B0F0"/>
              </a:solidFill>
              <a:ln>
                <a:solidFill>
                  <a:srgbClr val="00B0F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Sheet1!$F$2:$F$17</c:f>
              <c:numCache>
                <c:formatCode>General</c:formatCode>
                <c:ptCount val="16"/>
                <c:pt idx="0">
                  <c:v>1.5</c:v>
                </c:pt>
                <c:pt idx="1">
                  <c:v>0.73</c:v>
                </c:pt>
                <c:pt idx="2">
                  <c:v>0.44</c:v>
                </c:pt>
                <c:pt idx="3">
                  <c:v>0.34</c:v>
                </c:pt>
                <c:pt idx="4">
                  <c:v>0.28000000000000003</c:v>
                </c:pt>
                <c:pt idx="5">
                  <c:v>0.23</c:v>
                </c:pt>
                <c:pt idx="6">
                  <c:v>0.28000000000000003</c:v>
                </c:pt>
                <c:pt idx="7">
                  <c:v>0.31</c:v>
                </c:pt>
                <c:pt idx="8">
                  <c:v>0.35</c:v>
                </c:pt>
                <c:pt idx="9">
                  <c:v>0.22</c:v>
                </c:pt>
                <c:pt idx="10">
                  <c:v>0.25</c:v>
                </c:pt>
                <c:pt idx="11">
                  <c:v>0.28999999999999998</c:v>
                </c:pt>
                <c:pt idx="12">
                  <c:v>0.43</c:v>
                </c:pt>
                <c:pt idx="13">
                  <c:v>0.46</c:v>
                </c:pt>
                <c:pt idx="14">
                  <c:v>0.4</c:v>
                </c:pt>
                <c:pt idx="15">
                  <c:v>0.57999999999999996</c:v>
                </c:pt>
              </c:numCache>
            </c:numRef>
          </c:val>
          <c:smooth val="0"/>
          <c:extLst>
            <c:ext xmlns:c16="http://schemas.microsoft.com/office/drawing/2014/chart" uri="{C3380CC4-5D6E-409C-BE32-E72D297353CC}">
              <c16:uniqueId val="{00000004-8337-4CBC-9002-581770086145}"/>
            </c:ext>
          </c:extLst>
        </c:ser>
        <c:ser>
          <c:idx val="5"/>
          <c:order val="5"/>
          <c:tx>
            <c:strRef>
              <c:f>Sheet1!$G$1</c:f>
              <c:strCache>
                <c:ptCount val="1"/>
                <c:pt idx="0">
                  <c:v>60+ yrs</c:v>
                </c:pt>
              </c:strCache>
            </c:strRef>
          </c:tx>
          <c:spPr>
            <a:ln>
              <a:solidFill>
                <a:srgbClr val="FF00FF"/>
              </a:solidFill>
            </a:ln>
          </c:spPr>
          <c:marker>
            <c:symbol val="plus"/>
            <c:size val="9"/>
            <c:spPr>
              <a:noFill/>
              <a:ln>
                <a:solidFill>
                  <a:srgbClr val="FF00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Sheet1!$G$2:$G$17</c:f>
              <c:numCache>
                <c:formatCode>General</c:formatCode>
                <c:ptCount val="16"/>
                <c:pt idx="0">
                  <c:v>0.6</c:v>
                </c:pt>
                <c:pt idx="1">
                  <c:v>0.28999999999999998</c:v>
                </c:pt>
                <c:pt idx="2">
                  <c:v>0.14000000000000001</c:v>
                </c:pt>
                <c:pt idx="3">
                  <c:v>0.11</c:v>
                </c:pt>
                <c:pt idx="4">
                  <c:v>0.09</c:v>
                </c:pt>
                <c:pt idx="5">
                  <c:v>7.0000000000000007E-2</c:v>
                </c:pt>
                <c:pt idx="6">
                  <c:v>0.09</c:v>
                </c:pt>
                <c:pt idx="7">
                  <c:v>0.08</c:v>
                </c:pt>
                <c:pt idx="8">
                  <c:v>0.09</c:v>
                </c:pt>
                <c:pt idx="9">
                  <c:v>0.04</c:v>
                </c:pt>
                <c:pt idx="10">
                  <c:v>0.05</c:v>
                </c:pt>
                <c:pt idx="11">
                  <c:v>7.0000000000000007E-2</c:v>
                </c:pt>
                <c:pt idx="12">
                  <c:v>0.1</c:v>
                </c:pt>
                <c:pt idx="13">
                  <c:v>0.1</c:v>
                </c:pt>
                <c:pt idx="14">
                  <c:v>0.12</c:v>
                </c:pt>
                <c:pt idx="15">
                  <c:v>0.12</c:v>
                </c:pt>
              </c:numCache>
            </c:numRef>
          </c:val>
          <c:smooth val="0"/>
          <c:extLst>
            <c:ext xmlns:c16="http://schemas.microsoft.com/office/drawing/2014/chart" uri="{C3380CC4-5D6E-409C-BE32-E72D297353CC}">
              <c16:uniqueId val="{00000005-8337-4CBC-9002-581770086145}"/>
            </c:ext>
          </c:extLst>
        </c:ser>
        <c:dLbls>
          <c:showLegendKey val="0"/>
          <c:showVal val="0"/>
          <c:showCatName val="0"/>
          <c:showSerName val="0"/>
          <c:showPercent val="0"/>
          <c:showBubbleSize val="0"/>
        </c:dLbls>
        <c:marker val="1"/>
        <c:smooth val="0"/>
        <c:axId val="191285344"/>
        <c:axId val="191285736"/>
      </c:lineChart>
      <c:catAx>
        <c:axId val="191285344"/>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91285736"/>
        <c:crosses val="autoZero"/>
        <c:auto val="1"/>
        <c:lblAlgn val="ctr"/>
        <c:lblOffset val="100"/>
        <c:tickLblSkip val="3"/>
        <c:noMultiLvlLbl val="0"/>
      </c:catAx>
      <c:valAx>
        <c:axId val="191285736"/>
        <c:scaling>
          <c:orientation val="minMax"/>
        </c:scaling>
        <c:delete val="0"/>
        <c:axPos val="l"/>
        <c:title>
          <c:tx>
            <c:rich>
              <a:bodyPr rot="-5400000" vert="horz"/>
              <a:lstStyle/>
              <a:p>
                <a:pPr>
                  <a:defRPr sz="1600">
                    <a:solidFill>
                      <a:srgbClr val="FF9933"/>
                    </a:solidFill>
                  </a:defRPr>
                </a:pPr>
                <a:r>
                  <a:rPr lang="en-US" sz="1600" b="0" i="0" baseline="0" dirty="0" smtClean="0">
                    <a:solidFill>
                      <a:srgbClr val="FF9933"/>
                    </a:solidFill>
                    <a:effectLst/>
                  </a:rPr>
                  <a:t>Reported cases/100,000 population                     </a:t>
                </a:r>
                <a:endParaRPr lang="en-US" sz="1600" dirty="0">
                  <a:solidFill>
                    <a:srgbClr val="FF9933"/>
                  </a:solidFill>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191285344"/>
        <c:crosses val="autoZero"/>
        <c:crossBetween val="midCat"/>
      </c:valAx>
    </c:plotArea>
    <c:legend>
      <c:legendPos val="r"/>
      <c:layout>
        <c:manualLayout>
          <c:xMode val="edge"/>
          <c:yMode val="edge"/>
          <c:x val="0.2358007316014632"/>
          <c:y val="9.5192530550363696E-2"/>
          <c:w val="0.12690950048566763"/>
          <c:h val="0.42099884088093048"/>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025445E-B0B3-4F11-AAB0-81F5DD319DDA}" type="datetimeFigureOut">
              <a:rPr lang="en-US" smtClean="0"/>
              <a:t>6/13/2017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CE307CA-BEB0-4242-B83B-920180824A7F}" type="slidenum">
              <a:rPr lang="en-US" smtClean="0"/>
              <a:t>‹#›</a:t>
            </a:fld>
            <a:endParaRPr lang="en-US"/>
          </a:p>
        </p:txBody>
      </p:sp>
    </p:spTree>
    <p:extLst>
      <p:ext uri="{BB962C8B-B14F-4D97-AF65-F5344CB8AC3E}">
        <p14:creationId xmlns:p14="http://schemas.microsoft.com/office/powerpoint/2010/main" val="33110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4708" indent="-174708">
              <a:buFont typeface="Arial" panose="020B0604020202020204" pitchFamily="34" charset="0"/>
              <a:buChar char="•"/>
            </a:pPr>
            <a:r>
              <a:rPr lang="en-US" dirty="0"/>
              <a:t>From 2000 through 2002, incidence rates for reported acute hepatitis C decreased among all age groups except for persons aged 0–19 years; rates remained fairly constant among all age groups from 2002 through 2010.</a:t>
            </a:r>
          </a:p>
          <a:p>
            <a:pPr marL="174708" indent="-174708">
              <a:buFont typeface="Arial" panose="020B0604020202020204" pitchFamily="34" charset="0"/>
              <a:buChar char="•"/>
            </a:pPr>
            <a:r>
              <a:rPr lang="en-US" dirty="0"/>
              <a:t>From 2010 through 2015, the rate of acute hepatitis C increased among persons aged 20–29, 30–39, and ≥60 years; the largest increases were among persons aged 20–29 years (from 1.2 cases per 100,000 population in 2011 to 2.3 cases per 100,000 population in 2015) and persons aged 30–39 years (from 0.8 cases per 100,000 population in 2011 to 1.7 cases per 100,000 population in 2015).</a:t>
            </a:r>
          </a:p>
          <a:p>
            <a:pPr marL="174708" indent="-174708">
              <a:buFont typeface="Arial" panose="020B0604020202020204" pitchFamily="34" charset="0"/>
              <a:buChar char="•"/>
            </a:pPr>
            <a:r>
              <a:rPr lang="en-US" dirty="0"/>
              <a:t>In 2015, among all age groups, persons aged 20–29 years had the highest rate (2.4 cases per 100,000 population) and persons aged 0–19 and ≥60 years had the lowest rate (0.1 cases per 100,000 population) of acute hepatitis C.</a:t>
            </a:r>
          </a:p>
          <a:p>
            <a:pPr marL="174708" indent="-174708">
              <a:buFont typeface="Arial" panose="020B0604020202020204" pitchFamily="34" charset="0"/>
              <a:buChar char="•"/>
            </a:pPr>
            <a:r>
              <a:rPr lang="en-US" dirty="0"/>
              <a:t>From 2014 through 2015, incidence rates for reported acute hepatitis C increased for all age groups, except for persons aged ≥60 years. The largest increases were among persons aged 20–29 years (from 2.2 cases per 100.000 population in 2014 to 2.4 cases per 100,000 population in 2015) and persons aged 50–59 years (from 0.4 cases per 100,000 population in 2011 to 0.6 cases per 100,000 population in 2015).</a:t>
            </a:r>
          </a:p>
          <a:p>
            <a:pPr defTabSz="914190">
              <a:defRPr/>
            </a:pPr>
            <a:endParaRPr lang="en-US" dirty="0" smtClean="0"/>
          </a:p>
          <a:p>
            <a:r>
              <a:rPr lang="en-US" dirty="0"/>
              <a:t/>
            </a:r>
            <a:br>
              <a:rPr lang="en-US" dirty="0"/>
            </a:br>
            <a:endParaRPr lang="en-US" dirty="0"/>
          </a:p>
        </p:txBody>
      </p:sp>
    </p:spTree>
    <p:extLst>
      <p:ext uri="{BB962C8B-B14F-4D97-AF65-F5344CB8AC3E}">
        <p14:creationId xmlns:p14="http://schemas.microsoft.com/office/powerpoint/2010/main" val="493923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6191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10502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390512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1619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8100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B2100-D967-418A-9BA1-D1A84B5E39C3}"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874184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4B2100-D967-418A-9BA1-D1A84B5E39C3}"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514540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4B2100-D967-418A-9BA1-D1A84B5E39C3}" type="datetimeFigureOut">
              <a:rPr lang="en-US" smtClean="0"/>
              <a:t>6/13/2017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35166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4B2100-D967-418A-9BA1-D1A84B5E39C3}" type="datetimeFigureOut">
              <a:rPr lang="en-US" smtClean="0"/>
              <a:t>6/13/2017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53835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B2100-D967-418A-9BA1-D1A84B5E39C3}" type="datetimeFigureOut">
              <a:rPr lang="en-US" smtClean="0"/>
              <a:t>6/13/2017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632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4285059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2858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B2100-D967-418A-9BA1-D1A84B5E39C3}" type="datetimeFigureOut">
              <a:rPr lang="en-US" smtClean="0"/>
              <a:t>6/13/2017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B0739-A472-4A48-A5B3-6C75F3096D42}" type="slidenum">
              <a:rPr lang="en-US" smtClean="0"/>
              <a:t>‹#›</a:t>
            </a:fld>
            <a:endParaRPr lang="en-US"/>
          </a:p>
        </p:txBody>
      </p:sp>
    </p:spTree>
    <p:extLst>
      <p:ext uri="{BB962C8B-B14F-4D97-AF65-F5344CB8AC3E}">
        <p14:creationId xmlns:p14="http://schemas.microsoft.com/office/powerpoint/2010/main" val="2919534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3810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4.2. Incidence of acute hepatitis C,</a:t>
            </a:r>
            <a:br>
              <a:rPr lang="en-US" sz="2400" b="1" dirty="0">
                <a:ln w="11430"/>
                <a:solidFill>
                  <a:srgbClr val="FFC000"/>
                </a:solidFill>
                <a:cs typeface="Arial" charset="0"/>
              </a:rPr>
            </a:br>
            <a:r>
              <a:rPr lang="en-US" sz="2400" b="1" dirty="0">
                <a:ln w="11430"/>
                <a:solidFill>
                  <a:srgbClr val="FFC000"/>
                </a:solidFill>
                <a:cs typeface="Arial" charset="0"/>
              </a:rPr>
              <a:t> by age group — United States, 2000–2015</a:t>
            </a: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3" name="Chart 2"/>
          <p:cNvGraphicFramePr/>
          <p:nvPr>
            <p:extLst>
              <p:ext uri="{D42A27DB-BD31-4B8C-83A1-F6EECF244321}">
                <p14:modId xmlns:p14="http://schemas.microsoft.com/office/powerpoint/2010/main" val="1653894517"/>
              </p:ext>
            </p:extLst>
          </p:nvPr>
        </p:nvGraphicFramePr>
        <p:xfrm>
          <a:off x="381000" y="1316910"/>
          <a:ext cx="9677400" cy="470289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6046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892</TotalTime>
  <Words>259</Words>
  <Application>Microsoft Office PowerPoint</Application>
  <PresentationFormat>On-screen Show (4:3)</PresentationFormat>
  <Paragraphs>10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Figure 4.2. Incidence of acute hepatitis C,  by age group — United States, 2000–2015</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4.1. Reported number of acute hepatitis C cases — United States, 2000–2013</dc:title>
  <dc:creator>CDC User</dc:creator>
  <cp:lastModifiedBy>Peterson, Paul (CDC/OID/NCHHSTP) (CTR)</cp:lastModifiedBy>
  <cp:revision>87</cp:revision>
  <cp:lastPrinted>2017-05-31T16:15:34Z</cp:lastPrinted>
  <dcterms:created xsi:type="dcterms:W3CDTF">2014-11-25T14:52:55Z</dcterms:created>
  <dcterms:modified xsi:type="dcterms:W3CDTF">2017-06-13T18:35:53Z</dcterms:modified>
</cp:coreProperties>
</file>