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0" d="100"/>
          <a:sy n="90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3197</c:v>
                </c:pt>
                <c:pt idx="1">
                  <c:v>1640</c:v>
                </c:pt>
                <c:pt idx="2">
                  <c:v>1223</c:v>
                </c:pt>
                <c:pt idx="3">
                  <c:v>891</c:v>
                </c:pt>
                <c:pt idx="4">
                  <c:v>758</c:v>
                </c:pt>
                <c:pt idx="5">
                  <c:v>694</c:v>
                </c:pt>
                <c:pt idx="6">
                  <c:v>802</c:v>
                </c:pt>
                <c:pt idx="7">
                  <c:v>849</c:v>
                </c:pt>
                <c:pt idx="8">
                  <c:v>877</c:v>
                </c:pt>
                <c:pt idx="9">
                  <c:v>781</c:v>
                </c:pt>
                <c:pt idx="10">
                  <c:v>850</c:v>
                </c:pt>
                <c:pt idx="11">
                  <c:v>1232</c:v>
                </c:pt>
                <c:pt idx="12">
                  <c:v>1778</c:v>
                </c:pt>
                <c:pt idx="13">
                  <c:v>2138</c:v>
                </c:pt>
                <c:pt idx="14">
                  <c:v>2194</c:v>
                </c:pt>
                <c:pt idx="15">
                  <c:v>2436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96-463B-8CE8-5CF86FFF43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895144"/>
        <c:axId val="111895536"/>
      </c:lineChart>
      <c:catAx>
        <c:axId val="1118951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r>
                  <a:rPr lang="en-US" sz="1600" b="0" dirty="0" smtClean="0">
                    <a:solidFill>
                      <a:schemeClr val="bg1"/>
                    </a:solidFill>
                  </a:rPr>
                  <a:t>Year</a:t>
                </a:r>
                <a:endParaRPr lang="en-US" sz="1600" b="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en-US"/>
          </a:p>
        </c:txPr>
        <c:crossAx val="111895536"/>
        <c:crosses val="autoZero"/>
        <c:auto val="1"/>
        <c:lblAlgn val="ctr"/>
        <c:lblOffset val="100"/>
        <c:tickLblSkip val="3"/>
        <c:noMultiLvlLbl val="0"/>
      </c:catAx>
      <c:valAx>
        <c:axId val="1118955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1189514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The number of reported acute hepatitis C cases declined 61.5%, from 3,197 in 2000 to 1,232 in 2011; increased 44.3% (to 1,778 cases) from 2011 through 2012; increased 20.3% (to 2,138 cases) from 2012 through 2013; and increased 2.6% (to 2,194 cases) from 2013 through 2014. From 2014 through 2015, the number of acute HCV cases increased 11.0% (to 2,436 cases). </a:t>
            </a:r>
          </a:p>
          <a:p>
            <a:r>
              <a:rPr lang="en-US" b="1" dirty="0"/>
              <a:t> 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27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447800" y="545087"/>
            <a:ext cx="64008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4.1. Reported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number of acute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C cases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183886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8082943"/>
              </p:ext>
            </p:extLst>
          </p:nvPr>
        </p:nvGraphicFramePr>
        <p:xfrm>
          <a:off x="533400" y="1611887"/>
          <a:ext cx="8001000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381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110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4.1. Reported number of acute hepatitis C cases — United States, 2000–2015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86</cp:revision>
  <cp:lastPrinted>2017-05-31T16:15:34Z</cp:lastPrinted>
  <dcterms:created xsi:type="dcterms:W3CDTF">2014-11-25T14:52:55Z</dcterms:created>
  <dcterms:modified xsi:type="dcterms:W3CDTF">2017-06-05T14:42:33Z</dcterms:modified>
</cp:coreProperties>
</file>