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7.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5" r:id="rId6"/>
    <p:sldId id="262" r:id="rId7"/>
    <p:sldId id="264"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DC User" initials="C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00"/>
    <a:srgbClr val="009999"/>
    <a:srgbClr val="000000"/>
    <a:srgbClr val="CC0000"/>
    <a:srgbClr val="FF9933"/>
    <a:srgbClr val="FF00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03" autoAdjust="0"/>
  </p:normalViewPr>
  <p:slideViewPr>
    <p:cSldViewPr>
      <p:cViewPr varScale="1">
        <p:scale>
          <a:sx n="90" d="100"/>
          <a:sy n="90" d="100"/>
        </p:scale>
        <p:origin x="88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ReportedNumber</c:v>
                </c:pt>
              </c:strCache>
            </c:strRef>
          </c:tx>
          <c:spPr>
            <a:ln>
              <a:solidFill>
                <a:srgbClr val="00FF00"/>
              </a:solidFill>
            </a:ln>
          </c:spPr>
          <c:marker>
            <c:spPr>
              <a:solidFill>
                <a:srgbClr val="00FF00"/>
              </a:solidFill>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3197</c:v>
                </c:pt>
                <c:pt idx="1">
                  <c:v>1640</c:v>
                </c:pt>
                <c:pt idx="2">
                  <c:v>1223</c:v>
                </c:pt>
                <c:pt idx="3">
                  <c:v>891</c:v>
                </c:pt>
                <c:pt idx="4">
                  <c:v>758</c:v>
                </c:pt>
                <c:pt idx="5">
                  <c:v>694</c:v>
                </c:pt>
                <c:pt idx="6">
                  <c:v>802</c:v>
                </c:pt>
                <c:pt idx="7">
                  <c:v>849</c:v>
                </c:pt>
                <c:pt idx="8">
                  <c:v>877</c:v>
                </c:pt>
                <c:pt idx="9">
                  <c:v>781</c:v>
                </c:pt>
                <c:pt idx="10">
                  <c:v>850</c:v>
                </c:pt>
                <c:pt idx="11">
                  <c:v>1232</c:v>
                </c:pt>
                <c:pt idx="12">
                  <c:v>1778</c:v>
                </c:pt>
                <c:pt idx="13">
                  <c:v>2138</c:v>
                </c:pt>
                <c:pt idx="14">
                  <c:v>2194</c:v>
                </c:pt>
                <c:pt idx="15">
                  <c:v>2436</c:v>
                </c:pt>
              </c:numCache>
            </c:numRef>
          </c:val>
          <c:smooth val="0"/>
          <c:extLst>
            <c:ext xmlns:c16="http://schemas.microsoft.com/office/drawing/2014/chart" uri="{C3380CC4-5D6E-409C-BE32-E72D297353CC}">
              <c16:uniqueId val="{00000000-3D96-463B-8CE8-5CF86FFF43ED}"/>
            </c:ext>
          </c:extLst>
        </c:ser>
        <c:dLbls>
          <c:showLegendKey val="0"/>
          <c:showVal val="0"/>
          <c:showCatName val="0"/>
          <c:showSerName val="0"/>
          <c:showPercent val="0"/>
          <c:showBubbleSize val="0"/>
        </c:dLbls>
        <c:marker val="1"/>
        <c:smooth val="0"/>
        <c:axId val="111895144"/>
        <c:axId val="111895536"/>
      </c:lineChart>
      <c:catAx>
        <c:axId val="111895144"/>
        <c:scaling>
          <c:orientation val="minMax"/>
        </c:scaling>
        <c:delete val="0"/>
        <c:axPos val="b"/>
        <c:title>
          <c:tx>
            <c:rich>
              <a:bodyPr/>
              <a:lstStyle/>
              <a:p>
                <a:pPr>
                  <a:defRPr sz="1600" b="0">
                    <a:solidFill>
                      <a:schemeClr val="bg1"/>
                    </a:solidFill>
                  </a:defRPr>
                </a:pPr>
                <a:r>
                  <a:rPr lang="en-US" sz="1600" b="0" dirty="0" smtClean="0">
                    <a:solidFill>
                      <a:schemeClr val="bg1"/>
                    </a:solidFill>
                  </a:rPr>
                  <a:t>Year</a:t>
                </a:r>
                <a:endParaRPr lang="en-US" sz="1600" b="0" dirty="0">
                  <a:solidFill>
                    <a:schemeClr val="bg1"/>
                  </a:solidFill>
                </a:endParaRPr>
              </a:p>
            </c:rich>
          </c:tx>
          <c:layout>
            <c:manualLayout>
              <c:xMode val="edge"/>
              <c:yMode val="edge"/>
              <c:x val="0.47712644204358184"/>
              <c:y val="0.90309248554913302"/>
            </c:manualLayout>
          </c:layout>
          <c:overlay val="0"/>
        </c:title>
        <c:numFmt formatCode="General" sourceLinked="1"/>
        <c:majorTickMark val="out"/>
        <c:minorTickMark val="none"/>
        <c:tickLblPos val="nextTo"/>
        <c:txPr>
          <a:bodyPr rot="-1860000"/>
          <a:lstStyle/>
          <a:p>
            <a:pPr>
              <a:defRPr sz="1400">
                <a:solidFill>
                  <a:schemeClr val="bg1"/>
                </a:solidFill>
              </a:defRPr>
            </a:pPr>
            <a:endParaRPr lang="en-US"/>
          </a:p>
        </c:txPr>
        <c:crossAx val="111895536"/>
        <c:crosses val="autoZero"/>
        <c:auto val="1"/>
        <c:lblAlgn val="ctr"/>
        <c:lblOffset val="100"/>
        <c:tickLblSkip val="3"/>
        <c:noMultiLvlLbl val="0"/>
      </c:catAx>
      <c:valAx>
        <c:axId val="111895536"/>
        <c:scaling>
          <c:orientation val="minMax"/>
        </c:scaling>
        <c:delete val="0"/>
        <c:axPos val="l"/>
        <c:title>
          <c:tx>
            <c:rich>
              <a:bodyPr rot="-5400000" vert="horz"/>
              <a:lstStyle/>
              <a:p>
                <a:pPr>
                  <a:defRPr sz="1600" b="0" baseline="0">
                    <a:solidFill>
                      <a:srgbClr val="FF9933"/>
                    </a:solidFill>
                  </a:defRPr>
                </a:pPr>
                <a:r>
                  <a:rPr lang="en-US" sz="1600" b="0" baseline="0" dirty="0" smtClean="0">
                    <a:solidFill>
                      <a:srgbClr val="FF9933"/>
                    </a:solidFill>
                  </a:rPr>
                  <a:t>Number of cases</a:t>
                </a:r>
                <a:endParaRPr lang="en-US" sz="1600" b="0" baseline="0" dirty="0">
                  <a:solidFill>
                    <a:srgbClr val="FF9933"/>
                  </a:solidFill>
                </a:endParaRPr>
              </a:p>
            </c:rich>
          </c:tx>
          <c:layout>
            <c:manualLayout>
              <c:xMode val="edge"/>
              <c:yMode val="edge"/>
              <c:x val="9.6899224806201549E-3"/>
              <c:y val="0.21614514587410677"/>
            </c:manualLayout>
          </c:layout>
          <c:overlay val="0"/>
        </c:title>
        <c:numFmt formatCode="#,##0" sourceLinked="0"/>
        <c:majorTickMark val="out"/>
        <c:minorTickMark val="out"/>
        <c:tickLblPos val="nextTo"/>
        <c:spPr>
          <a:ln>
            <a:solidFill>
              <a:srgbClr val="FFC000"/>
            </a:solidFill>
          </a:ln>
        </c:spPr>
        <c:txPr>
          <a:bodyPr/>
          <a:lstStyle/>
          <a:p>
            <a:pPr>
              <a:defRPr sz="1400">
                <a:solidFill>
                  <a:srgbClr val="FF9933"/>
                </a:solidFill>
              </a:defRPr>
            </a:pPr>
            <a:endParaRPr lang="en-US"/>
          </a:p>
        </c:txPr>
        <c:crossAx val="111895144"/>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0-19 yrs</c:v>
                </c:pt>
              </c:strCache>
            </c:strRef>
          </c:tx>
          <c:spPr>
            <a:ln>
              <a:solidFill>
                <a:schemeClr val="bg2"/>
              </a:solidFill>
            </a:ln>
          </c:spPr>
          <c:marker>
            <c:symbol val="circle"/>
            <c:size val="10"/>
            <c:spPr>
              <a:noFill/>
              <a:ln>
                <a:solidFill>
                  <a:schemeClr val="bg2"/>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0.11</c:v>
                </c:pt>
                <c:pt idx="1">
                  <c:v>0.08</c:v>
                </c:pt>
                <c:pt idx="2">
                  <c:v>0.08</c:v>
                </c:pt>
                <c:pt idx="3">
                  <c:v>7.0000000000000007E-2</c:v>
                </c:pt>
                <c:pt idx="4">
                  <c:v>0.06</c:v>
                </c:pt>
                <c:pt idx="5">
                  <c:v>0.06</c:v>
                </c:pt>
                <c:pt idx="6">
                  <c:v>0.06</c:v>
                </c:pt>
                <c:pt idx="7">
                  <c:v>0.06</c:v>
                </c:pt>
                <c:pt idx="8">
                  <c:v>0.05</c:v>
                </c:pt>
                <c:pt idx="9">
                  <c:v>0.05</c:v>
                </c:pt>
                <c:pt idx="10">
                  <c:v>0.05</c:v>
                </c:pt>
                <c:pt idx="11">
                  <c:v>0.1</c:v>
                </c:pt>
                <c:pt idx="12">
                  <c:v>0.11</c:v>
                </c:pt>
                <c:pt idx="13">
                  <c:v>0.13</c:v>
                </c:pt>
                <c:pt idx="14">
                  <c:v>0.12</c:v>
                </c:pt>
                <c:pt idx="15">
                  <c:v>0.13</c:v>
                </c:pt>
              </c:numCache>
            </c:numRef>
          </c:val>
          <c:smooth val="0"/>
          <c:extLst>
            <c:ext xmlns:c16="http://schemas.microsoft.com/office/drawing/2014/chart" uri="{C3380CC4-5D6E-409C-BE32-E72D297353CC}">
              <c16:uniqueId val="{00000000-8337-4CBC-9002-581770086145}"/>
            </c:ext>
          </c:extLst>
        </c:ser>
        <c:ser>
          <c:idx val="1"/>
          <c:order val="1"/>
          <c:tx>
            <c:strRef>
              <c:f>Sheet1!$C$1</c:f>
              <c:strCache>
                <c:ptCount val="1"/>
                <c:pt idx="0">
                  <c:v>20-29 yrs</c:v>
                </c:pt>
              </c:strCache>
            </c:strRef>
          </c:tx>
          <c:spPr>
            <a:ln>
              <a:solidFill>
                <a:srgbClr val="9933FF"/>
              </a:solidFill>
            </a:ln>
          </c:spPr>
          <c:marker>
            <c:symbol val="diamond"/>
            <c:size val="9"/>
            <c:spPr>
              <a:solidFill>
                <a:srgbClr val="9933FF"/>
              </a:solidFill>
              <a:ln>
                <a:solidFill>
                  <a:srgbClr val="9933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0.79</c:v>
                </c:pt>
                <c:pt idx="1">
                  <c:v>0.53</c:v>
                </c:pt>
                <c:pt idx="2">
                  <c:v>0.56000000000000005</c:v>
                </c:pt>
                <c:pt idx="3">
                  <c:v>0.5</c:v>
                </c:pt>
                <c:pt idx="4">
                  <c:v>0.4</c:v>
                </c:pt>
                <c:pt idx="5">
                  <c:v>0.4</c:v>
                </c:pt>
                <c:pt idx="6">
                  <c:v>0.52</c:v>
                </c:pt>
                <c:pt idx="7">
                  <c:v>0.54</c:v>
                </c:pt>
                <c:pt idx="8">
                  <c:v>0.62</c:v>
                </c:pt>
                <c:pt idx="9">
                  <c:v>0.65</c:v>
                </c:pt>
                <c:pt idx="10">
                  <c:v>0.75</c:v>
                </c:pt>
                <c:pt idx="11">
                  <c:v>1.18</c:v>
                </c:pt>
                <c:pt idx="12">
                  <c:v>1.73</c:v>
                </c:pt>
                <c:pt idx="13">
                  <c:v>2.0099999999999998</c:v>
                </c:pt>
                <c:pt idx="14">
                  <c:v>2.2000000000000002</c:v>
                </c:pt>
                <c:pt idx="15">
                  <c:v>2.38</c:v>
                </c:pt>
              </c:numCache>
            </c:numRef>
          </c:val>
          <c:smooth val="0"/>
          <c:extLst>
            <c:ext xmlns:c16="http://schemas.microsoft.com/office/drawing/2014/chart" uri="{C3380CC4-5D6E-409C-BE32-E72D297353CC}">
              <c16:uniqueId val="{00000001-8337-4CBC-9002-581770086145}"/>
            </c:ext>
          </c:extLst>
        </c:ser>
        <c:ser>
          <c:idx val="2"/>
          <c:order val="2"/>
          <c:tx>
            <c:strRef>
              <c:f>Sheet1!$D$1</c:f>
              <c:strCache>
                <c:ptCount val="1"/>
                <c:pt idx="0">
                  <c:v>30-39 yrs</c:v>
                </c:pt>
              </c:strCache>
            </c:strRef>
          </c:tx>
          <c:spPr>
            <a:ln>
              <a:solidFill>
                <a:srgbClr val="FFFF00"/>
              </a:solidFill>
            </a:ln>
          </c:spPr>
          <c:marker>
            <c:symbol val="star"/>
            <c:size val="9"/>
            <c:spPr>
              <a:noFill/>
              <a:ln>
                <a:solidFill>
                  <a:srgbClr val="FFFF0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Sheet1!$D$2:$D$17</c:f>
              <c:numCache>
                <c:formatCode>General</c:formatCode>
                <c:ptCount val="16"/>
                <c:pt idx="0">
                  <c:v>1.7</c:v>
                </c:pt>
                <c:pt idx="1">
                  <c:v>0.97</c:v>
                </c:pt>
                <c:pt idx="2">
                  <c:v>0.77</c:v>
                </c:pt>
                <c:pt idx="3">
                  <c:v>0.5</c:v>
                </c:pt>
                <c:pt idx="4">
                  <c:v>0.4</c:v>
                </c:pt>
                <c:pt idx="5">
                  <c:v>0.44</c:v>
                </c:pt>
                <c:pt idx="6">
                  <c:v>0.45</c:v>
                </c:pt>
                <c:pt idx="7">
                  <c:v>0.48</c:v>
                </c:pt>
                <c:pt idx="8">
                  <c:v>0.46</c:v>
                </c:pt>
                <c:pt idx="9">
                  <c:v>0.48</c:v>
                </c:pt>
                <c:pt idx="10">
                  <c:v>0.6</c:v>
                </c:pt>
                <c:pt idx="11">
                  <c:v>0.83</c:v>
                </c:pt>
                <c:pt idx="12">
                  <c:v>1.1200000000000001</c:v>
                </c:pt>
                <c:pt idx="13">
                  <c:v>1.36</c:v>
                </c:pt>
                <c:pt idx="14">
                  <c:v>1.66</c:v>
                </c:pt>
                <c:pt idx="15">
                  <c:v>1.74</c:v>
                </c:pt>
              </c:numCache>
            </c:numRef>
          </c:val>
          <c:smooth val="0"/>
          <c:extLst>
            <c:ext xmlns:c16="http://schemas.microsoft.com/office/drawing/2014/chart" uri="{C3380CC4-5D6E-409C-BE32-E72D297353CC}">
              <c16:uniqueId val="{00000002-8337-4CBC-9002-581770086145}"/>
            </c:ext>
          </c:extLst>
        </c:ser>
        <c:ser>
          <c:idx val="3"/>
          <c:order val="3"/>
          <c:tx>
            <c:strRef>
              <c:f>Sheet1!$E$1</c:f>
              <c:strCache>
                <c:ptCount val="1"/>
                <c:pt idx="0">
                  <c:v>40-49 yrs</c:v>
                </c:pt>
              </c:strCache>
            </c:strRef>
          </c:tx>
          <c:spPr>
            <a:ln>
              <a:solidFill>
                <a:srgbClr val="00B050"/>
              </a:solidFill>
            </a:ln>
          </c:spPr>
          <c:marker>
            <c:symbol val="triangle"/>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Sheet1!$E$2:$E$17</c:f>
              <c:numCache>
                <c:formatCode>General</c:formatCode>
                <c:ptCount val="16"/>
                <c:pt idx="0">
                  <c:v>2.83</c:v>
                </c:pt>
                <c:pt idx="1">
                  <c:v>1.5</c:v>
                </c:pt>
                <c:pt idx="2">
                  <c:v>0.92</c:v>
                </c:pt>
                <c:pt idx="3">
                  <c:v>0.6</c:v>
                </c:pt>
                <c:pt idx="4">
                  <c:v>0.51</c:v>
                </c:pt>
                <c:pt idx="5">
                  <c:v>0.39</c:v>
                </c:pt>
                <c:pt idx="6">
                  <c:v>0.42</c:v>
                </c:pt>
                <c:pt idx="7">
                  <c:v>0.49</c:v>
                </c:pt>
                <c:pt idx="8">
                  <c:v>0.45</c:v>
                </c:pt>
                <c:pt idx="9">
                  <c:v>0.42</c:v>
                </c:pt>
                <c:pt idx="10">
                  <c:v>0.33</c:v>
                </c:pt>
                <c:pt idx="11">
                  <c:v>0.44</c:v>
                </c:pt>
                <c:pt idx="12">
                  <c:v>0.65</c:v>
                </c:pt>
                <c:pt idx="13">
                  <c:v>0.75</c:v>
                </c:pt>
                <c:pt idx="14">
                  <c:v>0.73</c:v>
                </c:pt>
                <c:pt idx="15">
                  <c:v>0.88</c:v>
                </c:pt>
              </c:numCache>
            </c:numRef>
          </c:val>
          <c:smooth val="0"/>
          <c:extLst>
            <c:ext xmlns:c16="http://schemas.microsoft.com/office/drawing/2014/chart" uri="{C3380CC4-5D6E-409C-BE32-E72D297353CC}">
              <c16:uniqueId val="{00000003-8337-4CBC-9002-581770086145}"/>
            </c:ext>
          </c:extLst>
        </c:ser>
        <c:ser>
          <c:idx val="4"/>
          <c:order val="4"/>
          <c:tx>
            <c:strRef>
              <c:f>Sheet1!$F$1</c:f>
              <c:strCache>
                <c:ptCount val="1"/>
                <c:pt idx="0">
                  <c:v>50-59 yrs</c:v>
                </c:pt>
              </c:strCache>
            </c:strRef>
          </c:tx>
          <c:spPr>
            <a:ln>
              <a:solidFill>
                <a:srgbClr val="00B0F0"/>
              </a:solidFill>
            </a:ln>
          </c:spPr>
          <c:marker>
            <c:symbol val="square"/>
            <c:size val="8"/>
            <c:spPr>
              <a:solidFill>
                <a:srgbClr val="00B0F0"/>
              </a:solidFill>
              <a:ln>
                <a:solidFill>
                  <a:srgbClr val="00B0F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Sheet1!$F$2:$F$17</c:f>
              <c:numCache>
                <c:formatCode>General</c:formatCode>
                <c:ptCount val="16"/>
                <c:pt idx="0">
                  <c:v>1.5</c:v>
                </c:pt>
                <c:pt idx="1">
                  <c:v>0.73</c:v>
                </c:pt>
                <c:pt idx="2">
                  <c:v>0.44</c:v>
                </c:pt>
                <c:pt idx="3">
                  <c:v>0.34</c:v>
                </c:pt>
                <c:pt idx="4">
                  <c:v>0.28000000000000003</c:v>
                </c:pt>
                <c:pt idx="5">
                  <c:v>0.23</c:v>
                </c:pt>
                <c:pt idx="6">
                  <c:v>0.28000000000000003</c:v>
                </c:pt>
                <c:pt idx="7">
                  <c:v>0.31</c:v>
                </c:pt>
                <c:pt idx="8">
                  <c:v>0.35</c:v>
                </c:pt>
                <c:pt idx="9">
                  <c:v>0.22</c:v>
                </c:pt>
                <c:pt idx="10">
                  <c:v>0.25</c:v>
                </c:pt>
                <c:pt idx="11">
                  <c:v>0.28999999999999998</c:v>
                </c:pt>
                <c:pt idx="12">
                  <c:v>0.43</c:v>
                </c:pt>
                <c:pt idx="13">
                  <c:v>0.46</c:v>
                </c:pt>
                <c:pt idx="14">
                  <c:v>0.4</c:v>
                </c:pt>
                <c:pt idx="15">
                  <c:v>0.57999999999999996</c:v>
                </c:pt>
              </c:numCache>
            </c:numRef>
          </c:val>
          <c:smooth val="0"/>
          <c:extLst>
            <c:ext xmlns:c16="http://schemas.microsoft.com/office/drawing/2014/chart" uri="{C3380CC4-5D6E-409C-BE32-E72D297353CC}">
              <c16:uniqueId val="{00000004-8337-4CBC-9002-581770086145}"/>
            </c:ext>
          </c:extLst>
        </c:ser>
        <c:ser>
          <c:idx val="5"/>
          <c:order val="5"/>
          <c:tx>
            <c:strRef>
              <c:f>Sheet1!$G$1</c:f>
              <c:strCache>
                <c:ptCount val="1"/>
                <c:pt idx="0">
                  <c:v>60+ yrs</c:v>
                </c:pt>
              </c:strCache>
            </c:strRef>
          </c:tx>
          <c:spPr>
            <a:ln>
              <a:solidFill>
                <a:srgbClr val="FF00FF"/>
              </a:solidFill>
            </a:ln>
          </c:spPr>
          <c:marker>
            <c:symbol val="plus"/>
            <c:size val="9"/>
            <c:spPr>
              <a:noFill/>
              <a:ln>
                <a:solidFill>
                  <a:srgbClr val="FF00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Sheet1!$G$2:$G$17</c:f>
              <c:numCache>
                <c:formatCode>General</c:formatCode>
                <c:ptCount val="16"/>
                <c:pt idx="0">
                  <c:v>0.6</c:v>
                </c:pt>
                <c:pt idx="1">
                  <c:v>0.28999999999999998</c:v>
                </c:pt>
                <c:pt idx="2">
                  <c:v>0.14000000000000001</c:v>
                </c:pt>
                <c:pt idx="3">
                  <c:v>0.11</c:v>
                </c:pt>
                <c:pt idx="4">
                  <c:v>0.09</c:v>
                </c:pt>
                <c:pt idx="5">
                  <c:v>7.0000000000000007E-2</c:v>
                </c:pt>
                <c:pt idx="6">
                  <c:v>0.09</c:v>
                </c:pt>
                <c:pt idx="7">
                  <c:v>0.08</c:v>
                </c:pt>
                <c:pt idx="8">
                  <c:v>0.09</c:v>
                </c:pt>
                <c:pt idx="9">
                  <c:v>0.04</c:v>
                </c:pt>
                <c:pt idx="10">
                  <c:v>0.05</c:v>
                </c:pt>
                <c:pt idx="11">
                  <c:v>7.0000000000000007E-2</c:v>
                </c:pt>
                <c:pt idx="12">
                  <c:v>0.1</c:v>
                </c:pt>
                <c:pt idx="13">
                  <c:v>0.1</c:v>
                </c:pt>
                <c:pt idx="14">
                  <c:v>0.12</c:v>
                </c:pt>
                <c:pt idx="15">
                  <c:v>0.12</c:v>
                </c:pt>
              </c:numCache>
            </c:numRef>
          </c:val>
          <c:smooth val="0"/>
          <c:extLst>
            <c:ext xmlns:c16="http://schemas.microsoft.com/office/drawing/2014/chart" uri="{C3380CC4-5D6E-409C-BE32-E72D297353CC}">
              <c16:uniqueId val="{00000005-8337-4CBC-9002-581770086145}"/>
            </c:ext>
          </c:extLst>
        </c:ser>
        <c:dLbls>
          <c:showLegendKey val="0"/>
          <c:showVal val="0"/>
          <c:showCatName val="0"/>
          <c:showSerName val="0"/>
          <c:showPercent val="0"/>
          <c:showBubbleSize val="0"/>
        </c:dLbls>
        <c:marker val="1"/>
        <c:smooth val="0"/>
        <c:axId val="191285344"/>
        <c:axId val="191285736"/>
      </c:lineChart>
      <c:catAx>
        <c:axId val="191285344"/>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91285736"/>
        <c:crosses val="autoZero"/>
        <c:auto val="1"/>
        <c:lblAlgn val="ctr"/>
        <c:lblOffset val="100"/>
        <c:tickLblSkip val="3"/>
        <c:noMultiLvlLbl val="0"/>
      </c:catAx>
      <c:valAx>
        <c:axId val="191285736"/>
        <c:scaling>
          <c:orientation val="minMax"/>
        </c:scaling>
        <c:delete val="0"/>
        <c:axPos val="l"/>
        <c:title>
          <c:tx>
            <c:rich>
              <a:bodyPr rot="-5400000" vert="horz"/>
              <a:lstStyle/>
              <a:p>
                <a:pPr>
                  <a:defRPr sz="1600">
                    <a:solidFill>
                      <a:srgbClr val="FF9933"/>
                    </a:solidFill>
                  </a:defRPr>
                </a:pPr>
                <a:r>
                  <a:rPr lang="en-US" sz="1600" b="0" i="0" baseline="0" dirty="0" smtClean="0">
                    <a:solidFill>
                      <a:srgbClr val="FF9933"/>
                    </a:solidFill>
                    <a:effectLst/>
                  </a:rPr>
                  <a:t>Reported cases/100,000 population                     </a:t>
                </a:r>
                <a:endParaRPr lang="en-US" sz="1600" dirty="0">
                  <a:solidFill>
                    <a:srgbClr val="FF9933"/>
                  </a:solidFill>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191285344"/>
        <c:crosses val="autoZero"/>
        <c:crossBetween val="midCat"/>
      </c:valAx>
    </c:plotArea>
    <c:legend>
      <c:legendPos val="r"/>
      <c:layout>
        <c:manualLayout>
          <c:xMode val="edge"/>
          <c:yMode val="edge"/>
          <c:x val="0.2358007316014632"/>
          <c:y val="9.5192530550363696E-2"/>
          <c:w val="0.12690950048566763"/>
          <c:h val="0.42099884088093048"/>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Male</c:v>
                </c:pt>
              </c:strCache>
            </c:strRef>
          </c:tx>
          <c:spPr>
            <a:ln>
              <a:solidFill>
                <a:srgbClr val="00B050"/>
              </a:solidFill>
            </a:ln>
          </c:spPr>
          <c:marker>
            <c:symbol val="diamond"/>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1.4</c:v>
                </c:pt>
                <c:pt idx="1">
                  <c:v>0.76</c:v>
                </c:pt>
                <c:pt idx="2">
                  <c:v>0.53</c:v>
                </c:pt>
                <c:pt idx="3">
                  <c:v>0.37</c:v>
                </c:pt>
                <c:pt idx="4">
                  <c:v>0.28000000000000003</c:v>
                </c:pt>
                <c:pt idx="5">
                  <c:v>0.26</c:v>
                </c:pt>
                <c:pt idx="6">
                  <c:v>0.28999999999999998</c:v>
                </c:pt>
                <c:pt idx="7">
                  <c:v>0.3</c:v>
                </c:pt>
                <c:pt idx="8">
                  <c:v>0.31</c:v>
                </c:pt>
                <c:pt idx="9">
                  <c:v>0.27</c:v>
                </c:pt>
                <c:pt idx="10">
                  <c:v>0.32</c:v>
                </c:pt>
                <c:pt idx="11">
                  <c:v>0.44</c:v>
                </c:pt>
                <c:pt idx="12">
                  <c:v>0.65</c:v>
                </c:pt>
                <c:pt idx="13">
                  <c:v>0.79</c:v>
                </c:pt>
                <c:pt idx="14">
                  <c:v>0.8</c:v>
                </c:pt>
                <c:pt idx="15">
                  <c:v>0.91</c:v>
                </c:pt>
              </c:numCache>
            </c:numRef>
          </c:val>
          <c:smooth val="0"/>
          <c:extLst>
            <c:ext xmlns:c16="http://schemas.microsoft.com/office/drawing/2014/chart" uri="{C3380CC4-5D6E-409C-BE32-E72D297353CC}">
              <c16:uniqueId val="{00000000-0293-4917-B8B0-04A80D37E3A4}"/>
            </c:ext>
          </c:extLst>
        </c:ser>
        <c:ser>
          <c:idx val="1"/>
          <c:order val="1"/>
          <c:tx>
            <c:strRef>
              <c:f>Sheet1!$C$1</c:f>
              <c:strCache>
                <c:ptCount val="1"/>
                <c:pt idx="0">
                  <c:v>Female</c:v>
                </c:pt>
              </c:strCache>
            </c:strRef>
          </c:tx>
          <c:spPr>
            <a:ln>
              <a:solidFill>
                <a:srgbClr val="FBB0A3"/>
              </a:solidFill>
            </a:ln>
          </c:spPr>
          <c:marker>
            <c:symbol val="circle"/>
            <c:size val="9"/>
            <c:spPr>
              <a:solidFill>
                <a:srgbClr val="FBB0A3"/>
              </a:solidFill>
              <a:ln>
                <a:solidFill>
                  <a:srgbClr val="FBB0A3"/>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0.83</c:v>
                </c:pt>
                <c:pt idx="1">
                  <c:v>0.44</c:v>
                </c:pt>
                <c:pt idx="2">
                  <c:v>0.33</c:v>
                </c:pt>
                <c:pt idx="3">
                  <c:v>0.26</c:v>
                </c:pt>
                <c:pt idx="4">
                  <c:v>0.21</c:v>
                </c:pt>
                <c:pt idx="5">
                  <c:v>0.21</c:v>
                </c:pt>
                <c:pt idx="6">
                  <c:v>0.24</c:v>
                </c:pt>
                <c:pt idx="7">
                  <c:v>0.26</c:v>
                </c:pt>
                <c:pt idx="8">
                  <c:v>0.28999999999999998</c:v>
                </c:pt>
                <c:pt idx="9">
                  <c:v>0.26</c:v>
                </c:pt>
                <c:pt idx="10">
                  <c:v>0.26</c:v>
                </c:pt>
                <c:pt idx="11">
                  <c:v>0.39</c:v>
                </c:pt>
                <c:pt idx="12">
                  <c:v>0.54</c:v>
                </c:pt>
                <c:pt idx="13">
                  <c:v>0.66</c:v>
                </c:pt>
                <c:pt idx="14">
                  <c:v>0.68</c:v>
                </c:pt>
                <c:pt idx="15">
                  <c:v>0.72</c:v>
                </c:pt>
              </c:numCache>
            </c:numRef>
          </c:val>
          <c:smooth val="0"/>
          <c:extLst>
            <c:ext xmlns:c16="http://schemas.microsoft.com/office/drawing/2014/chart" uri="{C3380CC4-5D6E-409C-BE32-E72D297353CC}">
              <c16:uniqueId val="{00000001-0293-4917-B8B0-04A80D37E3A4}"/>
            </c:ext>
          </c:extLst>
        </c:ser>
        <c:dLbls>
          <c:showLegendKey val="0"/>
          <c:showVal val="0"/>
          <c:showCatName val="0"/>
          <c:showSerName val="0"/>
          <c:showPercent val="0"/>
          <c:showBubbleSize val="0"/>
        </c:dLbls>
        <c:marker val="1"/>
        <c:smooth val="0"/>
        <c:axId val="191286520"/>
        <c:axId val="191286912"/>
      </c:lineChart>
      <c:catAx>
        <c:axId val="191286520"/>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overlay val="0"/>
        </c:title>
        <c:numFmt formatCode="General" sourceLinked="1"/>
        <c:majorTickMark val="out"/>
        <c:minorTickMark val="none"/>
        <c:tickLblPos val="nextTo"/>
        <c:txPr>
          <a:bodyPr rot="-1860000"/>
          <a:lstStyle/>
          <a:p>
            <a:pPr>
              <a:defRPr sz="1400">
                <a:solidFill>
                  <a:schemeClr val="bg2"/>
                </a:solidFill>
              </a:defRPr>
            </a:pPr>
            <a:endParaRPr lang="en-US"/>
          </a:p>
        </c:txPr>
        <c:crossAx val="191286912"/>
        <c:crosses val="autoZero"/>
        <c:auto val="1"/>
        <c:lblAlgn val="ctr"/>
        <c:lblOffset val="100"/>
        <c:tickLblSkip val="3"/>
        <c:noMultiLvlLbl val="0"/>
      </c:catAx>
      <c:valAx>
        <c:axId val="191286912"/>
        <c:scaling>
          <c:orientation val="minMax"/>
        </c:scaling>
        <c:delete val="0"/>
        <c:axPos val="l"/>
        <c:title>
          <c:tx>
            <c:rich>
              <a:bodyPr rot="-5400000" vert="horz"/>
              <a:lstStyle/>
              <a:p>
                <a:pPr>
                  <a:defRPr sz="1600" b="0">
                    <a:solidFill>
                      <a:srgbClr val="FFC000"/>
                    </a:solidFill>
                  </a:defRPr>
                </a:pPr>
                <a:r>
                  <a:rPr lang="en-US" sz="1600" b="0" dirty="0" smtClean="0">
                    <a:solidFill>
                      <a:srgbClr val="FFC000"/>
                    </a:solidFill>
                  </a:rPr>
                  <a:t>Reported cases/100,000 population</a:t>
                </a:r>
                <a:endParaRPr lang="en-US" sz="1600" b="0" dirty="0">
                  <a:solidFill>
                    <a:srgbClr val="FFC000"/>
                  </a:solidFill>
                </a:endParaRPr>
              </a:p>
            </c:rich>
          </c:tx>
          <c:layout>
            <c:manualLayout>
              <c:xMode val="edge"/>
              <c:yMode val="edge"/>
              <c:x val="7.1225071225071226E-3"/>
              <c:y val="5.0783002683323801E-2"/>
            </c:manualLayout>
          </c:layout>
          <c:overlay val="0"/>
        </c:title>
        <c:numFmt formatCode="#,##0.0" sourceLinked="0"/>
        <c:majorTickMark val="out"/>
        <c:minorTickMark val="out"/>
        <c:tickLblPos val="nextTo"/>
        <c:txPr>
          <a:bodyPr/>
          <a:lstStyle/>
          <a:p>
            <a:pPr>
              <a:defRPr sz="1400">
                <a:solidFill>
                  <a:srgbClr val="FFC000"/>
                </a:solidFill>
              </a:defRPr>
            </a:pPr>
            <a:endParaRPr lang="en-US"/>
          </a:p>
        </c:txPr>
        <c:crossAx val="191286520"/>
        <c:crosses val="autoZero"/>
        <c:crossBetween val="midCat"/>
      </c:valAx>
    </c:plotArea>
    <c:legend>
      <c:legendPos val="r"/>
      <c:layout>
        <c:manualLayout>
          <c:xMode val="edge"/>
          <c:yMode val="edge"/>
          <c:x val="0.67323978733427547"/>
          <c:y val="0.11757291162627018"/>
          <c:w val="0.1401140722794266"/>
          <c:h val="0.18545374565609463"/>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American Indian/Alaska Native</c:v>
                </c:pt>
              </c:strCache>
            </c:strRef>
          </c:tx>
          <c:spPr>
            <a:ln>
              <a:solidFill>
                <a:schemeClr val="bg2"/>
              </a:solidFill>
            </a:ln>
          </c:spPr>
          <c:marker>
            <c:symbol val="circle"/>
            <c:size val="10"/>
            <c:spPr>
              <a:noFill/>
              <a:ln>
                <a:solidFill>
                  <a:schemeClr val="bg2"/>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0.67</c:v>
                </c:pt>
                <c:pt idx="1">
                  <c:v>0.67</c:v>
                </c:pt>
                <c:pt idx="2">
                  <c:v>0.7</c:v>
                </c:pt>
                <c:pt idx="3">
                  <c:v>0.42</c:v>
                </c:pt>
                <c:pt idx="4">
                  <c:v>0.68</c:v>
                </c:pt>
                <c:pt idx="5">
                  <c:v>0.31</c:v>
                </c:pt>
                <c:pt idx="6">
                  <c:v>0.71</c:v>
                </c:pt>
                <c:pt idx="7">
                  <c:v>0.61</c:v>
                </c:pt>
                <c:pt idx="8">
                  <c:v>0.81</c:v>
                </c:pt>
                <c:pt idx="9">
                  <c:v>0.64</c:v>
                </c:pt>
                <c:pt idx="10">
                  <c:v>1.01</c:v>
                </c:pt>
                <c:pt idx="11">
                  <c:v>1.0900000000000001</c:v>
                </c:pt>
                <c:pt idx="12">
                  <c:v>2.0299999999999998</c:v>
                </c:pt>
                <c:pt idx="13">
                  <c:v>1.74</c:v>
                </c:pt>
                <c:pt idx="14">
                  <c:v>1.32</c:v>
                </c:pt>
                <c:pt idx="15">
                  <c:v>1.76</c:v>
                </c:pt>
              </c:numCache>
            </c:numRef>
          </c:val>
          <c:smooth val="0"/>
          <c:extLst>
            <c:ext xmlns:c16="http://schemas.microsoft.com/office/drawing/2014/chart" uri="{C3380CC4-5D6E-409C-BE32-E72D297353CC}">
              <c16:uniqueId val="{00000000-B71A-4B0C-ADAA-8A439D05357D}"/>
            </c:ext>
          </c:extLst>
        </c:ser>
        <c:ser>
          <c:idx val="1"/>
          <c:order val="1"/>
          <c:tx>
            <c:strRef>
              <c:f>Sheet1!$C$1</c:f>
              <c:strCache>
                <c:ptCount val="1"/>
                <c:pt idx="0">
                  <c:v>Asian/Pacific Islander</c:v>
                </c:pt>
              </c:strCache>
            </c:strRef>
          </c:tx>
          <c:spPr>
            <a:ln>
              <a:solidFill>
                <a:srgbClr val="FF9933"/>
              </a:solidFill>
            </a:ln>
          </c:spPr>
          <c:marker>
            <c:symbol val="diamond"/>
            <c:size val="9"/>
            <c:spPr>
              <a:solidFill>
                <a:schemeClr val="accent6">
                  <a:lumMod val="75000"/>
                </a:schemeClr>
              </a:solidFill>
              <a:ln>
                <a:solidFill>
                  <a:srgbClr val="FF9933"/>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0.13</c:v>
                </c:pt>
                <c:pt idx="1">
                  <c:v>0.08</c:v>
                </c:pt>
                <c:pt idx="2">
                  <c:v>0.08</c:v>
                </c:pt>
                <c:pt idx="3">
                  <c:v>0.08</c:v>
                </c:pt>
                <c:pt idx="4">
                  <c:v>0.06</c:v>
                </c:pt>
                <c:pt idx="5">
                  <c:v>0.02</c:v>
                </c:pt>
                <c:pt idx="6">
                  <c:v>0.08</c:v>
                </c:pt>
                <c:pt idx="7">
                  <c:v>0.02</c:v>
                </c:pt>
                <c:pt idx="8">
                  <c:v>0.04</c:v>
                </c:pt>
                <c:pt idx="9">
                  <c:v>0.04</c:v>
                </c:pt>
                <c:pt idx="10">
                  <c:v>7.0000000000000007E-2</c:v>
                </c:pt>
                <c:pt idx="11">
                  <c:v>0.05</c:v>
                </c:pt>
                <c:pt idx="12">
                  <c:v>0.1</c:v>
                </c:pt>
                <c:pt idx="13">
                  <c:v>0.08</c:v>
                </c:pt>
                <c:pt idx="14">
                  <c:v>7.0000000000000007E-2</c:v>
                </c:pt>
                <c:pt idx="15">
                  <c:v>0.09</c:v>
                </c:pt>
              </c:numCache>
            </c:numRef>
          </c:val>
          <c:smooth val="0"/>
          <c:extLst>
            <c:ext xmlns:c16="http://schemas.microsoft.com/office/drawing/2014/chart" uri="{C3380CC4-5D6E-409C-BE32-E72D297353CC}">
              <c16:uniqueId val="{00000001-B71A-4B0C-ADAA-8A439D05357D}"/>
            </c:ext>
          </c:extLst>
        </c:ser>
        <c:ser>
          <c:idx val="2"/>
          <c:order val="2"/>
          <c:tx>
            <c:strRef>
              <c:f>Sheet1!$D$1</c:f>
              <c:strCache>
                <c:ptCount val="1"/>
                <c:pt idx="0">
                  <c:v>Black, Non-Hispanic</c:v>
                </c:pt>
              </c:strCache>
            </c:strRef>
          </c:tx>
          <c:spPr>
            <a:ln>
              <a:solidFill>
                <a:srgbClr val="FFFF00"/>
              </a:solidFill>
            </a:ln>
          </c:spPr>
          <c:marker>
            <c:symbol val="star"/>
            <c:size val="9"/>
            <c:spPr>
              <a:noFill/>
              <a:ln>
                <a:solidFill>
                  <a:srgbClr val="FFFF0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Sheet1!$D$2:$D$17</c:f>
              <c:numCache>
                <c:formatCode>General</c:formatCode>
                <c:ptCount val="16"/>
                <c:pt idx="0">
                  <c:v>1.29</c:v>
                </c:pt>
                <c:pt idx="1">
                  <c:v>0.66</c:v>
                </c:pt>
                <c:pt idx="2">
                  <c:v>0.37</c:v>
                </c:pt>
                <c:pt idx="3">
                  <c:v>0.27</c:v>
                </c:pt>
                <c:pt idx="4">
                  <c:v>0.17</c:v>
                </c:pt>
                <c:pt idx="5">
                  <c:v>0.11</c:v>
                </c:pt>
                <c:pt idx="6">
                  <c:v>0.16</c:v>
                </c:pt>
                <c:pt idx="7">
                  <c:v>0.18</c:v>
                </c:pt>
                <c:pt idx="8">
                  <c:v>0.16</c:v>
                </c:pt>
                <c:pt idx="9">
                  <c:v>0.12</c:v>
                </c:pt>
                <c:pt idx="10">
                  <c:v>0.11</c:v>
                </c:pt>
                <c:pt idx="11">
                  <c:v>0.14000000000000001</c:v>
                </c:pt>
                <c:pt idx="12">
                  <c:v>0.15</c:v>
                </c:pt>
                <c:pt idx="13">
                  <c:v>0.2</c:v>
                </c:pt>
                <c:pt idx="14">
                  <c:v>0.19</c:v>
                </c:pt>
                <c:pt idx="15">
                  <c:v>0.28000000000000003</c:v>
                </c:pt>
              </c:numCache>
            </c:numRef>
          </c:val>
          <c:smooth val="0"/>
          <c:extLst>
            <c:ext xmlns:c16="http://schemas.microsoft.com/office/drawing/2014/chart" uri="{C3380CC4-5D6E-409C-BE32-E72D297353CC}">
              <c16:uniqueId val="{00000002-B71A-4B0C-ADAA-8A439D05357D}"/>
            </c:ext>
          </c:extLst>
        </c:ser>
        <c:ser>
          <c:idx val="3"/>
          <c:order val="3"/>
          <c:tx>
            <c:strRef>
              <c:f>Sheet1!$E$1</c:f>
              <c:strCache>
                <c:ptCount val="1"/>
                <c:pt idx="0">
                  <c:v>White, Non-Hispanic</c:v>
                </c:pt>
              </c:strCache>
            </c:strRef>
          </c:tx>
          <c:spPr>
            <a:ln>
              <a:solidFill>
                <a:srgbClr val="00B050"/>
              </a:solidFill>
            </a:ln>
          </c:spPr>
          <c:marker>
            <c:symbol val="triangle"/>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Sheet1!$E$2:$E$17</c:f>
              <c:numCache>
                <c:formatCode>General</c:formatCode>
                <c:ptCount val="16"/>
                <c:pt idx="0">
                  <c:v>0.64</c:v>
                </c:pt>
                <c:pt idx="1">
                  <c:v>0.42</c:v>
                </c:pt>
                <c:pt idx="2">
                  <c:v>0.35</c:v>
                </c:pt>
                <c:pt idx="3">
                  <c:v>0.27</c:v>
                </c:pt>
                <c:pt idx="4">
                  <c:v>0.21</c:v>
                </c:pt>
                <c:pt idx="5">
                  <c:v>0.21</c:v>
                </c:pt>
                <c:pt idx="6">
                  <c:v>0.24</c:v>
                </c:pt>
                <c:pt idx="7">
                  <c:v>0.25</c:v>
                </c:pt>
                <c:pt idx="8">
                  <c:v>0.28999999999999998</c:v>
                </c:pt>
                <c:pt idx="9">
                  <c:v>0.27</c:v>
                </c:pt>
                <c:pt idx="10">
                  <c:v>0.31</c:v>
                </c:pt>
                <c:pt idx="11">
                  <c:v>0.47</c:v>
                </c:pt>
                <c:pt idx="12">
                  <c:v>0.64</c:v>
                </c:pt>
                <c:pt idx="13">
                  <c:v>0.82</c:v>
                </c:pt>
                <c:pt idx="14">
                  <c:v>0.84</c:v>
                </c:pt>
                <c:pt idx="15">
                  <c:v>0.92</c:v>
                </c:pt>
              </c:numCache>
            </c:numRef>
          </c:val>
          <c:smooth val="0"/>
          <c:extLst>
            <c:ext xmlns:c16="http://schemas.microsoft.com/office/drawing/2014/chart" uri="{C3380CC4-5D6E-409C-BE32-E72D297353CC}">
              <c16:uniqueId val="{00000003-B71A-4B0C-ADAA-8A439D05357D}"/>
            </c:ext>
          </c:extLst>
        </c:ser>
        <c:ser>
          <c:idx val="4"/>
          <c:order val="4"/>
          <c:tx>
            <c:strRef>
              <c:f>Sheet1!$F$1</c:f>
              <c:strCache>
                <c:ptCount val="1"/>
                <c:pt idx="0">
                  <c:v>Hispanic</c:v>
                </c:pt>
              </c:strCache>
            </c:strRef>
          </c:tx>
          <c:spPr>
            <a:ln>
              <a:solidFill>
                <a:srgbClr val="9933FF"/>
              </a:solidFill>
            </a:ln>
          </c:spPr>
          <c:marker>
            <c:symbol val="square"/>
            <c:size val="8"/>
            <c:spPr>
              <a:solidFill>
                <a:srgbClr val="9933FF"/>
              </a:solidFill>
              <a:ln>
                <a:solidFill>
                  <a:srgbClr val="9933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Sheet1!$F$2:$F$17</c:f>
              <c:numCache>
                <c:formatCode>General</c:formatCode>
                <c:ptCount val="16"/>
                <c:pt idx="0">
                  <c:v>0.36</c:v>
                </c:pt>
                <c:pt idx="1">
                  <c:v>0.36</c:v>
                </c:pt>
                <c:pt idx="2">
                  <c:v>0.28000000000000003</c:v>
                </c:pt>
                <c:pt idx="3">
                  <c:v>0.17</c:v>
                </c:pt>
                <c:pt idx="4">
                  <c:v>0.11</c:v>
                </c:pt>
                <c:pt idx="5">
                  <c:v>0.15</c:v>
                </c:pt>
                <c:pt idx="6">
                  <c:v>0.11</c:v>
                </c:pt>
                <c:pt idx="7">
                  <c:v>0.15</c:v>
                </c:pt>
                <c:pt idx="8">
                  <c:v>0.13</c:v>
                </c:pt>
                <c:pt idx="9">
                  <c:v>0.13</c:v>
                </c:pt>
                <c:pt idx="10">
                  <c:v>0.14000000000000001</c:v>
                </c:pt>
                <c:pt idx="11">
                  <c:v>0.17</c:v>
                </c:pt>
                <c:pt idx="12">
                  <c:v>0.21</c:v>
                </c:pt>
                <c:pt idx="13">
                  <c:v>0.22</c:v>
                </c:pt>
                <c:pt idx="14">
                  <c:v>0.25</c:v>
                </c:pt>
                <c:pt idx="15">
                  <c:v>0.28000000000000003</c:v>
                </c:pt>
              </c:numCache>
            </c:numRef>
          </c:val>
          <c:smooth val="0"/>
          <c:extLst>
            <c:ext xmlns:c16="http://schemas.microsoft.com/office/drawing/2014/chart" uri="{C3380CC4-5D6E-409C-BE32-E72D297353CC}">
              <c16:uniqueId val="{00000004-B71A-4B0C-ADAA-8A439D05357D}"/>
            </c:ext>
          </c:extLst>
        </c:ser>
        <c:dLbls>
          <c:showLegendKey val="0"/>
          <c:showVal val="0"/>
          <c:showCatName val="0"/>
          <c:showSerName val="0"/>
          <c:showPercent val="0"/>
          <c:showBubbleSize val="0"/>
        </c:dLbls>
        <c:marker val="1"/>
        <c:smooth val="0"/>
        <c:axId val="150474304"/>
        <c:axId val="150474696"/>
      </c:lineChart>
      <c:catAx>
        <c:axId val="150474304"/>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manualLayout>
              <c:xMode val="edge"/>
              <c:yMode val="edge"/>
              <c:x val="0.44990741409617374"/>
              <c:y val="0.93"/>
            </c:manualLayout>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50474696"/>
        <c:crosses val="autoZero"/>
        <c:auto val="1"/>
        <c:lblAlgn val="ctr"/>
        <c:lblOffset val="100"/>
        <c:tickLblSkip val="3"/>
        <c:noMultiLvlLbl val="0"/>
      </c:catAx>
      <c:valAx>
        <c:axId val="150474696"/>
        <c:scaling>
          <c:orientation val="minMax"/>
        </c:scaling>
        <c:delete val="0"/>
        <c:axPos val="l"/>
        <c:title>
          <c:tx>
            <c:rich>
              <a:bodyPr rot="-5400000" vert="horz"/>
              <a:lstStyle/>
              <a:p>
                <a:pPr>
                  <a:defRPr sz="1400">
                    <a:solidFill>
                      <a:srgbClr val="FF9933"/>
                    </a:solidFill>
                  </a:defRPr>
                </a:pPr>
                <a:r>
                  <a:rPr lang="en-US" sz="1400" b="0" i="0" baseline="0" dirty="0" smtClean="0">
                    <a:solidFill>
                      <a:srgbClr val="FF9933"/>
                    </a:solidFill>
                    <a:effectLst/>
                  </a:rPr>
                  <a:t>Reported cases/100,000 population                     </a:t>
                </a:r>
                <a:endParaRPr lang="en-US" sz="1400" dirty="0">
                  <a:solidFill>
                    <a:srgbClr val="FF9933"/>
                  </a:solidFill>
                  <a:effectLst/>
                </a:endParaRPr>
              </a:p>
            </c:rich>
          </c:tx>
          <c:layout>
            <c:manualLayout>
              <c:xMode val="edge"/>
              <c:yMode val="edge"/>
              <c:x val="3.0454622071323647E-3"/>
              <c:y val="0.23775084364454444"/>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150474304"/>
        <c:crosses val="autoZero"/>
        <c:crossBetween val="midCat"/>
      </c:valAx>
    </c:plotArea>
    <c:legend>
      <c:legendPos val="t"/>
      <c:layout>
        <c:manualLayout>
          <c:xMode val="edge"/>
          <c:yMode val="edge"/>
          <c:x val="0.20075092104312647"/>
          <c:y val="0.20058005249343827"/>
          <c:w val="0.39276853365027486"/>
          <c:h val="0.3492098005515808"/>
        </c:manualLayout>
      </c:layout>
      <c:overlay val="0"/>
      <c:txPr>
        <a:bodyPr/>
        <a:lstStyle/>
        <a:p>
          <a:pPr>
            <a:defRPr sz="1400" b="0" u="none">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pieChart>
        <c:varyColors val="1"/>
        <c:ser>
          <c:idx val="0"/>
          <c:order val="0"/>
          <c:tx>
            <c:strRef>
              <c:f>Sheet1!$B$1</c:f>
              <c:strCache>
                <c:ptCount val="1"/>
                <c:pt idx="0">
                  <c:v>2015</c:v>
                </c:pt>
              </c:strCache>
            </c:strRef>
          </c:tx>
          <c:dPt>
            <c:idx val="0"/>
            <c:bubble3D val="0"/>
            <c:spPr>
              <a:solidFill>
                <a:srgbClr val="FFC000"/>
              </a:solidFill>
            </c:spPr>
            <c:extLst>
              <c:ext xmlns:c16="http://schemas.microsoft.com/office/drawing/2014/chart" uri="{C3380CC4-5D6E-409C-BE32-E72D297353CC}">
                <c16:uniqueId val="{00000001-3FBC-479F-B636-F6474F34E4AC}"/>
              </c:ext>
            </c:extLst>
          </c:dPt>
          <c:dPt>
            <c:idx val="1"/>
            <c:bubble3D val="0"/>
            <c:spPr>
              <a:solidFill>
                <a:srgbClr val="7CA295"/>
              </a:solidFill>
            </c:spPr>
            <c:extLst>
              <c:ext xmlns:c16="http://schemas.microsoft.com/office/drawing/2014/chart" uri="{C3380CC4-5D6E-409C-BE32-E72D297353CC}">
                <c16:uniqueId val="{00000003-3FBC-479F-B636-F6474F34E4AC}"/>
              </c:ext>
            </c:extLst>
          </c:dPt>
          <c:dPt>
            <c:idx val="2"/>
            <c:bubble3D val="0"/>
            <c:spPr>
              <a:solidFill>
                <a:schemeClr val="accent2">
                  <a:lumMod val="60000"/>
                  <a:lumOff val="40000"/>
                </a:schemeClr>
              </a:solidFill>
            </c:spPr>
            <c:extLst>
              <c:ext xmlns:c16="http://schemas.microsoft.com/office/drawing/2014/chart" uri="{C3380CC4-5D6E-409C-BE32-E72D297353CC}">
                <c16:uniqueId val="{00000005-3FBC-479F-B636-F6474F34E4AC}"/>
              </c:ext>
            </c:extLst>
          </c:dPt>
          <c:dLbls>
            <c:spPr>
              <a:noFill/>
              <a:ln>
                <a:noFill/>
              </a:ln>
              <a:effectLst/>
            </c:spPr>
            <c:dLblPos val="bestFit"/>
            <c:showLegendKey val="0"/>
            <c:showVal val="1"/>
            <c:showCatName val="0"/>
            <c:showSerName val="0"/>
            <c:showPercent val="1"/>
            <c:showBubbleSize val="0"/>
            <c:separator>
</c:separator>
            <c:showLeaderLines val="0"/>
            <c:extLst>
              <c:ext xmlns:c15="http://schemas.microsoft.com/office/drawing/2012/chart" uri="{CE6537A1-D6FC-4f65-9D91-7224C49458BB}"/>
            </c:extLst>
          </c:dLbls>
          <c:cat>
            <c:strRef>
              <c:f>Sheet1!$A$2:$A$4</c:f>
              <c:strCache>
                <c:ptCount val="3"/>
                <c:pt idx="0">
                  <c:v>Risk identified*</c:v>
                </c:pt>
                <c:pt idx="1">
                  <c:v>No risk identified</c:v>
                </c:pt>
                <c:pt idx="2">
                  <c:v>Risk data missing </c:v>
                </c:pt>
              </c:strCache>
            </c:strRef>
          </c:cat>
          <c:val>
            <c:numRef>
              <c:f>Sheet1!$B$2:$B$4</c:f>
              <c:numCache>
                <c:formatCode>General</c:formatCode>
                <c:ptCount val="3"/>
                <c:pt idx="0">
                  <c:v>949</c:v>
                </c:pt>
                <c:pt idx="1">
                  <c:v>500</c:v>
                </c:pt>
                <c:pt idx="2">
                  <c:v>987</c:v>
                </c:pt>
              </c:numCache>
            </c:numRef>
          </c:val>
          <c:extLst>
            <c:ext xmlns:c16="http://schemas.microsoft.com/office/drawing/2014/chart" uri="{C3380CC4-5D6E-409C-BE32-E72D297353CC}">
              <c16:uniqueId val="{00000006-3FBC-479F-B636-F6474F34E4AC}"/>
            </c:ext>
          </c:extLst>
        </c:ser>
        <c:dLbls>
          <c:showLegendKey val="0"/>
          <c:showVal val="0"/>
          <c:showCatName val="0"/>
          <c:showSerName val="0"/>
          <c:showPercent val="0"/>
          <c:showBubbleSize val="0"/>
          <c:showLeaderLines val="0"/>
        </c:dLbls>
        <c:firstSliceAng val="342"/>
      </c:pieChart>
    </c:plotArea>
    <c:legend>
      <c:legendPos val="r"/>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Yes</c:v>
                </c:pt>
              </c:strCache>
            </c:strRef>
          </c:tx>
          <c:spPr>
            <a:solidFill>
              <a:srgbClr val="009999"/>
            </a:solidFill>
          </c:spPr>
          <c:invertIfNegative val="0"/>
          <c:dLbls>
            <c:dLbl>
              <c:idx val="1"/>
              <c:layout>
                <c:manualLayout>
                  <c:x val="-1.7905034597947983E-3"/>
                  <c:y val="-2.923516139429939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23-4D10-923B-BB5E033855CA}"/>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23-4D10-923B-BB5E033855CA}"/>
                </c:ext>
              </c:extLst>
            </c:dLbl>
            <c:dLbl>
              <c:idx val="8"/>
              <c:delete val="1"/>
              <c:extLst>
                <c:ext xmlns:c15="http://schemas.microsoft.com/office/drawing/2012/chart" uri="{CE6537A1-D6FC-4f65-9D91-7224C49458BB}"/>
                <c:ext xmlns:c16="http://schemas.microsoft.com/office/drawing/2014/chart" uri="{C3380CC4-5D6E-409C-BE32-E72D297353CC}">
                  <c16:uniqueId val="{00000002-BA23-4D10-923B-BB5E033855CA}"/>
                </c:ext>
              </c:extLst>
            </c:dLbl>
            <c:spPr>
              <a:noFill/>
              <a:ln>
                <a:noFill/>
              </a:ln>
              <a:effectLst/>
            </c:spPr>
            <c:txPr>
              <a:bodyPr/>
              <a:lstStyle/>
              <a:p>
                <a:pPr>
                  <a:defRPr>
                    <a:solidFill>
                      <a:srgbClr val="FFC0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Sheet1!$B$2:$B$5</c:f>
              <c:numCache>
                <c:formatCode>General</c:formatCode>
                <c:ptCount val="4"/>
                <c:pt idx="0">
                  <c:v>759</c:v>
                </c:pt>
                <c:pt idx="1">
                  <c:v>23</c:v>
                </c:pt>
                <c:pt idx="2">
                  <c:v>6</c:v>
                </c:pt>
                <c:pt idx="3">
                  <c:v>213</c:v>
                </c:pt>
              </c:numCache>
            </c:numRef>
          </c:val>
          <c:extLst>
            <c:ext xmlns:c16="http://schemas.microsoft.com/office/drawing/2014/chart" uri="{C3380CC4-5D6E-409C-BE32-E72D297353CC}">
              <c16:uniqueId val="{00000003-BA23-4D10-923B-BB5E033855CA}"/>
            </c:ext>
          </c:extLst>
        </c:ser>
        <c:ser>
          <c:idx val="1"/>
          <c:order val="1"/>
          <c:tx>
            <c:strRef>
              <c:f>Sheet1!$C$1</c:f>
              <c:strCache>
                <c:ptCount val="1"/>
                <c:pt idx="0">
                  <c:v>No</c:v>
                </c:pt>
              </c:strCache>
            </c:strRef>
          </c:tx>
          <c:spPr>
            <a:solidFill>
              <a:schemeClr val="accent4">
                <a:lumMod val="60000"/>
                <a:lumOff val="40000"/>
              </a:schemeClr>
            </a:solidFill>
          </c:spPr>
          <c:invertIfNegative val="0"/>
          <c:dLbls>
            <c:dLbl>
              <c:idx val="2"/>
              <c:layout>
                <c:manualLayout>
                  <c:x val="-4.3064900978286805E-3"/>
                  <c:y val="2.9239766081871343E-3"/>
                </c:manualLayout>
              </c:layout>
              <c:numFmt formatCode="#,##0" sourceLinked="0"/>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A23-4D10-923B-BB5E033855CA}"/>
                </c:ext>
              </c:extLst>
            </c:dLbl>
            <c:dLbl>
              <c:idx val="4"/>
              <c:layout>
                <c:manualLayout>
                  <c:x val="-6.1201383917919355E-3"/>
                  <c:y val="0"/>
                </c:manualLayout>
              </c:layout>
              <c:numFmt formatCode="#,##0" sourceLinked="0"/>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A23-4D10-923B-BB5E033855CA}"/>
                </c:ext>
              </c:extLst>
            </c:dLbl>
            <c:dLbl>
              <c:idx val="8"/>
              <c:delete val="1"/>
              <c:extLst>
                <c:ext xmlns:c15="http://schemas.microsoft.com/office/drawing/2012/chart" uri="{CE6537A1-D6FC-4f65-9D91-7224C49458BB}"/>
                <c:ext xmlns:c16="http://schemas.microsoft.com/office/drawing/2014/chart" uri="{C3380CC4-5D6E-409C-BE32-E72D297353CC}">
                  <c16:uniqueId val="{00000006-BA23-4D10-923B-BB5E033855CA}"/>
                </c:ext>
              </c:extLst>
            </c:dLbl>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Sheet1!$C$2:$C$5</c:f>
              <c:numCache>
                <c:formatCode>General</c:formatCode>
                <c:ptCount val="4"/>
                <c:pt idx="0">
                  <c:v>423</c:v>
                </c:pt>
                <c:pt idx="1">
                  <c:v>249</c:v>
                </c:pt>
                <c:pt idx="2">
                  <c:v>37</c:v>
                </c:pt>
                <c:pt idx="3">
                  <c:v>507</c:v>
                </c:pt>
              </c:numCache>
            </c:numRef>
          </c:val>
          <c:extLst>
            <c:ext xmlns:c16="http://schemas.microsoft.com/office/drawing/2014/chart" uri="{C3380CC4-5D6E-409C-BE32-E72D297353CC}">
              <c16:uniqueId val="{00000007-BA23-4D10-923B-BB5E033855CA}"/>
            </c:ext>
          </c:extLst>
        </c:ser>
        <c:ser>
          <c:idx val="2"/>
          <c:order val="2"/>
          <c:tx>
            <c:strRef>
              <c:f>Sheet1!$D$1</c:f>
              <c:strCache>
                <c:ptCount val="1"/>
                <c:pt idx="0">
                  <c:v>Missing§</c:v>
                </c:pt>
              </c:strCache>
            </c:strRef>
          </c:tx>
          <c:spPr>
            <a:solidFill>
              <a:srgbClr val="FFC000"/>
            </a:solidFill>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Sheet1!$D$2:$D$5</c:f>
              <c:numCache>
                <c:formatCode>General</c:formatCode>
                <c:ptCount val="4"/>
                <c:pt idx="0">
                  <c:v>1254</c:v>
                </c:pt>
                <c:pt idx="1">
                  <c:v>1062</c:v>
                </c:pt>
                <c:pt idx="2">
                  <c:v>2393</c:v>
                </c:pt>
                <c:pt idx="3">
                  <c:v>1716</c:v>
                </c:pt>
              </c:numCache>
            </c:numRef>
          </c:val>
          <c:extLst>
            <c:ext xmlns:c16="http://schemas.microsoft.com/office/drawing/2014/chart" uri="{C3380CC4-5D6E-409C-BE32-E72D297353CC}">
              <c16:uniqueId val="{00000008-BA23-4D10-923B-BB5E033855CA}"/>
            </c:ext>
          </c:extLst>
        </c:ser>
        <c:dLbls>
          <c:showLegendKey val="0"/>
          <c:showVal val="0"/>
          <c:showCatName val="0"/>
          <c:showSerName val="0"/>
          <c:showPercent val="0"/>
          <c:showBubbleSize val="0"/>
        </c:dLbls>
        <c:gapWidth val="50"/>
        <c:axId val="150476264"/>
        <c:axId val="150475872"/>
      </c:barChart>
      <c:valAx>
        <c:axId val="150475872"/>
        <c:scaling>
          <c:orientation val="minMax"/>
          <c:max val="2400"/>
        </c:scaling>
        <c:delete val="0"/>
        <c:axPos val="t"/>
        <c:majorGridlines/>
        <c:numFmt formatCode="#,##0" sourceLinked="0"/>
        <c:majorTickMark val="none"/>
        <c:minorTickMark val="none"/>
        <c:tickLblPos val="high"/>
        <c:txPr>
          <a:bodyPr rot="0" vert="horz" anchor="t" anchorCtr="0"/>
          <a:lstStyle/>
          <a:p>
            <a:pPr>
              <a:defRPr sz="1600">
                <a:solidFill>
                  <a:srgbClr val="FFC000"/>
                </a:solidFill>
              </a:defRPr>
            </a:pPr>
            <a:endParaRPr lang="en-US"/>
          </a:p>
        </c:txPr>
        <c:crossAx val="150476264"/>
        <c:crosses val="autoZero"/>
        <c:crossBetween val="between"/>
        <c:majorUnit val="300"/>
      </c:valAx>
      <c:catAx>
        <c:axId val="150476264"/>
        <c:scaling>
          <c:orientation val="maxMin"/>
        </c:scaling>
        <c:delete val="0"/>
        <c:axPos val="l"/>
        <c:numFmt formatCode="General" sourceLinked="1"/>
        <c:majorTickMark val="cross"/>
        <c:minorTickMark val="none"/>
        <c:tickLblPos val="nextTo"/>
        <c:spPr>
          <a:ln w="19050"/>
        </c:spPr>
        <c:txPr>
          <a:bodyPr rot="0" vert="horz" anchor="ctr" anchorCtr="1"/>
          <a:lstStyle/>
          <a:p>
            <a:pPr marL="0" algn="r">
              <a:lnSpc>
                <a:spcPct val="100000"/>
              </a:lnSpc>
              <a:spcBef>
                <a:spcPts val="0"/>
              </a:spcBef>
              <a:spcAft>
                <a:spcPts val="0"/>
              </a:spcAft>
              <a:defRPr sz="1400">
                <a:solidFill>
                  <a:srgbClr val="FFC000"/>
                </a:solidFill>
              </a:defRPr>
            </a:pPr>
            <a:endParaRPr lang="en-US"/>
          </a:p>
        </c:txPr>
        <c:crossAx val="150475872"/>
        <c:crosses val="autoZero"/>
        <c:auto val="0"/>
        <c:lblAlgn val="ctr"/>
        <c:lblOffset val="50"/>
        <c:tickMarkSkip val="1"/>
        <c:noMultiLvlLbl val="0"/>
      </c:catAx>
      <c:spPr>
        <a:ln>
          <a:solidFill>
            <a:schemeClr val="tx1">
              <a:tint val="75000"/>
              <a:shade val="95000"/>
              <a:satMod val="105000"/>
            </a:schemeClr>
          </a:solidFill>
        </a:ln>
      </c:spPr>
    </c:plotArea>
    <c:legend>
      <c:legendPos val="r"/>
      <c:layout>
        <c:manualLayout>
          <c:xMode val="edge"/>
          <c:yMode val="edge"/>
          <c:x val="0.80271796707229792"/>
          <c:y val="5.2767417230740903E-2"/>
          <c:w val="0.15162034232900376"/>
          <c:h val="0.26372127826126995"/>
        </c:manualLayout>
      </c:layout>
      <c:overlay val="1"/>
      <c:txPr>
        <a:bodyPr/>
        <a:lstStyle/>
        <a:p>
          <a:pPr>
            <a:defRPr sz="1600">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597484276729561"/>
          <c:y val="3.168543372754519E-2"/>
          <c:w val="0.82275285901762285"/>
          <c:h val="0.86037270416691802"/>
        </c:manualLayout>
      </c:layout>
      <c:barChart>
        <c:barDir val="bar"/>
        <c:grouping val="clustered"/>
        <c:varyColors val="0"/>
        <c:ser>
          <c:idx val="0"/>
          <c:order val="0"/>
          <c:tx>
            <c:strRef>
              <c:f>Sheet1!$B$1</c:f>
              <c:strCache>
                <c:ptCount val="1"/>
                <c:pt idx="0">
                  <c:v>Yes</c:v>
                </c:pt>
              </c:strCache>
            </c:strRef>
          </c:tx>
          <c:spPr>
            <a:solidFill>
              <a:srgbClr val="009999"/>
            </a:solidFill>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B1E-4218-8F16-6DF0FC084569}"/>
                </c:ext>
              </c:extLst>
            </c:dLbl>
            <c:dLbl>
              <c:idx val="2"/>
              <c:layout>
                <c:manualLayout>
                  <c:x val="-1.1227502812148481E-3"/>
                  <c:y val="2.880493975231380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B1E-4218-8F16-6DF0FC084569}"/>
                </c:ext>
              </c:extLst>
            </c:dLbl>
            <c:dLbl>
              <c:idx val="3"/>
              <c:layout>
                <c:manualLayout>
                  <c:x val="4.6283277090363706E-5"/>
                  <c:y val="-2.880493975231380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B1E-4218-8F16-6DF0FC084569}"/>
                </c:ext>
              </c:extLst>
            </c:dLbl>
            <c:dLbl>
              <c:idx val="8"/>
              <c:delete val="1"/>
              <c:extLst>
                <c:ext xmlns:c15="http://schemas.microsoft.com/office/drawing/2012/chart" uri="{CE6537A1-D6FC-4f65-9D91-7224C49458BB}"/>
                <c:ext xmlns:c16="http://schemas.microsoft.com/office/drawing/2014/chart" uri="{C3380CC4-5D6E-409C-BE32-E72D297353CC}">
                  <c16:uniqueId val="{00000003-4B1E-4218-8F16-6DF0FC084569}"/>
                </c:ext>
              </c:extLst>
            </c:dLbl>
            <c:spPr>
              <a:noFill/>
              <a:ln>
                <a:noFill/>
              </a:ln>
              <a:effectLst/>
            </c:spPr>
            <c:txPr>
              <a:bodyPr/>
              <a:lstStyle/>
              <a:p>
                <a:pPr>
                  <a:defRPr>
                    <a:solidFill>
                      <a:srgbClr val="FFC0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Occupation</c:v>
                </c:pt>
                <c:pt idx="1">
                  <c:v>Dialysis
patient</c:v>
                </c:pt>
                <c:pt idx="2">
                  <c:v>Surgery</c:v>
                </c:pt>
                <c:pt idx="3">
                  <c:v>Needle stick</c:v>
                </c:pt>
              </c:strCache>
            </c:strRef>
          </c:cat>
          <c:val>
            <c:numRef>
              <c:f>Sheet1!$B$2:$B$5</c:f>
              <c:numCache>
                <c:formatCode>General</c:formatCode>
                <c:ptCount val="4"/>
                <c:pt idx="0">
                  <c:v>8</c:v>
                </c:pt>
                <c:pt idx="1">
                  <c:v>6</c:v>
                </c:pt>
                <c:pt idx="2">
                  <c:v>94</c:v>
                </c:pt>
                <c:pt idx="3">
                  <c:v>71</c:v>
                </c:pt>
              </c:numCache>
            </c:numRef>
          </c:val>
          <c:extLst>
            <c:ext xmlns:c16="http://schemas.microsoft.com/office/drawing/2014/chart" uri="{C3380CC4-5D6E-409C-BE32-E72D297353CC}">
              <c16:uniqueId val="{00000004-4B1E-4218-8F16-6DF0FC084569}"/>
            </c:ext>
          </c:extLst>
        </c:ser>
        <c:ser>
          <c:idx val="1"/>
          <c:order val="1"/>
          <c:tx>
            <c:strRef>
              <c:f>Sheet1!$C$1</c:f>
              <c:strCache>
                <c:ptCount val="1"/>
                <c:pt idx="0">
                  <c:v>No</c:v>
                </c:pt>
              </c:strCache>
            </c:strRef>
          </c:tx>
          <c:spPr>
            <a:solidFill>
              <a:schemeClr val="accent4">
                <a:lumMod val="60000"/>
                <a:lumOff val="40000"/>
              </a:schemeClr>
            </a:solidFill>
          </c:spPr>
          <c:invertIfNegative val="0"/>
          <c:dLbls>
            <c:dLbl>
              <c:idx val="8"/>
              <c:delete val="1"/>
              <c:extLst>
                <c:ext xmlns:c15="http://schemas.microsoft.com/office/drawing/2012/chart" uri="{CE6537A1-D6FC-4f65-9D91-7224C49458BB}"/>
                <c:ext xmlns:c16="http://schemas.microsoft.com/office/drawing/2014/chart" uri="{C3380CC4-5D6E-409C-BE32-E72D297353CC}">
                  <c16:uniqueId val="{00000005-4B1E-4218-8F16-6DF0FC084569}"/>
                </c:ext>
              </c:extLst>
            </c:dLbl>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Occupation</c:v>
                </c:pt>
                <c:pt idx="1">
                  <c:v>Dialysis
patient</c:v>
                </c:pt>
                <c:pt idx="2">
                  <c:v>Surgery</c:v>
                </c:pt>
                <c:pt idx="3">
                  <c:v>Needle stick</c:v>
                </c:pt>
              </c:strCache>
            </c:strRef>
          </c:cat>
          <c:val>
            <c:numRef>
              <c:f>Sheet1!$C$2:$C$5</c:f>
              <c:numCache>
                <c:formatCode>#,##0</c:formatCode>
                <c:ptCount val="4"/>
                <c:pt idx="0">
                  <c:v>1063</c:v>
                </c:pt>
                <c:pt idx="1">
                  <c:v>987</c:v>
                </c:pt>
                <c:pt idx="2">
                  <c:v>813</c:v>
                </c:pt>
                <c:pt idx="3">
                  <c:v>813</c:v>
                </c:pt>
              </c:numCache>
            </c:numRef>
          </c:val>
          <c:extLst>
            <c:ext xmlns:c16="http://schemas.microsoft.com/office/drawing/2014/chart" uri="{C3380CC4-5D6E-409C-BE32-E72D297353CC}">
              <c16:uniqueId val="{00000006-4B1E-4218-8F16-6DF0FC084569}"/>
            </c:ext>
          </c:extLst>
        </c:ser>
        <c:ser>
          <c:idx val="2"/>
          <c:order val="2"/>
          <c:tx>
            <c:strRef>
              <c:f>Sheet1!$D$1</c:f>
              <c:strCache>
                <c:ptCount val="1"/>
                <c:pt idx="0">
                  <c:v>Missing§</c:v>
                </c:pt>
              </c:strCache>
            </c:strRef>
          </c:tx>
          <c:spPr>
            <a:solidFill>
              <a:srgbClr val="FFC000"/>
            </a:solidFill>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Occupation</c:v>
                </c:pt>
                <c:pt idx="1">
                  <c:v>Dialysis
patient</c:v>
                </c:pt>
                <c:pt idx="2">
                  <c:v>Surgery</c:v>
                </c:pt>
                <c:pt idx="3">
                  <c:v>Needle stick</c:v>
                </c:pt>
              </c:strCache>
            </c:strRef>
          </c:cat>
          <c:val>
            <c:numRef>
              <c:f>Sheet1!$D$2:$D$5</c:f>
              <c:numCache>
                <c:formatCode>General</c:formatCode>
                <c:ptCount val="4"/>
                <c:pt idx="0">
                  <c:v>1365</c:v>
                </c:pt>
                <c:pt idx="1">
                  <c:v>1443</c:v>
                </c:pt>
                <c:pt idx="2">
                  <c:v>1529</c:v>
                </c:pt>
                <c:pt idx="3">
                  <c:v>1552</c:v>
                </c:pt>
              </c:numCache>
            </c:numRef>
          </c:val>
          <c:extLst>
            <c:ext xmlns:c16="http://schemas.microsoft.com/office/drawing/2014/chart" uri="{C3380CC4-5D6E-409C-BE32-E72D297353CC}">
              <c16:uniqueId val="{00000007-4B1E-4218-8F16-6DF0FC084569}"/>
            </c:ext>
          </c:extLst>
        </c:ser>
        <c:dLbls>
          <c:showLegendKey val="0"/>
          <c:showVal val="0"/>
          <c:showCatName val="0"/>
          <c:showSerName val="0"/>
          <c:showPercent val="0"/>
          <c:showBubbleSize val="0"/>
        </c:dLbls>
        <c:gapWidth val="50"/>
        <c:axId val="111898672"/>
        <c:axId val="111898280"/>
      </c:barChart>
      <c:valAx>
        <c:axId val="111898280"/>
        <c:scaling>
          <c:orientation val="minMax"/>
          <c:max val="1600"/>
        </c:scaling>
        <c:delete val="0"/>
        <c:axPos val="t"/>
        <c:majorGridlines/>
        <c:numFmt formatCode="#,##0" sourceLinked="0"/>
        <c:majorTickMark val="none"/>
        <c:minorTickMark val="none"/>
        <c:tickLblPos val="high"/>
        <c:txPr>
          <a:bodyPr rot="0" vert="horz" anchor="t" anchorCtr="0"/>
          <a:lstStyle/>
          <a:p>
            <a:pPr>
              <a:defRPr>
                <a:solidFill>
                  <a:srgbClr val="FFC000"/>
                </a:solidFill>
              </a:defRPr>
            </a:pPr>
            <a:endParaRPr lang="en-US"/>
          </a:p>
        </c:txPr>
        <c:crossAx val="111898672"/>
        <c:crosses val="autoZero"/>
        <c:crossBetween val="between"/>
        <c:majorUnit val="200"/>
      </c:valAx>
      <c:catAx>
        <c:axId val="111898672"/>
        <c:scaling>
          <c:orientation val="maxMin"/>
        </c:scaling>
        <c:delete val="0"/>
        <c:axPos val="l"/>
        <c:numFmt formatCode="General" sourceLinked="1"/>
        <c:majorTickMark val="cross"/>
        <c:minorTickMark val="none"/>
        <c:tickLblPos val="nextTo"/>
        <c:spPr>
          <a:ln w="19050"/>
        </c:spPr>
        <c:txPr>
          <a:bodyPr rot="0" vert="horz" anchor="ctr" anchorCtr="0"/>
          <a:lstStyle/>
          <a:p>
            <a:pPr marL="0" algn="just">
              <a:lnSpc>
                <a:spcPct val="100000"/>
              </a:lnSpc>
              <a:spcBef>
                <a:spcPts val="0"/>
              </a:spcBef>
              <a:spcAft>
                <a:spcPts val="0"/>
              </a:spcAft>
              <a:defRPr sz="1400">
                <a:solidFill>
                  <a:srgbClr val="FFC000"/>
                </a:solidFill>
              </a:defRPr>
            </a:pPr>
            <a:endParaRPr lang="en-US"/>
          </a:p>
        </c:txPr>
        <c:crossAx val="111898280"/>
        <c:crosses val="autoZero"/>
        <c:auto val="0"/>
        <c:lblAlgn val="ctr"/>
        <c:lblOffset val="50"/>
        <c:tickMarkSkip val="1"/>
        <c:noMultiLvlLbl val="0"/>
      </c:catAx>
      <c:spPr>
        <a:noFill/>
        <a:ln>
          <a:solidFill>
            <a:srgbClr val="FFC000"/>
          </a:solidFill>
        </a:ln>
      </c:spPr>
    </c:plotArea>
    <c:legend>
      <c:legendPos val="r"/>
      <c:layout>
        <c:manualLayout>
          <c:xMode val="edge"/>
          <c:yMode val="edge"/>
          <c:x val="0.82868438320209958"/>
          <c:y val="0.10576584169621631"/>
          <c:w val="0.14155371203599551"/>
          <c:h val="0.22389127065166756"/>
        </c:manualLayout>
      </c:layout>
      <c:overlay val="1"/>
      <c:txPr>
        <a:bodyPr/>
        <a:lstStyle/>
        <a:p>
          <a:pPr>
            <a:defRPr sz="1600">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025445E-B0B3-4F11-AAB0-81F5DD319DDA}" type="datetimeFigureOut">
              <a:rPr lang="en-US" smtClean="0"/>
              <a:t>6/13/2017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CE307CA-BEB0-4242-B83B-920180824A7F}" type="slidenum">
              <a:rPr lang="en-US" smtClean="0"/>
              <a:t>‹#›</a:t>
            </a:fld>
            <a:endParaRPr lang="en-US"/>
          </a:p>
        </p:txBody>
      </p:sp>
    </p:spTree>
    <p:extLst>
      <p:ext uri="{BB962C8B-B14F-4D97-AF65-F5344CB8AC3E}">
        <p14:creationId xmlns:p14="http://schemas.microsoft.com/office/powerpoint/2010/main" val="33110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4708" indent="-174708">
              <a:buFont typeface="Arial" panose="020B0604020202020204" pitchFamily="34" charset="0"/>
              <a:buChar char="•"/>
            </a:pPr>
            <a:r>
              <a:rPr lang="en-US" dirty="0"/>
              <a:t>The number of reported acute hepatitis C cases declined 61.5%, from 3,197 in 2000 to 1,232 in 2011; increased 44.3% (to 1,778 cases) from 2011 through 2012; increased 20.3% (to 2,138 cases) from 2012 through 2013; and increased 2.6% (to 2,194 cases) from 2013 through 2014. From 2014 through 2015, the number of acute HCV cases increased 11.0% (to 2,436 cases). </a:t>
            </a:r>
          </a:p>
          <a:p>
            <a:r>
              <a:rPr lang="en-US" b="1" dirty="0"/>
              <a:t> </a:t>
            </a:r>
          </a:p>
          <a:p>
            <a:r>
              <a:rPr lang="en-US" dirty="0"/>
              <a:t/>
            </a:r>
            <a:br>
              <a:rPr lang="en-US" dirty="0"/>
            </a:br>
            <a:r>
              <a:rPr lang="en-US" dirty="0"/>
              <a:t> </a:t>
            </a:r>
          </a:p>
          <a:p>
            <a:r>
              <a:rPr lang="en-US" dirty="0"/>
              <a:t/>
            </a:r>
            <a:br>
              <a:rPr lang="en-US" dirty="0"/>
            </a:br>
            <a:endParaRPr lang="en-US" dirty="0"/>
          </a:p>
        </p:txBody>
      </p:sp>
    </p:spTree>
    <p:extLst>
      <p:ext uri="{BB962C8B-B14F-4D97-AF65-F5344CB8AC3E}">
        <p14:creationId xmlns:p14="http://schemas.microsoft.com/office/powerpoint/2010/main" val="3146272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4708" indent="-174708">
              <a:buFont typeface="Arial" panose="020B0604020202020204" pitchFamily="34" charset="0"/>
              <a:buChar char="•"/>
            </a:pPr>
            <a:r>
              <a:rPr lang="en-US" dirty="0"/>
              <a:t>From 2000 through 2002, incidence rates for reported acute hepatitis C decreased among all age groups except for persons aged 0–19 years; rates remained fairly constant among all age groups from 2002 through 2010.</a:t>
            </a:r>
          </a:p>
          <a:p>
            <a:pPr marL="174708" indent="-174708">
              <a:buFont typeface="Arial" panose="020B0604020202020204" pitchFamily="34" charset="0"/>
              <a:buChar char="•"/>
            </a:pPr>
            <a:r>
              <a:rPr lang="en-US" dirty="0"/>
              <a:t>From 2010 through 2015, the rate of acute hepatitis C increased among persons aged 20–29, 30–39, and ≥60 years; the largest increases were among persons aged 20–29 years (from 1.2 cases per 100,000 population in 2011 to 2.3 cases per 100,000 population in 2015) and persons aged 30–39 years (from 0.8 cases per 100,000 population in 2011 to 1.7 cases per 100,000 population in 2015).</a:t>
            </a:r>
          </a:p>
          <a:p>
            <a:pPr marL="174708" indent="-174708">
              <a:buFont typeface="Arial" panose="020B0604020202020204" pitchFamily="34" charset="0"/>
              <a:buChar char="•"/>
            </a:pPr>
            <a:r>
              <a:rPr lang="en-US" dirty="0"/>
              <a:t>In 2015, among all age groups, persons aged 20–29 years had the highest rate (2.4 cases per 100,000 population) and persons aged 0–19 and ≥60 years had the lowest rate (0.1 cases per 100,000 population) of acute hepatitis C.</a:t>
            </a:r>
          </a:p>
          <a:p>
            <a:pPr marL="174708" indent="-174708">
              <a:buFont typeface="Arial" panose="020B0604020202020204" pitchFamily="34" charset="0"/>
              <a:buChar char="•"/>
            </a:pPr>
            <a:r>
              <a:rPr lang="en-US" dirty="0"/>
              <a:t>From 2014 through 2015, incidence rates for reported acute hepatitis C increased for all age groups, except for persons aged ≥60 years. The largest increases were among persons aged 20–29 years (from 2.2 cases per 100.000 population in 2014 to 2.4 cases per 100,000 population in 2015) and persons aged 50–59 years (from 0.4 cases per 100,000 population in 2011 to 0.6 cases per 100,000 population in 2015).</a:t>
            </a:r>
          </a:p>
          <a:p>
            <a:pPr defTabSz="914190">
              <a:defRPr/>
            </a:pPr>
            <a:endParaRPr lang="en-US" dirty="0" smtClean="0"/>
          </a:p>
          <a:p>
            <a:r>
              <a:rPr lang="en-US" dirty="0"/>
              <a:t/>
            </a:r>
            <a:br>
              <a:rPr lang="en-US" dirty="0"/>
            </a:br>
            <a:endParaRPr lang="en-US" dirty="0"/>
          </a:p>
        </p:txBody>
      </p:sp>
    </p:spTree>
    <p:extLst>
      <p:ext uri="{BB962C8B-B14F-4D97-AF65-F5344CB8AC3E}">
        <p14:creationId xmlns:p14="http://schemas.microsoft.com/office/powerpoint/2010/main" val="493923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4708" indent="-174708">
              <a:buFont typeface="Arial" panose="020B0604020202020204" pitchFamily="34" charset="0"/>
              <a:buChar char="•"/>
            </a:pPr>
            <a:r>
              <a:rPr lang="en-US" dirty="0"/>
              <a:t>From 2011 through 2015, rates of acute hepatitis C increased among both males and females.</a:t>
            </a:r>
          </a:p>
          <a:p>
            <a:pPr marL="174708" indent="-174708">
              <a:buFont typeface="Arial" panose="020B0604020202020204" pitchFamily="34" charset="0"/>
              <a:buChar char="•"/>
            </a:pPr>
            <a:r>
              <a:rPr lang="en-US" dirty="0"/>
              <a:t>In 2015, rates among males and females were 0.9 and 0.7 cases per 100,000 population, respectively.</a:t>
            </a:r>
          </a:p>
          <a:p>
            <a:r>
              <a:rPr lang="en-US" dirty="0"/>
              <a:t/>
            </a:r>
            <a:br>
              <a:rPr lang="en-US" dirty="0"/>
            </a:br>
            <a:endParaRPr lang="en-US" dirty="0"/>
          </a:p>
        </p:txBody>
      </p:sp>
    </p:spTree>
    <p:extLst>
      <p:ext uri="{BB962C8B-B14F-4D97-AF65-F5344CB8AC3E}">
        <p14:creationId xmlns:p14="http://schemas.microsoft.com/office/powerpoint/2010/main" val="2301607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4708" indent="-174708">
              <a:buFont typeface="Arial" panose="020B0604020202020204" pitchFamily="34" charset="0"/>
              <a:buChar char="•"/>
            </a:pPr>
            <a:r>
              <a:rPr lang="en-US" dirty="0"/>
              <a:t>From 2002 through 2010, the incidence rate of acute hepatitis C for American Indians/Alaska Natives remained high relative to other racial/ethnic groups. Incidence rates have since increased for all racial/ethnic populations.</a:t>
            </a:r>
          </a:p>
          <a:p>
            <a:pPr marL="174708" indent="-174708">
              <a:buFont typeface="Arial" panose="020B0604020202020204" pitchFamily="34" charset="0"/>
              <a:buChar char="•"/>
            </a:pPr>
            <a:r>
              <a:rPr lang="en-US" dirty="0"/>
              <a:t>From 2011 through 2015, the incidence rate of acute hepatitis C increased among all racial/ethnic groups except Asians/Pacific Islanders.</a:t>
            </a:r>
          </a:p>
          <a:p>
            <a:pPr marL="174708" indent="-174708">
              <a:buFont typeface="Arial" panose="020B0604020202020204" pitchFamily="34" charset="0"/>
              <a:buChar char="•"/>
            </a:pPr>
            <a:r>
              <a:rPr lang="en-US" dirty="0"/>
              <a:t>In 2015, the incidence rate per 100,000 population of acute hepatitis C was 1.8 for American Indians/Alaska Natives, 0.9 for non-Hispanic Whites, 0.3 for both Hispanics and non-Hispanic Blacks, and 0.1 for Asians/Pacific Islanders. </a:t>
            </a:r>
          </a:p>
        </p:txBody>
      </p:sp>
    </p:spTree>
    <p:extLst>
      <p:ext uri="{BB962C8B-B14F-4D97-AF65-F5344CB8AC3E}">
        <p14:creationId xmlns:p14="http://schemas.microsoft.com/office/powerpoint/2010/main" val="4185429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4708" indent="-174708">
              <a:buFont typeface="Arial" panose="020B0604020202020204" pitchFamily="34" charset="0"/>
              <a:buChar char="•"/>
            </a:pPr>
            <a:r>
              <a:rPr lang="en-US" dirty="0"/>
              <a:t>Of the 2,436 case reports of acute hepatitis C received by CDC during 2015, a total of 987 (40%) did not include a response (i.e., a “yes” or “no” response to any of the questions about risk exposures and behaviors) to enable assessment of risk exposures or behaviors.</a:t>
            </a:r>
          </a:p>
          <a:p>
            <a:pPr marL="174708" indent="-174708">
              <a:buFont typeface="Arial" panose="020B0604020202020204" pitchFamily="34" charset="0"/>
              <a:buChar char="•"/>
            </a:pPr>
            <a:r>
              <a:rPr lang="en-US" dirty="0"/>
              <a:t>Of 1,449 case reports that contained risk exposure/behavior information:</a:t>
            </a:r>
          </a:p>
          <a:p>
            <a:pPr marL="640594" lvl="1" indent="-174708">
              <a:buFont typeface="Courier New" panose="02070309020205020404" pitchFamily="49" charset="0"/>
              <a:buChar char="o"/>
            </a:pPr>
            <a:r>
              <a:rPr lang="en-US" dirty="0"/>
              <a:t>500 (34.5%) indicated no risk exposure/behavior for acute hepatitis C and</a:t>
            </a:r>
            <a:endParaRPr lang="en-US" sz="1100" dirty="0"/>
          </a:p>
          <a:p>
            <a:pPr marL="640594" lvl="1" indent="-174708">
              <a:buFont typeface="Courier New" panose="02070309020205020404" pitchFamily="49" charset="0"/>
              <a:buChar char="o"/>
            </a:pPr>
            <a:r>
              <a:rPr lang="en-US" dirty="0"/>
              <a:t>949 (65.5%) indicated at least one risk exposure/behavior for acute hepatitis C during the 2 weeks to 6 months prior to illness onset.</a:t>
            </a:r>
            <a:endParaRPr lang="en-US" sz="1100" dirty="0"/>
          </a:p>
          <a:p>
            <a:r>
              <a:rPr lang="en-US" dirty="0"/>
              <a:t> </a:t>
            </a:r>
            <a:endParaRPr lang="en-US" sz="1800" dirty="0"/>
          </a:p>
          <a:p>
            <a:endParaRPr lang="en-US" dirty="0">
              <a:effectLst/>
            </a:endParaRPr>
          </a:p>
        </p:txBody>
      </p:sp>
    </p:spTree>
    <p:extLst>
      <p:ext uri="{BB962C8B-B14F-4D97-AF65-F5344CB8AC3E}">
        <p14:creationId xmlns:p14="http://schemas.microsoft.com/office/powerpoint/2010/main" val="3937901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r>
              <a:rPr lang="en-US" dirty="0"/>
              <a:t>Figure 4.6a presents reported risk exposures/behaviors for acute hepatitis C during the incubation period, 2 weeks to 6 months prior to onset of symptoms.</a:t>
            </a:r>
          </a:p>
          <a:p>
            <a:r>
              <a:rPr lang="en-US" dirty="0"/>
              <a:t> </a:t>
            </a:r>
          </a:p>
          <a:p>
            <a:pPr marL="174708" indent="-174708">
              <a:buFont typeface="Arial" panose="020B0604020202020204" pitchFamily="34" charset="0"/>
              <a:buChar char="•"/>
            </a:pPr>
            <a:r>
              <a:rPr lang="en-US" dirty="0"/>
              <a:t>Of the 1,182 case reports that contained information about injection-drug use, 64.2% (n=759) indicated use of injection drugs.</a:t>
            </a:r>
          </a:p>
          <a:p>
            <a:pPr marL="174708" indent="-174708">
              <a:buFont typeface="Arial" panose="020B0604020202020204" pitchFamily="34" charset="0"/>
              <a:buChar char="•"/>
            </a:pPr>
            <a:r>
              <a:rPr lang="en-US" dirty="0"/>
              <a:t>Of the 272 case reports from males that included information about sexual preferences/practices, 8.5% (n=23) indicated sex with another man.</a:t>
            </a:r>
          </a:p>
          <a:p>
            <a:pPr marL="174708" indent="-174708">
              <a:buFont typeface="Arial" panose="020B0604020202020204" pitchFamily="34" charset="0"/>
              <a:buChar char="•"/>
            </a:pPr>
            <a:r>
              <a:rPr lang="en-US" dirty="0"/>
              <a:t>Of the 43 case reports that had information about sexual contact, 14% (n=6) indicated sexual contact with a person with confirmed or suspected hepatitis C.</a:t>
            </a:r>
          </a:p>
          <a:p>
            <a:pPr marL="174708" indent="-174708">
              <a:buFont typeface="Arial" panose="020B0604020202020204" pitchFamily="34" charset="0"/>
              <a:buChar char="•"/>
            </a:pPr>
            <a:r>
              <a:rPr lang="en-US" dirty="0"/>
              <a:t>Of the 720 case reports that had information about number of sex partners, 29.6% (n=213) indicated having ≥2 sex partners.</a:t>
            </a:r>
          </a:p>
          <a:p>
            <a:endParaRPr lang="en-US" dirty="0">
              <a:effectLst/>
            </a:endParaRPr>
          </a:p>
        </p:txBody>
      </p:sp>
    </p:spTree>
    <p:extLst>
      <p:ext uri="{BB962C8B-B14F-4D97-AF65-F5344CB8AC3E}">
        <p14:creationId xmlns:p14="http://schemas.microsoft.com/office/powerpoint/2010/main" val="2162307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r>
              <a:rPr lang="en-US" dirty="0"/>
              <a:t>Figure 4.6b presents reported risk exposures/behaviors for acute hepatitis C during the incubation period, 2 weeks to 6 months prior to onset of symptoms.</a:t>
            </a:r>
          </a:p>
          <a:p>
            <a:r>
              <a:rPr lang="en-US" dirty="0"/>
              <a:t> </a:t>
            </a:r>
          </a:p>
          <a:p>
            <a:pPr marL="174708" indent="-174708">
              <a:buFont typeface="Arial" panose="020B0604020202020204" pitchFamily="34" charset="0"/>
              <a:buChar char="•"/>
            </a:pPr>
            <a:r>
              <a:rPr lang="en-US" dirty="0"/>
              <a:t>Of the 1,071 case reports that included information about occupational exposures, 0.75% (n=8) indicated employment in a medical, dental, or other field involving contact with human blood.</a:t>
            </a:r>
          </a:p>
          <a:p>
            <a:pPr marL="174708" indent="-174708">
              <a:buFont typeface="Arial" panose="020B0604020202020204" pitchFamily="34" charset="0"/>
              <a:buChar char="•"/>
            </a:pPr>
            <a:r>
              <a:rPr lang="en-US" dirty="0"/>
              <a:t>Of the 993 case reports that included information about receipt of dialysis or a kidney transplant, 0.6% (n=6) indicated patient receipt of dialysis or a kidney transplant.</a:t>
            </a:r>
          </a:p>
          <a:p>
            <a:pPr marL="174708" indent="-174708">
              <a:buFont typeface="Arial" panose="020B0604020202020204" pitchFamily="34" charset="0"/>
              <a:buChar char="•"/>
            </a:pPr>
            <a:r>
              <a:rPr lang="en-US" dirty="0"/>
              <a:t>Of the 907 case reports that included information about surgery, 10.4% (n=94) indicated having surgery.</a:t>
            </a:r>
          </a:p>
          <a:p>
            <a:pPr marL="174708" indent="-174708">
              <a:buFont typeface="Arial" panose="020B0604020202020204" pitchFamily="34" charset="0"/>
              <a:buChar char="•"/>
            </a:pPr>
            <a:r>
              <a:rPr lang="en-US" dirty="0"/>
              <a:t>Of the 884 case reports that included information about needle sticks, 8% (n=71) indicated having an accidental needle stick/puncture.</a:t>
            </a:r>
          </a:p>
          <a:p>
            <a:r>
              <a:rPr lang="en-US" dirty="0"/>
              <a:t/>
            </a:r>
            <a:br>
              <a:rPr lang="en-US" dirty="0"/>
            </a:br>
            <a:endParaRPr lang="en-US" dirty="0">
              <a:latin typeface="+mn-lt"/>
            </a:endParaRPr>
          </a:p>
        </p:txBody>
      </p:sp>
    </p:spTree>
    <p:extLst>
      <p:ext uri="{BB962C8B-B14F-4D97-AF65-F5344CB8AC3E}">
        <p14:creationId xmlns:p14="http://schemas.microsoft.com/office/powerpoint/2010/main" val="665976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6191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10502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390512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1619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8100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874184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4B2100-D967-418A-9BA1-D1A84B5E39C3}"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514540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4B2100-D967-418A-9BA1-D1A84B5E39C3}" type="datetimeFigureOut">
              <a:rPr lang="en-US" smtClean="0"/>
              <a:t>6/13/2017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35166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4B2100-D967-418A-9BA1-D1A84B5E39C3}" type="datetimeFigureOut">
              <a:rPr lang="en-US" smtClean="0"/>
              <a:t>6/13/2017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53835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B2100-D967-418A-9BA1-D1A84B5E39C3}" type="datetimeFigureOut">
              <a:rPr lang="en-US" smtClean="0"/>
              <a:t>6/13/2017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632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4285059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2858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B2100-D967-418A-9BA1-D1A84B5E39C3}" type="datetimeFigureOut">
              <a:rPr lang="en-US" smtClean="0"/>
              <a:t>6/13/2017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B0739-A472-4A48-A5B3-6C75F3096D42}" type="slidenum">
              <a:rPr lang="en-US" smtClean="0"/>
              <a:t>‹#›</a:t>
            </a:fld>
            <a:endParaRPr lang="en-US"/>
          </a:p>
        </p:txBody>
      </p:sp>
    </p:spTree>
    <p:extLst>
      <p:ext uri="{BB962C8B-B14F-4D97-AF65-F5344CB8AC3E}">
        <p14:creationId xmlns:p14="http://schemas.microsoft.com/office/powerpoint/2010/main" val="2919534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447800" y="545087"/>
            <a:ext cx="64008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4.1. Reported </a:t>
            </a:r>
            <a:r>
              <a:rPr lang="en-US" sz="2400" b="1" dirty="0" smtClean="0">
                <a:ln w="11430"/>
                <a:solidFill>
                  <a:srgbClr val="FFC000"/>
                </a:solidFill>
                <a:cs typeface="Arial" charset="0"/>
              </a:rPr>
              <a:t>number of acute </a:t>
            </a:r>
            <a:r>
              <a:rPr lang="en-US" sz="2400" b="1" dirty="0">
                <a:ln w="11430"/>
                <a:solidFill>
                  <a:srgbClr val="FFC000"/>
                </a:solidFill>
                <a:cs typeface="Arial" charset="0"/>
              </a:rPr>
              <a:t>hepatitis </a:t>
            </a:r>
            <a:r>
              <a:rPr lang="en-US" sz="2400" b="1" dirty="0" smtClean="0">
                <a:ln w="11430"/>
                <a:solidFill>
                  <a:srgbClr val="FFC000"/>
                </a:solidFill>
                <a:cs typeface="Arial" charset="0"/>
              </a:rPr>
              <a:t>C cases </a:t>
            </a:r>
            <a:r>
              <a:rPr lang="en-US" sz="2400" b="1" dirty="0">
                <a:ln w="11430"/>
                <a:solidFill>
                  <a:srgbClr val="FFC000"/>
                </a:solidFill>
                <a:cs typeface="Arial" charset="0"/>
              </a:rPr>
              <a:t>— United States, 2000–2015</a:t>
            </a:r>
          </a:p>
        </p:txBody>
      </p:sp>
      <p:sp>
        <p:nvSpPr>
          <p:cNvPr id="20484" name="Rectangle 4"/>
          <p:cNvSpPr>
            <a:spLocks noChangeArrowheads="1"/>
          </p:cNvSpPr>
          <p:nvPr/>
        </p:nvSpPr>
        <p:spPr bwMode="auto">
          <a:xfrm>
            <a:off x="304800" y="6183886"/>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2" name="Chart 1"/>
          <p:cNvGraphicFramePr/>
          <p:nvPr>
            <p:extLst>
              <p:ext uri="{D42A27DB-BD31-4B8C-83A1-F6EECF244321}">
                <p14:modId xmlns:p14="http://schemas.microsoft.com/office/powerpoint/2010/main" val="48082943"/>
              </p:ext>
            </p:extLst>
          </p:nvPr>
        </p:nvGraphicFramePr>
        <p:xfrm>
          <a:off x="533400" y="1611887"/>
          <a:ext cx="8001000" cy="4571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3817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3810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4.2. Incidence of acute hepatitis C,</a:t>
            </a:r>
            <a:br>
              <a:rPr lang="en-US" sz="2400" b="1" dirty="0">
                <a:ln w="11430"/>
                <a:solidFill>
                  <a:srgbClr val="FFC000"/>
                </a:solidFill>
                <a:cs typeface="Arial" charset="0"/>
              </a:rPr>
            </a:br>
            <a:r>
              <a:rPr lang="en-US" sz="2400" b="1" dirty="0">
                <a:ln w="11430"/>
                <a:solidFill>
                  <a:srgbClr val="FFC000"/>
                </a:solidFill>
                <a:cs typeface="Arial" charset="0"/>
              </a:rPr>
              <a:t> by age group — United States, 2000–2015</a:t>
            </a: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3" name="Chart 2"/>
          <p:cNvGraphicFramePr/>
          <p:nvPr>
            <p:extLst>
              <p:ext uri="{D42A27DB-BD31-4B8C-83A1-F6EECF244321}">
                <p14:modId xmlns:p14="http://schemas.microsoft.com/office/powerpoint/2010/main" val="1653894517"/>
              </p:ext>
            </p:extLst>
          </p:nvPr>
        </p:nvGraphicFramePr>
        <p:xfrm>
          <a:off x="381000" y="1316910"/>
          <a:ext cx="9677400" cy="470289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6046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0" y="45720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a:t>
            </a:r>
            <a:r>
              <a:rPr lang="en-US" sz="2400" b="1" dirty="0" smtClean="0">
                <a:ln w="11430"/>
                <a:solidFill>
                  <a:srgbClr val="FFC000"/>
                </a:solidFill>
                <a:cs typeface="Arial" charset="0"/>
              </a:rPr>
              <a:t>4.3. </a:t>
            </a:r>
            <a:r>
              <a:rPr lang="en-US" sz="2400" b="1" dirty="0">
                <a:ln w="11430"/>
                <a:solidFill>
                  <a:srgbClr val="FFC000"/>
                </a:solidFill>
                <a:cs typeface="Arial" charset="0"/>
              </a:rPr>
              <a:t>Incidence of acute hepatitis </a:t>
            </a:r>
            <a:r>
              <a:rPr lang="en-US" sz="2400" b="1" dirty="0" smtClean="0">
                <a:ln w="11430"/>
                <a:solidFill>
                  <a:srgbClr val="FFC000"/>
                </a:solidFill>
                <a:cs typeface="Arial" charset="0"/>
              </a:rPr>
              <a:t>C,</a:t>
            </a:r>
            <a:r>
              <a:rPr lang="en-US" sz="2400" b="1" dirty="0">
                <a:ln w="11430"/>
                <a:solidFill>
                  <a:srgbClr val="FFC000"/>
                </a:solidFill>
                <a:cs typeface="Arial" charset="0"/>
              </a:rPr>
              <a:t/>
            </a:r>
            <a:br>
              <a:rPr lang="en-US" sz="2400" b="1" dirty="0">
                <a:ln w="11430"/>
                <a:solidFill>
                  <a:srgbClr val="FFC000"/>
                </a:solidFill>
                <a:cs typeface="Arial" charset="0"/>
              </a:rPr>
            </a:br>
            <a:r>
              <a:rPr lang="en-US" sz="2400" b="1" dirty="0">
                <a:ln w="11430"/>
                <a:solidFill>
                  <a:srgbClr val="FFC000"/>
                </a:solidFill>
                <a:cs typeface="Arial" charset="0"/>
              </a:rPr>
              <a:t>  by sex — United States, </a:t>
            </a:r>
            <a:r>
              <a:rPr lang="en-US" sz="2400" b="1" dirty="0" smtClean="0">
                <a:ln w="11430"/>
                <a:solidFill>
                  <a:srgbClr val="FFC000"/>
                </a:solidFill>
                <a:cs typeface="Arial" charset="0"/>
              </a:rPr>
              <a:t>2000–2015</a:t>
            </a:r>
            <a:endParaRPr lang="en-US" sz="2400" b="1" dirty="0" smtClean="0">
              <a:ln w="11430"/>
              <a:solidFill>
                <a:srgbClr val="FFC000"/>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3" name="Chart 2"/>
          <p:cNvGraphicFramePr/>
          <p:nvPr>
            <p:extLst>
              <p:ext uri="{D42A27DB-BD31-4B8C-83A1-F6EECF244321}">
                <p14:modId xmlns:p14="http://schemas.microsoft.com/office/powerpoint/2010/main" val="3472616180"/>
              </p:ext>
            </p:extLst>
          </p:nvPr>
        </p:nvGraphicFramePr>
        <p:xfrm>
          <a:off x="609600" y="1607979"/>
          <a:ext cx="8915400" cy="454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3237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14300" y="3810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4.4. Incidence of acute hepatitis C,</a:t>
            </a:r>
            <a:br>
              <a:rPr lang="en-US" sz="2400" b="1" dirty="0">
                <a:ln w="11430"/>
                <a:solidFill>
                  <a:srgbClr val="FFC000"/>
                </a:solidFill>
                <a:cs typeface="Arial" charset="0"/>
              </a:rPr>
            </a:br>
            <a:r>
              <a:rPr lang="en-US" sz="2400" b="1" dirty="0">
                <a:ln w="11430"/>
                <a:solidFill>
                  <a:srgbClr val="FFC000"/>
                </a:solidFill>
                <a:cs typeface="Arial" charset="0"/>
              </a:rPr>
              <a:t> by race/ethnicity — United States, 2000–2015</a:t>
            </a: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3" name="Chart 2"/>
          <p:cNvGraphicFramePr/>
          <p:nvPr>
            <p:extLst>
              <p:ext uri="{D42A27DB-BD31-4B8C-83A1-F6EECF244321}">
                <p14:modId xmlns:p14="http://schemas.microsoft.com/office/powerpoint/2010/main" val="4288641273"/>
              </p:ext>
            </p:extLst>
          </p:nvPr>
        </p:nvGraphicFramePr>
        <p:xfrm>
          <a:off x="381000" y="914400"/>
          <a:ext cx="8305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99407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304800" y="457200"/>
            <a:ext cx="85344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4.5. Availability of </a:t>
            </a:r>
            <a:r>
              <a:rPr lang="en-US" sz="2400" b="1" dirty="0" smtClean="0">
                <a:ln w="11430"/>
                <a:solidFill>
                  <a:srgbClr val="FFC000"/>
                </a:solidFill>
                <a:cs typeface="Arial" charset="0"/>
              </a:rPr>
              <a:t>information on risk </a:t>
            </a:r>
            <a:r>
              <a:rPr lang="en-US" sz="2400" b="1" dirty="0">
                <a:ln w="11430"/>
                <a:solidFill>
                  <a:srgbClr val="FFC000"/>
                </a:solidFill>
                <a:cs typeface="Arial" charset="0"/>
              </a:rPr>
              <a:t>exposures/behaviors</a:t>
            </a:r>
            <a:br>
              <a:rPr lang="en-US" sz="2400" b="1" dirty="0">
                <a:ln w="11430"/>
                <a:solidFill>
                  <a:srgbClr val="FFC000"/>
                </a:solidFill>
                <a:cs typeface="Arial" charset="0"/>
              </a:rPr>
            </a:br>
            <a:r>
              <a:rPr lang="en-US" sz="2400" b="1" dirty="0">
                <a:ln w="11430"/>
                <a:solidFill>
                  <a:srgbClr val="FFC000"/>
                </a:solidFill>
                <a:cs typeface="Arial" charset="0"/>
              </a:rPr>
              <a:t>associated with acute hepatitis C — United States, 2015</a:t>
            </a:r>
          </a:p>
        </p:txBody>
      </p:sp>
      <p:graphicFrame>
        <p:nvGraphicFramePr>
          <p:cNvPr id="8" name="Chart 7"/>
          <p:cNvGraphicFramePr/>
          <p:nvPr>
            <p:extLst>
              <p:ext uri="{D42A27DB-BD31-4B8C-83A1-F6EECF244321}">
                <p14:modId xmlns:p14="http://schemas.microsoft.com/office/powerpoint/2010/main" val="2481399553"/>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457200" y="5105400"/>
            <a:ext cx="7924800" cy="1107996"/>
          </a:xfrm>
          <a:prstGeom prst="rect">
            <a:avLst/>
          </a:prstGeom>
          <a:noFill/>
        </p:spPr>
        <p:txBody>
          <a:bodyPr wrap="square" rtlCol="0">
            <a:spAutoFit/>
          </a:bodyPr>
          <a:lstStyle/>
          <a:p>
            <a:pPr marL="57150" indent="-57150"/>
            <a:r>
              <a:rPr lang="en-US" sz="1100" dirty="0">
                <a:solidFill>
                  <a:schemeClr val="bg2"/>
                </a:solidFill>
                <a:cs typeface="Arial" charset="0"/>
              </a:rPr>
              <a:t>Source: CDC, National Notifiable Diseases Surveillance System (NNDSS)</a:t>
            </a:r>
          </a:p>
          <a:p>
            <a:pPr marL="57150" indent="-57150"/>
            <a:r>
              <a:rPr lang="en-US" sz="1100" dirty="0" smtClean="0">
                <a:solidFill>
                  <a:schemeClr val="bg2"/>
                </a:solidFill>
              </a:rPr>
              <a:t>*Includes case reports indicating the presence of at least one of the following risks 2 weeks to 6 months prior to onset of acute, symptomatic hepatitis C:  1) using injection drugs; 2) having sexual contact with suspected/confirmed hepatitis C patient; 3) being a man who has sex with men; 4) having multiple sex partners concurrently; 5) having household contact with suspected/confirmed hepatitis C patient; 6) having had occupational exposure to blood; 7) being a hemodialysis patient; 8) having received a blood transfusion; 9)  having sustained a percutaneous injury; and 10) having undergone surgery.</a:t>
            </a:r>
            <a:endParaRPr lang="en-US" sz="1100" dirty="0">
              <a:solidFill>
                <a:schemeClr val="bg2"/>
              </a:solidFill>
            </a:endParaRPr>
          </a:p>
        </p:txBody>
      </p:sp>
    </p:spTree>
    <p:extLst>
      <p:ext uri="{BB962C8B-B14F-4D97-AF65-F5344CB8AC3E}">
        <p14:creationId xmlns:p14="http://schemas.microsoft.com/office/powerpoint/2010/main" val="1794752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1524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4.6a. Acute hepatitis C </a:t>
            </a:r>
            <a:r>
              <a:rPr lang="en-US" sz="2400" b="1" dirty="0" smtClean="0">
                <a:ln w="11430"/>
                <a:solidFill>
                  <a:srgbClr val="FFC000"/>
                </a:solidFill>
                <a:cs typeface="Arial" charset="0"/>
              </a:rPr>
              <a:t>reports*, </a:t>
            </a:r>
            <a:r>
              <a:rPr lang="en-US" sz="2400" b="1" dirty="0">
                <a:ln w="11430"/>
                <a:solidFill>
                  <a:srgbClr val="FFC000"/>
                </a:solidFill>
                <a:cs typeface="Arial" charset="0"/>
              </a:rPr>
              <a:t/>
            </a:r>
            <a:br>
              <a:rPr lang="en-US" sz="2400" b="1" dirty="0">
                <a:ln w="11430"/>
                <a:solidFill>
                  <a:srgbClr val="FFC000"/>
                </a:solidFill>
                <a:cs typeface="Arial" charset="0"/>
              </a:rPr>
            </a:br>
            <a:r>
              <a:rPr lang="en-US" sz="2400" b="1" dirty="0">
                <a:ln w="11430"/>
                <a:solidFill>
                  <a:srgbClr val="FFC000"/>
                </a:solidFill>
                <a:cs typeface="Arial" charset="0"/>
              </a:rPr>
              <a:t>by risk </a:t>
            </a:r>
            <a:r>
              <a:rPr lang="en-US" sz="2400" b="1" dirty="0" smtClean="0">
                <a:ln w="11430"/>
                <a:solidFill>
                  <a:srgbClr val="FFC000"/>
                </a:solidFill>
                <a:cs typeface="Arial" charset="0"/>
              </a:rPr>
              <a:t>exposure/behavior† </a:t>
            </a:r>
            <a:r>
              <a:rPr lang="en-US" sz="2400" b="1" dirty="0">
                <a:ln w="11430"/>
                <a:solidFill>
                  <a:srgbClr val="FFC000"/>
                </a:solidFill>
                <a:cs typeface="Arial" charset="0"/>
              </a:rPr>
              <a:t>— United States, 2015</a:t>
            </a:r>
          </a:p>
        </p:txBody>
      </p:sp>
      <p:graphicFrame>
        <p:nvGraphicFramePr>
          <p:cNvPr id="6" name="Chart 5"/>
          <p:cNvGraphicFramePr/>
          <p:nvPr>
            <p:extLst>
              <p:ext uri="{D42A27DB-BD31-4B8C-83A1-F6EECF244321}">
                <p14:modId xmlns:p14="http://schemas.microsoft.com/office/powerpoint/2010/main" val="1140732241"/>
              </p:ext>
            </p:extLst>
          </p:nvPr>
        </p:nvGraphicFramePr>
        <p:xfrm>
          <a:off x="457200" y="1143000"/>
          <a:ext cx="83820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4"/>
          <p:cNvSpPr>
            <a:spLocks noChangeArrowheads="1"/>
          </p:cNvSpPr>
          <p:nvPr/>
        </p:nvSpPr>
        <p:spPr bwMode="auto">
          <a:xfrm>
            <a:off x="381000" y="5486400"/>
            <a:ext cx="6781800" cy="861774"/>
          </a:xfrm>
          <a:prstGeom prst="rect">
            <a:avLst/>
          </a:prstGeom>
          <a:noFill/>
          <a:ln w="9525">
            <a:noFill/>
            <a:miter lim="800000"/>
            <a:headEnd/>
            <a:tailEnd/>
          </a:ln>
        </p:spPr>
        <p:txBody>
          <a:bodyPr wrap="square">
            <a:spAutoFit/>
          </a:bodyPr>
          <a:lstStyle/>
          <a:p>
            <a:pPr eaLnBrk="0" hangingPunct="0"/>
            <a:r>
              <a:rPr lang="en-US" sz="1000" dirty="0">
                <a:solidFill>
                  <a:schemeClr val="bg2"/>
                </a:solidFill>
                <a:cs typeface="Arial" charset="0"/>
              </a:rPr>
              <a:t>Source</a:t>
            </a:r>
            <a:r>
              <a:rPr lang="en-US" sz="1000" dirty="0" smtClean="0">
                <a:solidFill>
                  <a:schemeClr val="bg2"/>
                </a:solidFill>
                <a:cs typeface="Arial" charset="0"/>
              </a:rPr>
              <a:t>: CDC,  </a:t>
            </a:r>
            <a:r>
              <a:rPr lang="en-US" sz="1000" dirty="0">
                <a:solidFill>
                  <a:schemeClr val="bg2"/>
                </a:solidFill>
                <a:cs typeface="Arial" charset="0"/>
              </a:rPr>
              <a:t>National Notifiable Diseases Surveillance System (NNDSS)</a:t>
            </a:r>
          </a:p>
          <a:p>
            <a:pPr eaLnBrk="0" hangingPunct="0"/>
            <a:r>
              <a:rPr lang="en-US" sz="1000" dirty="0" smtClean="0">
                <a:solidFill>
                  <a:schemeClr val="bg2"/>
                </a:solidFill>
              </a:rPr>
              <a:t>*A total of 2,436 case reports of acute hepatitis C were received in 2015.  </a:t>
            </a:r>
          </a:p>
          <a:p>
            <a:pPr eaLnBrk="0" hangingPunct="0"/>
            <a:r>
              <a:rPr lang="en-US" sz="1000" baseline="30000" dirty="0" smtClean="0">
                <a:solidFill>
                  <a:schemeClr val="bg2"/>
                </a:solidFill>
                <a:cs typeface="Arial" charset="0"/>
              </a:rPr>
              <a:t>†</a:t>
            </a:r>
            <a:r>
              <a:rPr lang="en-US" sz="1000" baseline="30000" dirty="0" smtClean="0">
                <a:solidFill>
                  <a:schemeClr val="bg2"/>
                </a:solidFill>
              </a:rPr>
              <a:t> </a:t>
            </a:r>
            <a:r>
              <a:rPr lang="en-US" sz="1000" dirty="0" smtClean="0">
                <a:solidFill>
                  <a:schemeClr val="bg2"/>
                </a:solidFill>
              </a:rPr>
              <a:t>More than one risk exposure/behavior may be indicated on each case report.</a:t>
            </a:r>
          </a:p>
          <a:p>
            <a:pPr eaLnBrk="0" hangingPunct="0"/>
            <a:r>
              <a:rPr lang="en-US" sz="1000" baseline="6000" dirty="0" smtClean="0">
                <a:solidFill>
                  <a:schemeClr val="bg2"/>
                </a:solidFill>
              </a:rPr>
              <a:t>§</a:t>
            </a:r>
            <a:r>
              <a:rPr lang="en-US" sz="1000" dirty="0">
                <a:solidFill>
                  <a:schemeClr val="bg2"/>
                </a:solidFill>
              </a:rPr>
              <a:t>No risk data reported</a:t>
            </a:r>
            <a:r>
              <a:rPr lang="en-US" sz="1000" dirty="0" smtClean="0">
                <a:solidFill>
                  <a:schemeClr val="bg2"/>
                </a:solidFill>
              </a:rPr>
              <a:t>. </a:t>
            </a:r>
            <a:endParaRPr lang="en-US" sz="1000" dirty="0">
              <a:solidFill>
                <a:schemeClr val="bg2"/>
              </a:solidFill>
            </a:endParaRPr>
          </a:p>
          <a:p>
            <a:pPr eaLnBrk="0" hangingPunct="0"/>
            <a:r>
              <a:rPr lang="en-US" sz="1000" dirty="0">
                <a:solidFill>
                  <a:schemeClr val="bg2"/>
                </a:solidFill>
              </a:rPr>
              <a:t>¶A total of 1,334 acute hepatitis C cases were reported among males in </a:t>
            </a:r>
            <a:r>
              <a:rPr lang="en-US" sz="1000" dirty="0" smtClean="0">
                <a:solidFill>
                  <a:schemeClr val="bg2"/>
                </a:solidFill>
              </a:rPr>
              <a:t>2015.</a:t>
            </a:r>
            <a:endParaRPr lang="en-US" sz="1000" dirty="0">
              <a:solidFill>
                <a:schemeClr val="bg2"/>
              </a:solidFill>
            </a:endParaRPr>
          </a:p>
        </p:txBody>
      </p:sp>
      <p:sp>
        <p:nvSpPr>
          <p:cNvPr id="5" name="Rectangle 49"/>
          <p:cNvSpPr>
            <a:spLocks noChangeArrowheads="1"/>
          </p:cNvSpPr>
          <p:nvPr/>
        </p:nvSpPr>
        <p:spPr bwMode="auto">
          <a:xfrm>
            <a:off x="4665643" y="5378678"/>
            <a:ext cx="1276119"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2"/>
                </a:solidFill>
                <a:effectLst/>
                <a:latin typeface="Calibri" panose="020F0502020204030204" pitchFamily="34" charset="0"/>
              </a:rPr>
              <a:t>Number</a:t>
            </a:r>
            <a:r>
              <a:rPr kumimoji="0" lang="en-US" sz="1400" b="0" i="0" u="none" strike="noStrike" cap="none" normalizeH="0" baseline="0" dirty="0" smtClean="0">
                <a:ln>
                  <a:noFill/>
                </a:ln>
                <a:solidFill>
                  <a:schemeClr val="bg2"/>
                </a:solidFill>
                <a:effectLst/>
              </a:rPr>
              <a:t> </a:t>
            </a:r>
            <a:r>
              <a:rPr kumimoji="0" lang="en-US" sz="1400" b="0" i="0" u="none" strike="noStrike" cap="none" normalizeH="0" baseline="0" dirty="0" smtClean="0">
                <a:ln>
                  <a:noFill/>
                </a:ln>
                <a:solidFill>
                  <a:schemeClr val="bg2"/>
                </a:solidFill>
                <a:effectLst/>
                <a:latin typeface="Calibri" panose="020F0502020204030204" pitchFamily="34" charset="0"/>
              </a:rPr>
              <a:t>of</a:t>
            </a:r>
            <a:r>
              <a:rPr kumimoji="0" lang="en-US" sz="1400" b="0" i="0" u="none" strike="noStrike" cap="none" normalizeH="0" baseline="0" dirty="0" smtClean="0">
                <a:ln>
                  <a:noFill/>
                </a:ln>
                <a:solidFill>
                  <a:schemeClr val="bg2"/>
                </a:solidFill>
                <a:effectLst/>
              </a:rPr>
              <a:t> </a:t>
            </a:r>
            <a:r>
              <a:rPr kumimoji="0" lang="en-US" sz="1400" b="0" i="0" u="none" strike="noStrike" cap="none" normalizeH="0" baseline="0" dirty="0" smtClean="0">
                <a:ln>
                  <a:noFill/>
                </a:ln>
                <a:solidFill>
                  <a:schemeClr val="bg2"/>
                </a:solidFill>
                <a:effectLst/>
                <a:latin typeface="Calibri" panose="020F0502020204030204" pitchFamily="34" charset="0"/>
              </a:rPr>
              <a:t>cases</a:t>
            </a:r>
          </a:p>
        </p:txBody>
      </p:sp>
    </p:spTree>
    <p:extLst>
      <p:ext uri="{BB962C8B-B14F-4D97-AF65-F5344CB8AC3E}">
        <p14:creationId xmlns:p14="http://schemas.microsoft.com/office/powerpoint/2010/main" val="2023317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1524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4.6b. Acute hepatitis C </a:t>
            </a:r>
            <a:r>
              <a:rPr lang="en-US" sz="2400" b="1" dirty="0" smtClean="0">
                <a:ln w="11430"/>
                <a:solidFill>
                  <a:srgbClr val="FFC000"/>
                </a:solidFill>
                <a:cs typeface="Arial" charset="0"/>
              </a:rPr>
              <a:t>reports*, </a:t>
            </a:r>
            <a:r>
              <a:rPr lang="en-US" sz="2400" b="1" dirty="0">
                <a:ln w="11430"/>
                <a:solidFill>
                  <a:srgbClr val="FFC000"/>
                </a:solidFill>
                <a:cs typeface="Arial" charset="0"/>
              </a:rPr>
              <a:t/>
            </a:r>
            <a:br>
              <a:rPr lang="en-US" sz="2400" b="1" dirty="0">
                <a:ln w="11430"/>
                <a:solidFill>
                  <a:srgbClr val="FFC000"/>
                </a:solidFill>
                <a:cs typeface="Arial" charset="0"/>
              </a:rPr>
            </a:br>
            <a:r>
              <a:rPr lang="en-US" sz="2400" b="1" dirty="0">
                <a:ln w="11430"/>
                <a:solidFill>
                  <a:srgbClr val="FFC000"/>
                </a:solidFill>
                <a:cs typeface="Arial" charset="0"/>
              </a:rPr>
              <a:t>by risk </a:t>
            </a:r>
            <a:r>
              <a:rPr lang="en-US" sz="2400" b="1" dirty="0" smtClean="0">
                <a:ln w="11430"/>
                <a:solidFill>
                  <a:srgbClr val="FFC000"/>
                </a:solidFill>
                <a:cs typeface="Arial" charset="0"/>
              </a:rPr>
              <a:t>exposure/behavior† </a:t>
            </a:r>
            <a:r>
              <a:rPr lang="en-US" sz="2400" b="1" dirty="0">
                <a:ln w="11430"/>
                <a:solidFill>
                  <a:srgbClr val="FFC000"/>
                </a:solidFill>
                <a:cs typeface="Arial" charset="0"/>
              </a:rPr>
              <a:t>— United States, 2015</a:t>
            </a:r>
          </a:p>
        </p:txBody>
      </p:sp>
      <p:graphicFrame>
        <p:nvGraphicFramePr>
          <p:cNvPr id="5" name="Chart 4"/>
          <p:cNvGraphicFramePr/>
          <p:nvPr>
            <p:extLst>
              <p:ext uri="{D42A27DB-BD31-4B8C-83A1-F6EECF244321}">
                <p14:modId xmlns:p14="http://schemas.microsoft.com/office/powerpoint/2010/main" val="3286571572"/>
              </p:ext>
            </p:extLst>
          </p:nvPr>
        </p:nvGraphicFramePr>
        <p:xfrm>
          <a:off x="228600" y="1143000"/>
          <a:ext cx="8534400" cy="4408966"/>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4"/>
          <p:cNvSpPr>
            <a:spLocks noChangeArrowheads="1"/>
          </p:cNvSpPr>
          <p:nvPr/>
        </p:nvSpPr>
        <p:spPr bwMode="auto">
          <a:xfrm>
            <a:off x="381000" y="5638800"/>
            <a:ext cx="5791200" cy="707886"/>
          </a:xfrm>
          <a:prstGeom prst="rect">
            <a:avLst/>
          </a:prstGeom>
          <a:noFill/>
          <a:ln w="9525">
            <a:noFill/>
            <a:miter lim="800000"/>
            <a:headEnd/>
            <a:tailEnd/>
          </a:ln>
        </p:spPr>
        <p:txBody>
          <a:bodyPr wrap="square">
            <a:spAutoFit/>
          </a:bodyPr>
          <a:lstStyle/>
          <a:p>
            <a:pPr eaLnBrk="0" hangingPunct="0"/>
            <a:r>
              <a:rPr lang="en-US" sz="1000" dirty="0">
                <a:solidFill>
                  <a:schemeClr val="bg2"/>
                </a:solidFill>
                <a:cs typeface="Arial" charset="0"/>
              </a:rPr>
              <a:t>Source: </a:t>
            </a:r>
            <a:r>
              <a:rPr lang="en-US" sz="1000" dirty="0" smtClean="0">
                <a:solidFill>
                  <a:schemeClr val="bg2"/>
                </a:solidFill>
                <a:cs typeface="Arial" charset="0"/>
              </a:rPr>
              <a:t>CDC, National </a:t>
            </a:r>
            <a:r>
              <a:rPr lang="en-US" sz="1000" dirty="0">
                <a:solidFill>
                  <a:schemeClr val="bg2"/>
                </a:solidFill>
                <a:cs typeface="Arial" charset="0"/>
              </a:rPr>
              <a:t>Notifiable Diseases Surveillance System (NNDSS)</a:t>
            </a:r>
          </a:p>
          <a:p>
            <a:pPr eaLnBrk="0" hangingPunct="0"/>
            <a:r>
              <a:rPr lang="en-US" sz="1000" dirty="0" smtClean="0">
                <a:solidFill>
                  <a:schemeClr val="bg2"/>
                </a:solidFill>
              </a:rPr>
              <a:t>*A total of 2,436 case reports of  acute hepatitis C were received in 2015.  </a:t>
            </a:r>
          </a:p>
          <a:p>
            <a:pPr eaLnBrk="0" hangingPunct="0"/>
            <a:r>
              <a:rPr lang="en-US" sz="1000" baseline="30000" dirty="0" smtClean="0">
                <a:solidFill>
                  <a:schemeClr val="bg2"/>
                </a:solidFill>
                <a:cs typeface="Arial" charset="0"/>
              </a:rPr>
              <a:t>†</a:t>
            </a:r>
            <a:r>
              <a:rPr lang="en-US" sz="1000" dirty="0" smtClean="0">
                <a:solidFill>
                  <a:schemeClr val="bg2"/>
                </a:solidFill>
              </a:rPr>
              <a:t>More than one risk exposure/behavior may be indicated on each case report.</a:t>
            </a:r>
          </a:p>
          <a:p>
            <a:pPr eaLnBrk="0" hangingPunct="0"/>
            <a:r>
              <a:rPr lang="en-US" sz="1000" baseline="30000" dirty="0" smtClean="0">
                <a:solidFill>
                  <a:schemeClr val="bg2"/>
                </a:solidFill>
              </a:rPr>
              <a:t> </a:t>
            </a:r>
            <a:r>
              <a:rPr lang="en-US" sz="1000" baseline="6000" dirty="0" smtClean="0">
                <a:solidFill>
                  <a:schemeClr val="bg2"/>
                </a:solidFill>
              </a:rPr>
              <a:t>§</a:t>
            </a:r>
            <a:r>
              <a:rPr lang="en-US" sz="1000" dirty="0">
                <a:solidFill>
                  <a:schemeClr val="bg2"/>
                </a:solidFill>
              </a:rPr>
              <a:t>No risk data reported</a:t>
            </a:r>
            <a:r>
              <a:rPr lang="en-US" sz="1000" dirty="0" smtClean="0">
                <a:solidFill>
                  <a:schemeClr val="bg2"/>
                </a:solidFill>
              </a:rPr>
              <a:t>.</a:t>
            </a:r>
          </a:p>
        </p:txBody>
      </p:sp>
      <p:sp>
        <p:nvSpPr>
          <p:cNvPr id="6" name="Rectangle 49"/>
          <p:cNvSpPr>
            <a:spLocks noChangeArrowheads="1"/>
          </p:cNvSpPr>
          <p:nvPr/>
        </p:nvSpPr>
        <p:spPr bwMode="auto">
          <a:xfrm>
            <a:off x="4502227" y="5487661"/>
            <a:ext cx="1276119"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2"/>
                </a:solidFill>
                <a:effectLst/>
                <a:latin typeface="Calibri" panose="020F0502020204030204" pitchFamily="34" charset="0"/>
              </a:rPr>
              <a:t>Number</a:t>
            </a:r>
            <a:r>
              <a:rPr kumimoji="0" lang="en-US" sz="1400" b="0" i="0" u="none" strike="noStrike" cap="none" normalizeH="0" baseline="0" dirty="0" smtClean="0">
                <a:ln>
                  <a:noFill/>
                </a:ln>
                <a:solidFill>
                  <a:schemeClr val="bg2"/>
                </a:solidFill>
                <a:effectLst/>
              </a:rPr>
              <a:t> </a:t>
            </a:r>
            <a:r>
              <a:rPr kumimoji="0" lang="en-US" sz="1400" b="0" i="0" u="none" strike="noStrike" cap="none" normalizeH="0" baseline="0" dirty="0" smtClean="0">
                <a:ln>
                  <a:noFill/>
                </a:ln>
                <a:solidFill>
                  <a:schemeClr val="bg2"/>
                </a:solidFill>
                <a:effectLst/>
                <a:latin typeface="Calibri" panose="020F0502020204030204" pitchFamily="34" charset="0"/>
              </a:rPr>
              <a:t>of</a:t>
            </a:r>
            <a:r>
              <a:rPr kumimoji="0" lang="en-US" sz="1400" b="0" i="0" u="none" strike="noStrike" cap="none" normalizeH="0" baseline="0" dirty="0" smtClean="0">
                <a:ln>
                  <a:noFill/>
                </a:ln>
                <a:solidFill>
                  <a:schemeClr val="bg2"/>
                </a:solidFill>
                <a:effectLst/>
              </a:rPr>
              <a:t> </a:t>
            </a:r>
            <a:r>
              <a:rPr kumimoji="0" lang="en-US" sz="1400" b="0" i="0" u="none" strike="noStrike" cap="none" normalizeH="0" baseline="0" dirty="0" smtClean="0">
                <a:ln>
                  <a:noFill/>
                </a:ln>
                <a:solidFill>
                  <a:schemeClr val="bg2"/>
                </a:solidFill>
                <a:effectLst/>
                <a:latin typeface="Calibri" panose="020F0502020204030204" pitchFamily="34" charset="0"/>
              </a:rPr>
              <a:t>cases</a:t>
            </a:r>
          </a:p>
        </p:txBody>
      </p:sp>
    </p:spTree>
    <p:extLst>
      <p:ext uri="{BB962C8B-B14F-4D97-AF65-F5344CB8AC3E}">
        <p14:creationId xmlns:p14="http://schemas.microsoft.com/office/powerpoint/2010/main" val="1408698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TotalTime>
  <Words>981</Words>
  <Application>Microsoft Office PowerPoint</Application>
  <PresentationFormat>On-screen Show (4:3)</PresentationFormat>
  <Paragraphs>66</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Office Theme</vt:lpstr>
      <vt:lpstr>Figure 4.1. Reported number of acute hepatitis C cases — United States, 2000–2015</vt:lpstr>
      <vt:lpstr>Figure 4.2. Incidence of acute hepatitis C,  by age group — United States, 2000–2015</vt:lpstr>
      <vt:lpstr>Figure 4.3. Incidence of acute hepatitis C,   by sex — United States, 2000–2015</vt:lpstr>
      <vt:lpstr>Figure 4.4. Incidence of acute hepatitis C,  by race/ethnicity — United States, 2000–2015</vt:lpstr>
      <vt:lpstr>Figure 4.5. Availability of information on risk exposures/behaviors associated with acute hepatitis C — United States, 2015</vt:lpstr>
      <vt:lpstr>Figure 4.6a. Acute hepatitis C reports*,  by risk exposure/behavior† — United States, 2015</vt:lpstr>
      <vt:lpstr>Figure 4.6b. Acute hepatitis C reports*,  by risk exposure/behavior† — United States, 2015</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4.1. Reported number of acute hepatitis C cases — United States, 2000–2013</dc:title>
  <dc:creator>CDC User</dc:creator>
  <cp:lastModifiedBy>Peterson, Paul (CDC/OID/NCHHSTP) (CTR)</cp:lastModifiedBy>
  <cp:revision>86</cp:revision>
  <cp:lastPrinted>2017-05-31T16:15:34Z</cp:lastPrinted>
  <dcterms:created xsi:type="dcterms:W3CDTF">2014-11-25T14:52:55Z</dcterms:created>
  <dcterms:modified xsi:type="dcterms:W3CDTF">2017-06-13T18:35:06Z</dcterms:modified>
</cp:coreProperties>
</file>