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5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0000FF"/>
    <a:srgbClr val="8A343D"/>
    <a:srgbClr val="7CA295"/>
    <a:srgbClr val="993300"/>
    <a:srgbClr val="800000"/>
    <a:srgbClr val="FF9900"/>
    <a:srgbClr val="FF9933"/>
    <a:srgbClr val="9933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0292" autoAdjust="0"/>
  </p:normalViewPr>
  <p:slideViewPr>
    <p:cSldViewPr>
      <p:cViewPr varScale="1">
        <p:scale>
          <a:sx n="70" d="100"/>
          <a:sy n="70" d="100"/>
        </p:scale>
        <p:origin x="111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597484276729561"/>
          <c:y val="3.168543372754519E-2"/>
          <c:w val="0.81530488376452948"/>
          <c:h val="0.860372704166918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rgbClr val="7CA295"/>
            </a:solidFill>
          </c:spPr>
          <c:invertIfNegative val="0"/>
          <c:dLbls>
            <c:dLbl>
              <c:idx val="0"/>
              <c:layout>
                <c:manualLayout>
                  <c:x val="6.9354611923509561E-4"/>
                  <c:y val="-3.004616463074328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76B0-42BE-8402-4D3186F5EE6C}"/>
                </c:ext>
              </c:extLst>
            </c:dLbl>
            <c:dLbl>
              <c:idx val="3"/>
              <c:layout>
                <c:manualLayout>
                  <c:x val="-3.7912448443944507E-3"/>
                  <c:y val="6.010179262042537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76B0-42BE-8402-4D3186F5EE6C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6B0-42BE-8402-4D3186F5EE6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rgbClr val="FFC000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Injection-drug user</c:v>
                </c:pt>
                <c:pt idx="1">
                  <c:v>Sexual contact</c:v>
                </c:pt>
                <c:pt idx="2">
                  <c:v>Men who have sex
with men¶</c:v>
                </c:pt>
                <c:pt idx="3">
                  <c:v>Multiple sex partners</c:v>
                </c:pt>
                <c:pt idx="4">
                  <c:v>Household contact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502</c:v>
                </c:pt>
                <c:pt idx="1">
                  <c:v>34</c:v>
                </c:pt>
                <c:pt idx="2">
                  <c:v>59</c:v>
                </c:pt>
                <c:pt idx="3">
                  <c:v>419</c:v>
                </c:pt>
                <c:pt idx="4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6B0-42BE-8402-4D3186F5EE6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</c:spPr>
          <c:invertIfNegative val="0"/>
          <c:dLbls>
            <c:dLbl>
              <c:idx val="2"/>
              <c:layout>
                <c:manualLayout>
                  <c:x val="-2.584481627296588E-3"/>
                  <c:y val="9.0145591411433957E-3"/>
                </c:manualLayout>
              </c:layout>
              <c:numFmt formatCode="#,##0" sourceLinked="0"/>
              <c:spPr>
                <a:ln>
                  <a:noFill/>
                </a:ln>
              </c:spPr>
              <c:txPr>
                <a:bodyPr/>
                <a:lstStyle/>
                <a:p>
                  <a:pPr>
                    <a:defRPr>
                      <a:solidFill>
                        <a:srgbClr val="FFC000"/>
                      </a:solidFill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76B0-42BE-8402-4D3186F5EE6C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6B0-42BE-8402-4D3186F5EE6C}"/>
                </c:ext>
              </c:extLst>
            </c:dLbl>
            <c:numFmt formatCode="#,##0" sourceLinked="0"/>
            <c:spPr>
              <a:ln>
                <a:noFill/>
              </a:ln>
            </c:spPr>
            <c:txPr>
              <a:bodyPr/>
              <a:lstStyle/>
              <a:p>
                <a:pPr>
                  <a:defRPr>
                    <a:solidFill>
                      <a:srgbClr val="0000FF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Injection-drug user</c:v>
                </c:pt>
                <c:pt idx="1">
                  <c:v>Sexual contact</c:v>
                </c:pt>
                <c:pt idx="2">
                  <c:v>Men who have sex
with men¶</c:v>
                </c:pt>
                <c:pt idx="3">
                  <c:v>Multiple sex partners</c:v>
                </c:pt>
                <c:pt idx="4">
                  <c:v>Household contact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1155</c:v>
                </c:pt>
                <c:pt idx="1">
                  <c:v>991</c:v>
                </c:pt>
                <c:pt idx="2">
                  <c:v>441</c:v>
                </c:pt>
                <c:pt idx="3">
                  <c:v>1169</c:v>
                </c:pt>
                <c:pt idx="4">
                  <c:v>1008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6B0-42BE-8402-4D3186F5EE6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Missing§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rgbClr val="0000FF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Injection-drug user</c:v>
                </c:pt>
                <c:pt idx="1">
                  <c:v>Sexual contact</c:v>
                </c:pt>
                <c:pt idx="2">
                  <c:v>Men who have sex
with men¶</c:v>
                </c:pt>
                <c:pt idx="3">
                  <c:v>Multiple sex partners</c:v>
                </c:pt>
                <c:pt idx="4">
                  <c:v>Household contact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1713</c:v>
                </c:pt>
                <c:pt idx="1">
                  <c:v>2345</c:v>
                </c:pt>
                <c:pt idx="2">
                  <c:v>1580</c:v>
                </c:pt>
                <c:pt idx="3">
                  <c:v>1782</c:v>
                </c:pt>
                <c:pt idx="4">
                  <c:v>2345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76B0-42BE-8402-4D3186F5EE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72068152"/>
        <c:axId val="272067760"/>
      </c:barChart>
      <c:valAx>
        <c:axId val="272067760"/>
        <c:scaling>
          <c:orientation val="minMax"/>
          <c:max val="2500"/>
          <c:min val="0"/>
        </c:scaling>
        <c:delete val="0"/>
        <c:axPos val="t"/>
        <c:majorGridlines/>
        <c:numFmt formatCode="#,##0" sourceLinked="0"/>
        <c:majorTickMark val="none"/>
        <c:minorTickMark val="none"/>
        <c:tickLblPos val="high"/>
        <c:txPr>
          <a:bodyPr rot="0" vert="horz" anchor="t" anchorCtr="0"/>
          <a:lstStyle/>
          <a:p>
            <a:pPr>
              <a:defRPr>
                <a:solidFill>
                  <a:srgbClr val="FFC000"/>
                </a:solidFill>
              </a:defRPr>
            </a:pPr>
            <a:endParaRPr lang="en-US"/>
          </a:p>
        </c:txPr>
        <c:crossAx val="272068152"/>
        <c:crosses val="autoZero"/>
        <c:crossBetween val="between"/>
      </c:valAx>
      <c:catAx>
        <c:axId val="272068152"/>
        <c:scaling>
          <c:orientation val="maxMin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ln w="19050"/>
        </c:spPr>
        <c:txPr>
          <a:bodyPr rot="0" vert="horz" anchor="ctr" anchorCtr="0"/>
          <a:lstStyle/>
          <a:p>
            <a: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>
                <a:solidFill>
                  <a:srgbClr val="FFC000"/>
                </a:solidFill>
              </a:defRPr>
            </a:pPr>
            <a:endParaRPr lang="en-US"/>
          </a:p>
        </c:txPr>
        <c:crossAx val="272067760"/>
        <c:crosses val="autoZero"/>
        <c:auto val="0"/>
        <c:lblAlgn val="ctr"/>
        <c:lblOffset val="50"/>
        <c:tickMarkSkip val="1"/>
        <c:noMultiLvlLbl val="0"/>
      </c:catAx>
      <c:spPr>
        <a:ln>
          <a:solidFill>
            <a:srgbClr val="FFC000"/>
          </a:solidFill>
        </a:ln>
      </c:spPr>
    </c:plotArea>
    <c:legend>
      <c:legendPos val="r"/>
      <c:layout>
        <c:manualLayout>
          <c:xMode val="edge"/>
          <c:yMode val="edge"/>
          <c:x val="0.81231533558305202"/>
          <c:y val="0.37928858726009496"/>
          <c:w val="0.14155371203599551"/>
          <c:h val="0.22389127065166756"/>
        </c:manualLayout>
      </c:layout>
      <c:overlay val="1"/>
      <c:txPr>
        <a:bodyPr/>
        <a:lstStyle/>
        <a:p>
          <a:pPr>
            <a:defRPr>
              <a:solidFill>
                <a:srgbClr val="FFC000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spcBef>
          <a:spcPts val="0"/>
        </a:spcBef>
        <a:spcAft>
          <a:spcPts val="0"/>
        </a:spcAft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0.15833</cdr:x>
      <cdr:y>0.09859</cdr:y>
    </cdr:from>
    <cdr:to>
      <cdr:x>0.25833</cdr:x>
      <cdr:y>0.26761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7800" y="533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123FD44-8CB9-42DF-8FBC-4A426F377608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D7A9522-B737-4338-8F9E-88DAC7C78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067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Figure 3.6a presents reported risk exposures/behaviors for acute hepatitis B during the incubation period, 2 weeks to 6 months prior to onset of symptoms.</a:t>
            </a:r>
          </a:p>
          <a:p>
            <a:r>
              <a:rPr lang="en-US" dirty="0" smtClean="0"/>
              <a:t> </a:t>
            </a:r>
            <a:endParaRPr lang="en-US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 1,657 case reports that included information about injection-drug use, 30.3% (n=502) indicated use of injection drugs.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 1,025 case reports that included information about sexual contact, 3.3% (n=34) indicated sexual contact with a person with confirmed or suspected hepatitis B.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 500 case reports from males that included information about sexual preference/practices, 11.8% (n=59) indicated sex with another man.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 1,588 case reports that had information about number of sex partners, 26.4% (n=419) indicated having ≥2 sex partners.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 1,025 case reports that included information about household contact, 1.7% (n=17) indicated household contact with a person with confirmed or suspected hepatitis B.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253396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318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940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2220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75344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566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004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282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227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55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81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478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02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1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506437" y="311443"/>
            <a:ext cx="8229600" cy="9144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3.6a. Acute hepatitis B reports*, </a:t>
            </a:r>
            <a:br>
              <a:rPr lang="en-US" sz="24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</a:br>
            <a:r>
              <a:rPr lang="en-US" sz="24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by risk exposure/behavior</a:t>
            </a:r>
            <a:r>
              <a:rPr lang="en-US" sz="2400" b="1" baseline="3000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†</a:t>
            </a:r>
            <a:r>
              <a:rPr lang="en-US" sz="24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 — United States, 2015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28600" y="5640130"/>
            <a:ext cx="6934200" cy="913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ts val="0"/>
              </a:spcBef>
              <a:spcAft>
                <a:spcPts val="100"/>
              </a:spcAft>
            </a:pPr>
            <a:r>
              <a:rPr lang="en-US" sz="1000" b="0" dirty="0" smtClean="0">
                <a:solidFill>
                  <a:schemeClr val="bg2"/>
                </a:solidFill>
                <a:latin typeface="+mn-lt"/>
              </a:rPr>
              <a:t>*A total of </a:t>
            </a:r>
            <a:r>
              <a:rPr lang="en-US" sz="1000" dirty="0" smtClean="0">
                <a:solidFill>
                  <a:schemeClr val="bg2"/>
                </a:solidFill>
              </a:rPr>
              <a:t>3,370 </a:t>
            </a:r>
            <a:r>
              <a:rPr lang="en-US" sz="1000" b="0" dirty="0" smtClean="0">
                <a:solidFill>
                  <a:schemeClr val="bg2"/>
                </a:solidFill>
                <a:latin typeface="+mn-lt"/>
              </a:rPr>
              <a:t> case-reports of acute hepatitis B were received in 2015.</a:t>
            </a:r>
          </a:p>
          <a:p>
            <a:pPr eaLnBrk="0" hangingPunct="0">
              <a:spcBef>
                <a:spcPts val="0"/>
              </a:spcBef>
              <a:spcAft>
                <a:spcPts val="100"/>
              </a:spcAft>
            </a:pPr>
            <a:r>
              <a:rPr lang="en-US" sz="1000" b="0" baseline="30000" dirty="0" smtClean="0">
                <a:solidFill>
                  <a:schemeClr val="bg2"/>
                </a:solidFill>
                <a:latin typeface="+mn-lt"/>
                <a:cs typeface="Arial" charset="0"/>
              </a:rPr>
              <a:t>†</a:t>
            </a:r>
            <a:r>
              <a:rPr lang="en-US" sz="1000" b="0" baseline="300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1000" b="0" dirty="0" smtClean="0">
                <a:solidFill>
                  <a:schemeClr val="bg2"/>
                </a:solidFill>
                <a:latin typeface="+mn-lt"/>
              </a:rPr>
              <a:t>More than one risk exposure/behavior may be indicated on each case-report.</a:t>
            </a:r>
          </a:p>
          <a:p>
            <a:pPr eaLnBrk="0" hangingPunct="0">
              <a:spcBef>
                <a:spcPts val="0"/>
              </a:spcBef>
              <a:spcAft>
                <a:spcPts val="100"/>
              </a:spcAft>
            </a:pPr>
            <a:r>
              <a:rPr lang="en-US" sz="1000" dirty="0">
                <a:solidFill>
                  <a:schemeClr val="bg2"/>
                </a:solidFill>
              </a:rPr>
              <a:t>§ No risk data reported.</a:t>
            </a:r>
          </a:p>
          <a:p>
            <a:pPr eaLnBrk="0" hangingPunct="0">
              <a:spcBef>
                <a:spcPts val="0"/>
              </a:spcBef>
              <a:spcAft>
                <a:spcPts val="100"/>
              </a:spcAft>
            </a:pPr>
            <a:r>
              <a:rPr lang="en-US" sz="1000" dirty="0">
                <a:solidFill>
                  <a:schemeClr val="bg2"/>
                </a:solidFill>
              </a:rPr>
              <a:t>¶A total of 2080 acute hepatitis B cases were reported among males in 2015.</a:t>
            </a:r>
          </a:p>
          <a:p>
            <a:pPr eaLnBrk="0" hangingPunct="0">
              <a:spcBef>
                <a:spcPts val="0"/>
              </a:spcBef>
              <a:spcAft>
                <a:spcPts val="100"/>
              </a:spcAft>
            </a:pPr>
            <a:r>
              <a:rPr lang="en-US" sz="1000" b="0" dirty="0" smtClean="0">
                <a:solidFill>
                  <a:schemeClr val="bg2"/>
                </a:solidFill>
                <a:latin typeface="+mn-lt"/>
                <a:cs typeface="Arial" charset="0"/>
              </a:rPr>
              <a:t>Source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: National </a:t>
            </a:r>
            <a:r>
              <a:rPr lang="en-US" sz="10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4621237" y="5495144"/>
            <a:ext cx="14747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Number of cases</a:t>
            </a:r>
          </a:p>
        </p:txBody>
      </p:sp>
      <p:graphicFrame>
        <p:nvGraphicFramePr>
          <p:cNvPr id="51" name="Chart 50"/>
          <p:cNvGraphicFramePr/>
          <p:nvPr>
            <p:extLst>
              <p:ext uri="{D42A27DB-BD31-4B8C-83A1-F6EECF244321}">
                <p14:modId xmlns:p14="http://schemas.microsoft.com/office/powerpoint/2010/main" val="3381864196"/>
              </p:ext>
            </p:extLst>
          </p:nvPr>
        </p:nvGraphicFramePr>
        <p:xfrm>
          <a:off x="354037" y="1270000"/>
          <a:ext cx="8534400" cy="42268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51413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9684</TotalTime>
  <Words>235</Words>
  <Application>Microsoft Office PowerPoint</Application>
  <PresentationFormat>On-screen Show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Figure 3.6a. Acute hepatitis B reports*,  by risk exposure/behavior† — United States, 2015</vt:lpstr>
    </vt:vector>
  </TitlesOfParts>
  <Company>Centers for Disease Control and Prevention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CDC User</dc:creator>
  <cp:lastModifiedBy>Peterson, Paul (CDC/OID/NCHHSTP) (CTR)</cp:lastModifiedBy>
  <cp:revision>114</cp:revision>
  <cp:lastPrinted>2017-05-31T16:05:35Z</cp:lastPrinted>
  <dcterms:created xsi:type="dcterms:W3CDTF">2014-11-24T22:15:53Z</dcterms:created>
  <dcterms:modified xsi:type="dcterms:W3CDTF">2017-06-05T14:41:42Z</dcterms:modified>
</cp:coreProperties>
</file>