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6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000"/>
    <a:srgbClr val="0000FF"/>
    <a:srgbClr val="8A343D"/>
    <a:srgbClr val="7CA295"/>
    <a:srgbClr val="993300"/>
    <a:srgbClr val="800000"/>
    <a:srgbClr val="FF9900"/>
    <a:srgbClr val="FF9933"/>
    <a:srgbClr val="9933FF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60292" autoAdjust="0"/>
  </p:normalViewPr>
  <p:slideViewPr>
    <p:cSldViewPr>
      <p:cViewPr varScale="1">
        <p:scale>
          <a:sx n="70" d="100"/>
          <a:sy n="70" d="100"/>
        </p:scale>
        <p:origin x="1110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2015</c:v>
                </c:pt>
              </c:strCache>
            </c:strRef>
          </c:tx>
          <c:dPt>
            <c:idx val="0"/>
            <c:bubble3D val="0"/>
            <c:spPr>
              <a:solidFill>
                <a:srgbClr val="FFC000"/>
              </a:solidFill>
            </c:spPr>
            <c:extLst>
              <c:ext xmlns:c16="http://schemas.microsoft.com/office/drawing/2014/chart" uri="{C3380CC4-5D6E-409C-BE32-E72D297353CC}">
                <c16:uniqueId val="{00000001-394D-48EB-A0FC-135B21762A26}"/>
              </c:ext>
            </c:extLst>
          </c:dPt>
          <c:dPt>
            <c:idx val="1"/>
            <c:bubble3D val="0"/>
            <c:spPr>
              <a:solidFill>
                <a:srgbClr val="7CA295"/>
              </a:solidFill>
            </c:spPr>
            <c:extLst>
              <c:ext xmlns:c16="http://schemas.microsoft.com/office/drawing/2014/chart" uri="{C3380CC4-5D6E-409C-BE32-E72D297353CC}">
                <c16:uniqueId val="{00000003-394D-48EB-A0FC-135B21762A26}"/>
              </c:ext>
            </c:extLst>
          </c:dPt>
          <c:dPt>
            <c:idx val="2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5-394D-48EB-A0FC-135B21762A26}"/>
              </c:ext>
            </c:extLst>
          </c:dPt>
          <c:dLbls>
            <c:spPr>
              <a:noFill/>
              <a:ln>
                <a:noFill/>
              </a:ln>
              <a:effectLst/>
            </c:spPr>
            <c:dLblPos val="bestFit"/>
            <c:showLegendKey val="0"/>
            <c:showVal val="1"/>
            <c:showCatName val="0"/>
            <c:showSerName val="0"/>
            <c:showPercent val="1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Sheet1!$A$2:$A$4</c:f>
              <c:strCache>
                <c:ptCount val="3"/>
                <c:pt idx="0">
                  <c:v>Risk identified*</c:v>
                </c:pt>
                <c:pt idx="1">
                  <c:v>No risk identified</c:v>
                </c:pt>
                <c:pt idx="2">
                  <c:v>Risk data missing </c:v>
                </c:pt>
              </c:strCache>
            </c:strRef>
          </c:cat>
          <c:val>
            <c:numRef>
              <c:f>Sheet1!$B$2:$B$4</c:f>
              <c:numCache>
                <c:formatCode>#,##0</c:formatCode>
                <c:ptCount val="3"/>
                <c:pt idx="0">
                  <c:v>1056</c:v>
                </c:pt>
                <c:pt idx="1">
                  <c:v>1151</c:v>
                </c:pt>
                <c:pt idx="2">
                  <c:v>1163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94D-48EB-A0FC-135B21762A2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342"/>
      </c:pieChart>
    </c:plotArea>
    <c:legend>
      <c:legendPos val="r"/>
      <c:layout/>
      <c:overlay val="0"/>
      <c:txPr>
        <a:bodyPr/>
        <a:lstStyle/>
        <a:p>
          <a:pPr>
            <a:defRPr>
              <a:solidFill>
                <a:schemeClr val="bg1"/>
              </a:solidFill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9123FD44-8CB9-42DF-8FBC-4A426F377608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D7A9522-B737-4338-8F9E-88DAC7C78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0670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415790"/>
            <a:ext cx="5140960" cy="4183380"/>
          </a:xfrm>
          <a:noFill/>
          <a:ln/>
        </p:spPr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Of the 3,370 case reports of acute hepatitis B received by CDC during 2015, a total of 1,163 (35%) did not include a response (i.e., a “yes” or “no” response to any of the questions about risk exposures and behaviors) to enable assessment of risk exposures or behaviors.</a:t>
            </a:r>
            <a:endParaRPr lang="en-US" sz="11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Of the 2,207 case reports that contained risk exposure/behavior information:</a:t>
            </a:r>
            <a:endParaRPr lang="en-US" sz="11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628650" lvl="1" indent="-171450">
              <a:buFont typeface="Courier New" panose="02070309020205020404" pitchFamily="49" charset="0"/>
              <a:buChar char="o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1,151 (52.2%) indicated no risk exposure/behavior for acute hepatitis B.</a:t>
            </a:r>
            <a:endParaRPr lang="en-US" sz="11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628650" lvl="1" indent="-171450">
              <a:buFont typeface="Courier New" panose="02070309020205020404" pitchFamily="49" charset="0"/>
              <a:buChar char="o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1,056 (47.8%)  indicated at least one risk exposure/behavior for acute hepatitis B during the 6 weeks to 6 months prior to illness onset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en-US" sz="11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6828097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3183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940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2220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har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075344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566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004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2822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227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255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781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478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024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49C58C-A9CE-4728-9BEE-099A3B8F4A99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1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152400" y="457200"/>
            <a:ext cx="8839200" cy="1066800"/>
          </a:xfrm>
          <a:prstGeom prst="rect">
            <a:avLst/>
          </a:prstGeo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2400" b="1" dirty="0">
                <a:ln w="11430"/>
                <a:solidFill>
                  <a:srgbClr val="FFC000"/>
                </a:solidFill>
                <a:cs typeface="Arial" charset="0"/>
              </a:rPr>
              <a:t>Figure 3.5. Availability </a:t>
            </a:r>
            <a:r>
              <a:rPr lang="en-US" sz="2400" b="1" dirty="0" smtClean="0">
                <a:ln w="11430"/>
                <a:solidFill>
                  <a:srgbClr val="FFC000"/>
                </a:solidFill>
                <a:cs typeface="Arial" charset="0"/>
              </a:rPr>
              <a:t>of information on risk </a:t>
            </a:r>
            <a:r>
              <a:rPr lang="en-US" sz="2400" b="1" dirty="0">
                <a:ln w="11430"/>
                <a:solidFill>
                  <a:srgbClr val="FFC000"/>
                </a:solidFill>
                <a:cs typeface="Arial" charset="0"/>
              </a:rPr>
              <a:t>exposures/behaviors</a:t>
            </a:r>
            <a:br>
              <a:rPr lang="en-US" sz="2400" b="1" dirty="0">
                <a:ln w="11430"/>
                <a:solidFill>
                  <a:srgbClr val="FFC000"/>
                </a:solidFill>
                <a:cs typeface="Arial" charset="0"/>
              </a:rPr>
            </a:br>
            <a:r>
              <a:rPr lang="en-US" sz="2400" b="1" dirty="0">
                <a:ln w="11430"/>
                <a:solidFill>
                  <a:srgbClr val="FFC000"/>
                </a:solidFill>
                <a:cs typeface="Arial" charset="0"/>
              </a:rPr>
              <a:t>associated with acute hepatitis B — United States, 2015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457200" y="6172200"/>
            <a:ext cx="71628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Source: National </a:t>
            </a:r>
            <a:r>
              <a:rPr lang="en-US" sz="1000" b="0" dirty="0" err="1">
                <a:solidFill>
                  <a:schemeClr val="bg2"/>
                </a:solidFill>
                <a:latin typeface="+mn-lt"/>
                <a:cs typeface="Arial" charset="0"/>
              </a:rPr>
              <a:t>Notifiable</a:t>
            </a:r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 Diseases Surveillance System (NNDSS)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1000" y="5181600"/>
            <a:ext cx="7924800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" indent="-57150"/>
            <a:r>
              <a:rPr lang="en-US" sz="1100" b="0" dirty="0" smtClean="0">
                <a:solidFill>
                  <a:schemeClr val="bg2"/>
                </a:solidFill>
                <a:latin typeface="+mn-lt"/>
              </a:rPr>
              <a:t>* Includes case reports indicating the presence of at least one of the following risks 6 weeks to 6 months prior to onset of acute, symptomatic hepatitis B:  1) using injection drugs; 2) having sexual contact with suspected/confirmed hepatitis B patient; 3) being a man who has sex with men; 4) having multiple sex partners concurrently; 5) having household contact with suspected/confirmed hepatitis B patient; 6) occupational exposure to blood; 7) being a hemodialysis patient; 8) having received a blood transfusion; 9) having sustained a percutaneous injury; and 10) having undergone surgery.</a:t>
            </a:r>
            <a:endParaRPr lang="en-US" sz="1100" b="0" dirty="0">
              <a:solidFill>
                <a:schemeClr val="bg2"/>
              </a:solidFill>
              <a:latin typeface="+mn-lt"/>
            </a:endParaRPr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3657832635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069037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9684</TotalTime>
  <Words>242</Words>
  <Application>Microsoft Office PowerPoint</Application>
  <PresentationFormat>On-screen Show (4:3)</PresentationFormat>
  <Paragraphs>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Courier New</vt:lpstr>
      <vt:lpstr>Office Theme</vt:lpstr>
      <vt:lpstr>Figure 3.5. Availability of information on risk exposures/behaviors associated with acute hepatitis B — United States, 2015</vt:lpstr>
    </vt:vector>
  </TitlesOfParts>
  <Company>Centers for Disease Control and Prevention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CDC User</dc:creator>
  <cp:lastModifiedBy>Peterson, Paul (CDC/OID/NCHHSTP) (CTR)</cp:lastModifiedBy>
  <cp:revision>113</cp:revision>
  <cp:lastPrinted>2017-05-31T16:05:35Z</cp:lastPrinted>
  <dcterms:created xsi:type="dcterms:W3CDTF">2014-11-24T22:15:53Z</dcterms:created>
  <dcterms:modified xsi:type="dcterms:W3CDTF">2017-06-05T14:41:30Z</dcterms:modified>
</cp:coreProperties>
</file>