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292" autoAdjust="0"/>
  </p:normalViewPr>
  <p:slideViewPr>
    <p:cSldViewPr>
      <p:cViewPr varScale="1">
        <p:scale>
          <a:sx n="70" d="100"/>
          <a:sy n="70" d="100"/>
        </p:scale>
        <p:origin x="111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3.37</c:v>
                </c:pt>
                <c:pt idx="1">
                  <c:v>3.43</c:v>
                </c:pt>
                <c:pt idx="2">
                  <c:v>5.43</c:v>
                </c:pt>
                <c:pt idx="3">
                  <c:v>2.75</c:v>
                </c:pt>
                <c:pt idx="4">
                  <c:v>1.5</c:v>
                </c:pt>
                <c:pt idx="5">
                  <c:v>1.57</c:v>
                </c:pt>
                <c:pt idx="6">
                  <c:v>1.55</c:v>
                </c:pt>
                <c:pt idx="7">
                  <c:v>1.44</c:v>
                </c:pt>
                <c:pt idx="8">
                  <c:v>1.77</c:v>
                </c:pt>
                <c:pt idx="9">
                  <c:v>1.02</c:v>
                </c:pt>
                <c:pt idx="10">
                  <c:v>1.0900000000000001</c:v>
                </c:pt>
                <c:pt idx="11">
                  <c:v>0.54</c:v>
                </c:pt>
                <c:pt idx="12">
                  <c:v>0.69</c:v>
                </c:pt>
                <c:pt idx="13">
                  <c:v>0.69</c:v>
                </c:pt>
                <c:pt idx="14">
                  <c:v>0.79</c:v>
                </c:pt>
                <c:pt idx="15">
                  <c:v>0.67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60-47BD-BAB3-EC353887E9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rgbClr val="FF9933"/>
              </a:solidFill>
            </a:ln>
          </c:spPr>
          <c:marker>
            <c:symbol val="diamond"/>
            <c:size val="9"/>
            <c:spPr>
              <a:solidFill>
                <a:schemeClr val="accent6">
                  <a:lumMod val="75000"/>
                </a:schemeClr>
              </a:solidFill>
              <a:ln>
                <a:solidFill>
                  <a:srgbClr val="FF993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3.81</c:v>
                </c:pt>
                <c:pt idx="1">
                  <c:v>2.96</c:v>
                </c:pt>
                <c:pt idx="2">
                  <c:v>2.02</c:v>
                </c:pt>
                <c:pt idx="3">
                  <c:v>1.61</c:v>
                </c:pt>
                <c:pt idx="4">
                  <c:v>1.33</c:v>
                </c:pt>
                <c:pt idx="5">
                  <c:v>1.28</c:v>
                </c:pt>
                <c:pt idx="6">
                  <c:v>1.25</c:v>
                </c:pt>
                <c:pt idx="7">
                  <c:v>0.95</c:v>
                </c:pt>
                <c:pt idx="8">
                  <c:v>0.75</c:v>
                </c:pt>
                <c:pt idx="9">
                  <c:v>0.68</c:v>
                </c:pt>
                <c:pt idx="10">
                  <c:v>0.57999999999999996</c:v>
                </c:pt>
                <c:pt idx="11">
                  <c:v>0.39</c:v>
                </c:pt>
                <c:pt idx="12">
                  <c:v>0.37</c:v>
                </c:pt>
                <c:pt idx="13">
                  <c:v>0.33</c:v>
                </c:pt>
                <c:pt idx="14">
                  <c:v>0.28999999999999998</c:v>
                </c:pt>
                <c:pt idx="15">
                  <c:v>0.35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760-47BD-BAB3-EC353887E9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4.51</c:v>
                </c:pt>
                <c:pt idx="1">
                  <c:v>4.16</c:v>
                </c:pt>
                <c:pt idx="2">
                  <c:v>3.77</c:v>
                </c:pt>
                <c:pt idx="3">
                  <c:v>3.46</c:v>
                </c:pt>
                <c:pt idx="4">
                  <c:v>2.92</c:v>
                </c:pt>
                <c:pt idx="5">
                  <c:v>2.96</c:v>
                </c:pt>
                <c:pt idx="6">
                  <c:v>2.31</c:v>
                </c:pt>
                <c:pt idx="7">
                  <c:v>2.3199999999999998</c:v>
                </c:pt>
                <c:pt idx="8">
                  <c:v>2.19</c:v>
                </c:pt>
                <c:pt idx="9">
                  <c:v>1.66</c:v>
                </c:pt>
                <c:pt idx="10">
                  <c:v>1.7</c:v>
                </c:pt>
                <c:pt idx="11">
                  <c:v>1.37</c:v>
                </c:pt>
                <c:pt idx="12">
                  <c:v>1.1100000000000001</c:v>
                </c:pt>
                <c:pt idx="13">
                  <c:v>0.95</c:v>
                </c:pt>
                <c:pt idx="14">
                  <c:v>0.84</c:v>
                </c:pt>
                <c:pt idx="15">
                  <c:v>0.96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760-47BD-BAB3-EC353887E9E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1.47</c:v>
                </c:pt>
                <c:pt idx="1">
                  <c:v>1.33</c:v>
                </c:pt>
                <c:pt idx="2">
                  <c:v>1.32</c:v>
                </c:pt>
                <c:pt idx="3">
                  <c:v>1.28</c:v>
                </c:pt>
                <c:pt idx="4">
                  <c:v>1.22</c:v>
                </c:pt>
                <c:pt idx="5">
                  <c:v>1.08</c:v>
                </c:pt>
                <c:pt idx="6">
                  <c:v>1.03</c:v>
                </c:pt>
                <c:pt idx="7">
                  <c:v>1</c:v>
                </c:pt>
                <c:pt idx="8">
                  <c:v>0.9</c:v>
                </c:pt>
                <c:pt idx="9">
                  <c:v>0.77</c:v>
                </c:pt>
                <c:pt idx="10">
                  <c:v>0.81</c:v>
                </c:pt>
                <c:pt idx="11">
                  <c:v>0.8</c:v>
                </c:pt>
                <c:pt idx="12">
                  <c:v>0.83</c:v>
                </c:pt>
                <c:pt idx="13">
                  <c:v>0.92</c:v>
                </c:pt>
                <c:pt idx="14">
                  <c:v>0.86</c:v>
                </c:pt>
                <c:pt idx="15">
                  <c:v>1.08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760-47BD-BAB3-EC353887E9E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square"/>
            <c:size val="8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1.95</c:v>
                </c:pt>
                <c:pt idx="1">
                  <c:v>1.77</c:v>
                </c:pt>
                <c:pt idx="2">
                  <c:v>1.53</c:v>
                </c:pt>
                <c:pt idx="3">
                  <c:v>1.06</c:v>
                </c:pt>
                <c:pt idx="4">
                  <c:v>0.97</c:v>
                </c:pt>
                <c:pt idx="5">
                  <c:v>1.1200000000000001</c:v>
                </c:pt>
                <c:pt idx="6">
                  <c:v>1.1299999999999999</c:v>
                </c:pt>
                <c:pt idx="7">
                  <c:v>0.96</c:v>
                </c:pt>
                <c:pt idx="8">
                  <c:v>0.8</c:v>
                </c:pt>
                <c:pt idx="9">
                  <c:v>0.66</c:v>
                </c:pt>
                <c:pt idx="10">
                  <c:v>0.62</c:v>
                </c:pt>
                <c:pt idx="11">
                  <c:v>0.41</c:v>
                </c:pt>
                <c:pt idx="12">
                  <c:v>0.37</c:v>
                </c:pt>
                <c:pt idx="13">
                  <c:v>0.38</c:v>
                </c:pt>
                <c:pt idx="14">
                  <c:v>0.28999999999999998</c:v>
                </c:pt>
                <c:pt idx="15">
                  <c:v>0.31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760-47BD-BAB3-EC353887E9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8461648"/>
        <c:axId val="272066584"/>
      </c:lineChart>
      <c:catAx>
        <c:axId val="2684616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44990741409617374"/>
              <c:y val="0.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272066584"/>
        <c:crosses val="autoZero"/>
        <c:auto val="1"/>
        <c:lblAlgn val="ctr"/>
        <c:lblOffset val="100"/>
        <c:tickLblSkip val="3"/>
        <c:noMultiLvlLbl val="0"/>
      </c:catAx>
      <c:valAx>
        <c:axId val="2720665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solidFill>
                      <a:srgbClr val="FF9933"/>
                    </a:solidFill>
                  </a:defRPr>
                </a:pPr>
                <a:r>
                  <a:rPr lang="en-US" sz="1400" b="0" i="0" baseline="0" dirty="0" smtClean="0">
                    <a:solidFill>
                      <a:srgbClr val="FF9933"/>
                    </a:solidFill>
                    <a:effectLst/>
                  </a:rPr>
                  <a:t>Reported cases/100,000 population                     </a:t>
                </a:r>
                <a:endParaRPr lang="en-US" sz="1400" dirty="0">
                  <a:solidFill>
                    <a:srgbClr val="FF9933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3.0454622071323647E-3"/>
              <c:y val="0.2377508436445444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268461648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58454296997279009"/>
          <c:y val="0.17200862392200975"/>
          <c:w val="0.39276853365027486"/>
          <c:h val="0.3492098005515808"/>
        </c:manualLayout>
      </c:layout>
      <c:overlay val="0"/>
      <c:txPr>
        <a:bodyPr/>
        <a:lstStyle/>
        <a:p>
          <a:pPr>
            <a:defRPr sz="1400" b="0" u="none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2000 through 2015, the Asian/Pacific Islander population experienced the steepest decline in the incidence rate of acute hepatitis B cases reported in the United States, from 3.8 cases/100,000 population in 2000 to 0.4 cases/100,000 in 2015. The non-Hispanic black and American Indian/Alaska Native populations also experienced a notable decline in the incidence rate of acute hepatitis B. 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2015, the rate of acute hepatitis B was highest for non-Hispanic Whites (1.1 cases per 100,000 population) and lowest among Hispanics and Asian/Pacific Islanders (0.31 cases per 100,000 population and 0.35 cases per 100,000, respectively).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1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6046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3.4. Incidence of acute hepatitis B,</a:t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by race/ethnicity — United States</a:t>
            </a:r>
            <a:r>
              <a:rPr lang="en-US" sz="2400" b="1">
                <a:ln w="11430"/>
                <a:solidFill>
                  <a:srgbClr val="FFC000"/>
                </a:solidFill>
                <a:cs typeface="Arial" charset="0"/>
              </a:rPr>
              <a:t>, </a:t>
            </a:r>
            <a:r>
              <a:rPr lang="en-US" sz="2400" b="1" smtClean="0">
                <a:ln w="11430"/>
                <a:solidFill>
                  <a:srgbClr val="FFC000"/>
                </a:solidFill>
                <a:cs typeface="Arial" charset="0"/>
              </a:rPr>
              <a:t>2000–2015</a:t>
            </a:r>
            <a:endParaRPr lang="en-US" sz="2400" b="1" dirty="0">
              <a:ln w="11430"/>
              <a:solidFill>
                <a:srgbClr val="FFC000"/>
              </a:solidFill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918315328"/>
              </p:ext>
            </p:extLst>
          </p:nvPr>
        </p:nvGraphicFramePr>
        <p:xfrm>
          <a:off x="381000" y="9144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804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9683</TotalTime>
  <Words>127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3.4. Incidence of acute hepatitis B,  by race/ethnicity — United States, 2000–2015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110</cp:revision>
  <cp:lastPrinted>2017-05-31T16:05:35Z</cp:lastPrinted>
  <dcterms:created xsi:type="dcterms:W3CDTF">2014-11-24T22:15:53Z</dcterms:created>
  <dcterms:modified xsi:type="dcterms:W3CDTF">2017-06-05T14:40:48Z</dcterms:modified>
</cp:coreProperties>
</file>