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0000FF"/>
    <a:srgbClr val="8A343D"/>
    <a:srgbClr val="7CA295"/>
    <a:srgbClr val="993300"/>
    <a:srgbClr val="800000"/>
    <a:srgbClr val="FF9900"/>
    <a:srgbClr val="FF9933"/>
    <a:srgbClr val="9933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0292" autoAdjust="0"/>
  </p:normalViewPr>
  <p:slideViewPr>
    <p:cSldViewPr>
      <p:cViewPr varScale="1">
        <p:scale>
          <a:sx n="70" d="100"/>
          <a:sy n="70" d="100"/>
        </p:scale>
        <p:origin x="1458"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505010737294202E-2"/>
          <c:y val="3.4378072664774773E-2"/>
          <c:w val="0.88061011691720348"/>
          <c:h val="0.77987969143450975"/>
        </c:manualLayout>
      </c:layout>
      <c:lineChart>
        <c:grouping val="standard"/>
        <c:varyColors val="0"/>
        <c:ser>
          <c:idx val="0"/>
          <c:order val="0"/>
          <c:tx>
            <c:strRef>
              <c:f>Sheet1!$B$1</c:f>
              <c:strCache>
                <c:ptCount val="1"/>
                <c:pt idx="0">
                  <c:v>0-19 yrs</c:v>
                </c:pt>
              </c:strCache>
            </c:strRef>
          </c:tx>
          <c:spPr>
            <a:ln>
              <a:solidFill>
                <a:schemeClr val="bg2"/>
              </a:solidFill>
            </a:ln>
          </c:spPr>
          <c:marker>
            <c:symbol val="circle"/>
            <c:size val="10"/>
            <c:spPr>
              <a:noFill/>
              <a:ln>
                <a:solidFill>
                  <a:schemeClr val="bg2"/>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Sheet1!$B$2:$B$17</c:f>
              <c:numCache>
                <c:formatCode>General</c:formatCode>
                <c:ptCount val="16"/>
                <c:pt idx="0">
                  <c:v>0.61</c:v>
                </c:pt>
                <c:pt idx="1">
                  <c:v>0.46</c:v>
                </c:pt>
                <c:pt idx="2">
                  <c:v>0.34</c:v>
                </c:pt>
                <c:pt idx="3">
                  <c:v>0.26</c:v>
                </c:pt>
                <c:pt idx="4">
                  <c:v>0.18</c:v>
                </c:pt>
                <c:pt idx="5">
                  <c:v>0.15</c:v>
                </c:pt>
                <c:pt idx="6">
                  <c:v>0.09</c:v>
                </c:pt>
                <c:pt idx="7">
                  <c:v>0.1</c:v>
                </c:pt>
                <c:pt idx="8">
                  <c:v>0.09</c:v>
                </c:pt>
                <c:pt idx="9">
                  <c:v>0.06</c:v>
                </c:pt>
                <c:pt idx="10">
                  <c:v>0.06</c:v>
                </c:pt>
                <c:pt idx="11">
                  <c:v>0.04</c:v>
                </c:pt>
                <c:pt idx="12">
                  <c:v>0.03</c:v>
                </c:pt>
                <c:pt idx="13">
                  <c:v>0.03</c:v>
                </c:pt>
                <c:pt idx="14">
                  <c:v>0.02</c:v>
                </c:pt>
                <c:pt idx="15">
                  <c:v>0.02</c:v>
                </c:pt>
              </c:numCache>
            </c:numRef>
          </c:val>
          <c:smooth val="0"/>
          <c:extLst>
            <c:ext xmlns:c16="http://schemas.microsoft.com/office/drawing/2014/chart" uri="{C3380CC4-5D6E-409C-BE32-E72D297353CC}">
              <c16:uniqueId val="{00000000-8311-473B-BCA5-3E143148916C}"/>
            </c:ext>
          </c:extLst>
        </c:ser>
        <c:ser>
          <c:idx val="1"/>
          <c:order val="1"/>
          <c:tx>
            <c:strRef>
              <c:f>Sheet1!$C$1</c:f>
              <c:strCache>
                <c:ptCount val="1"/>
                <c:pt idx="0">
                  <c:v>20-29 yrs</c:v>
                </c:pt>
              </c:strCache>
            </c:strRef>
          </c:tx>
          <c:spPr>
            <a:ln>
              <a:solidFill>
                <a:srgbClr val="9933FF"/>
              </a:solidFill>
            </a:ln>
          </c:spPr>
          <c:marker>
            <c:symbol val="diamond"/>
            <c:size val="9"/>
            <c:spPr>
              <a:solidFill>
                <a:srgbClr val="9933FF"/>
              </a:solidFill>
              <a:ln>
                <a:solidFill>
                  <a:srgbClr val="9933FF"/>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Sheet1!$C$2:$C$17</c:f>
              <c:numCache>
                <c:formatCode>General</c:formatCode>
                <c:ptCount val="16"/>
                <c:pt idx="0">
                  <c:v>5.13</c:v>
                </c:pt>
                <c:pt idx="1">
                  <c:v>4.78</c:v>
                </c:pt>
                <c:pt idx="2">
                  <c:v>4.8099999999999996</c:v>
                </c:pt>
                <c:pt idx="3">
                  <c:v>4.3</c:v>
                </c:pt>
                <c:pt idx="4">
                  <c:v>3.49</c:v>
                </c:pt>
                <c:pt idx="5">
                  <c:v>2.89</c:v>
                </c:pt>
                <c:pt idx="6">
                  <c:v>2.27</c:v>
                </c:pt>
                <c:pt idx="7">
                  <c:v>2.0499999999999998</c:v>
                </c:pt>
                <c:pt idx="8">
                  <c:v>1.76</c:v>
                </c:pt>
                <c:pt idx="9">
                  <c:v>1.19</c:v>
                </c:pt>
                <c:pt idx="10">
                  <c:v>1.1100000000000001</c:v>
                </c:pt>
                <c:pt idx="11">
                  <c:v>0.98</c:v>
                </c:pt>
                <c:pt idx="12">
                  <c:v>0.89</c:v>
                </c:pt>
                <c:pt idx="13">
                  <c:v>0.75</c:v>
                </c:pt>
                <c:pt idx="14">
                  <c:v>0.63</c:v>
                </c:pt>
                <c:pt idx="15">
                  <c:v>0.78</c:v>
                </c:pt>
              </c:numCache>
            </c:numRef>
          </c:val>
          <c:smooth val="0"/>
          <c:extLst>
            <c:ext xmlns:c16="http://schemas.microsoft.com/office/drawing/2014/chart" uri="{C3380CC4-5D6E-409C-BE32-E72D297353CC}">
              <c16:uniqueId val="{00000001-8311-473B-BCA5-3E143148916C}"/>
            </c:ext>
          </c:extLst>
        </c:ser>
        <c:ser>
          <c:idx val="2"/>
          <c:order val="2"/>
          <c:tx>
            <c:strRef>
              <c:f>Sheet1!$D$1</c:f>
              <c:strCache>
                <c:ptCount val="1"/>
                <c:pt idx="0">
                  <c:v>30-39 yrs</c:v>
                </c:pt>
              </c:strCache>
            </c:strRef>
          </c:tx>
          <c:spPr>
            <a:ln>
              <a:solidFill>
                <a:srgbClr val="FFFF00"/>
              </a:solidFill>
            </a:ln>
          </c:spPr>
          <c:marker>
            <c:symbol val="star"/>
            <c:size val="9"/>
            <c:spPr>
              <a:noFill/>
              <a:ln>
                <a:solidFill>
                  <a:srgbClr val="FFFF0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Sheet1!$D$2:$D$17</c:f>
              <c:numCache>
                <c:formatCode>General</c:formatCode>
                <c:ptCount val="16"/>
                <c:pt idx="0">
                  <c:v>5.58</c:v>
                </c:pt>
                <c:pt idx="1">
                  <c:v>5.32</c:v>
                </c:pt>
                <c:pt idx="2">
                  <c:v>5.52</c:v>
                </c:pt>
                <c:pt idx="3">
                  <c:v>5.1100000000000003</c:v>
                </c:pt>
                <c:pt idx="4">
                  <c:v>4.03</c:v>
                </c:pt>
                <c:pt idx="5">
                  <c:v>3.68</c:v>
                </c:pt>
                <c:pt idx="6">
                  <c:v>3.37</c:v>
                </c:pt>
                <c:pt idx="7">
                  <c:v>3.05</c:v>
                </c:pt>
                <c:pt idx="8">
                  <c:v>2.71</c:v>
                </c:pt>
                <c:pt idx="9">
                  <c:v>2.27</c:v>
                </c:pt>
                <c:pt idx="10">
                  <c:v>2.33</c:v>
                </c:pt>
                <c:pt idx="11">
                  <c:v>2.0099999999999998</c:v>
                </c:pt>
                <c:pt idx="12">
                  <c:v>2.17</c:v>
                </c:pt>
                <c:pt idx="13">
                  <c:v>2.42</c:v>
                </c:pt>
                <c:pt idx="14">
                  <c:v>2.16</c:v>
                </c:pt>
                <c:pt idx="15">
                  <c:v>2.62</c:v>
                </c:pt>
              </c:numCache>
            </c:numRef>
          </c:val>
          <c:smooth val="0"/>
          <c:extLst>
            <c:ext xmlns:c16="http://schemas.microsoft.com/office/drawing/2014/chart" uri="{C3380CC4-5D6E-409C-BE32-E72D297353CC}">
              <c16:uniqueId val="{00000002-8311-473B-BCA5-3E143148916C}"/>
            </c:ext>
          </c:extLst>
        </c:ser>
        <c:ser>
          <c:idx val="3"/>
          <c:order val="3"/>
          <c:tx>
            <c:strRef>
              <c:f>Sheet1!$E$1</c:f>
              <c:strCache>
                <c:ptCount val="1"/>
                <c:pt idx="0">
                  <c:v>40-49 yrs</c:v>
                </c:pt>
              </c:strCache>
            </c:strRef>
          </c:tx>
          <c:spPr>
            <a:ln>
              <a:solidFill>
                <a:srgbClr val="00B050"/>
              </a:solidFill>
            </a:ln>
          </c:spPr>
          <c:marker>
            <c:symbol val="triangle"/>
            <c:size val="9"/>
            <c:spPr>
              <a:solidFill>
                <a:srgbClr val="00B050"/>
              </a:solidFill>
              <a:ln>
                <a:solidFill>
                  <a:srgbClr val="00B05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Sheet1!$E$2:$E$17</c:f>
              <c:numCache>
                <c:formatCode>General</c:formatCode>
                <c:ptCount val="16"/>
                <c:pt idx="0">
                  <c:v>3.98</c:v>
                </c:pt>
                <c:pt idx="1">
                  <c:v>4.22</c:v>
                </c:pt>
                <c:pt idx="2">
                  <c:v>4.28</c:v>
                </c:pt>
                <c:pt idx="3">
                  <c:v>4.33</c:v>
                </c:pt>
                <c:pt idx="4">
                  <c:v>3.45</c:v>
                </c:pt>
                <c:pt idx="5">
                  <c:v>3.13</c:v>
                </c:pt>
                <c:pt idx="6">
                  <c:v>2.81</c:v>
                </c:pt>
                <c:pt idx="7">
                  <c:v>2.75</c:v>
                </c:pt>
                <c:pt idx="8">
                  <c:v>2.56</c:v>
                </c:pt>
                <c:pt idx="9">
                  <c:v>2.1800000000000002</c:v>
                </c:pt>
                <c:pt idx="10">
                  <c:v>2.02</c:v>
                </c:pt>
                <c:pt idx="11">
                  <c:v>1.87</c:v>
                </c:pt>
                <c:pt idx="12">
                  <c:v>1.9</c:v>
                </c:pt>
                <c:pt idx="13">
                  <c:v>2.11</c:v>
                </c:pt>
                <c:pt idx="14">
                  <c:v>1.99</c:v>
                </c:pt>
                <c:pt idx="15">
                  <c:v>2.36</c:v>
                </c:pt>
              </c:numCache>
            </c:numRef>
          </c:val>
          <c:smooth val="0"/>
          <c:extLst>
            <c:ext xmlns:c16="http://schemas.microsoft.com/office/drawing/2014/chart" uri="{C3380CC4-5D6E-409C-BE32-E72D297353CC}">
              <c16:uniqueId val="{00000003-8311-473B-BCA5-3E143148916C}"/>
            </c:ext>
          </c:extLst>
        </c:ser>
        <c:ser>
          <c:idx val="4"/>
          <c:order val="4"/>
          <c:tx>
            <c:strRef>
              <c:f>Sheet1!$F$1</c:f>
              <c:strCache>
                <c:ptCount val="1"/>
                <c:pt idx="0">
                  <c:v>50-59 yrs</c:v>
                </c:pt>
              </c:strCache>
            </c:strRef>
          </c:tx>
          <c:spPr>
            <a:ln>
              <a:solidFill>
                <a:srgbClr val="00B0F0"/>
              </a:solidFill>
            </a:ln>
          </c:spPr>
          <c:marker>
            <c:symbol val="square"/>
            <c:size val="8"/>
            <c:spPr>
              <a:solidFill>
                <a:srgbClr val="00B0F0"/>
              </a:solidFill>
              <a:ln>
                <a:solidFill>
                  <a:srgbClr val="00B0F0"/>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Sheet1!$F$2:$F$17</c:f>
              <c:numCache>
                <c:formatCode>General</c:formatCode>
                <c:ptCount val="16"/>
                <c:pt idx="0">
                  <c:v>2.4300000000000002</c:v>
                </c:pt>
                <c:pt idx="1">
                  <c:v>2.5299999999999998</c:v>
                </c:pt>
                <c:pt idx="2">
                  <c:v>2.63</c:v>
                </c:pt>
                <c:pt idx="3">
                  <c:v>2.44</c:v>
                </c:pt>
                <c:pt idx="4">
                  <c:v>2.25</c:v>
                </c:pt>
                <c:pt idx="5">
                  <c:v>2.04</c:v>
                </c:pt>
                <c:pt idx="6">
                  <c:v>1.76</c:v>
                </c:pt>
                <c:pt idx="7">
                  <c:v>1.76</c:v>
                </c:pt>
                <c:pt idx="8">
                  <c:v>1.53</c:v>
                </c:pt>
                <c:pt idx="9">
                  <c:v>1.38</c:v>
                </c:pt>
                <c:pt idx="10">
                  <c:v>1.46</c:v>
                </c:pt>
                <c:pt idx="11">
                  <c:v>1.0900000000000001</c:v>
                </c:pt>
                <c:pt idx="12">
                  <c:v>1.1399999999999999</c:v>
                </c:pt>
                <c:pt idx="13">
                  <c:v>1.1399999999999999</c:v>
                </c:pt>
                <c:pt idx="14">
                  <c:v>1.1499999999999999</c:v>
                </c:pt>
                <c:pt idx="15">
                  <c:v>1.4</c:v>
                </c:pt>
              </c:numCache>
            </c:numRef>
          </c:val>
          <c:smooth val="0"/>
          <c:extLst>
            <c:ext xmlns:c16="http://schemas.microsoft.com/office/drawing/2014/chart" uri="{C3380CC4-5D6E-409C-BE32-E72D297353CC}">
              <c16:uniqueId val="{00000004-8311-473B-BCA5-3E143148916C}"/>
            </c:ext>
          </c:extLst>
        </c:ser>
        <c:ser>
          <c:idx val="5"/>
          <c:order val="5"/>
          <c:tx>
            <c:strRef>
              <c:f>Sheet1!$G$1</c:f>
              <c:strCache>
                <c:ptCount val="1"/>
                <c:pt idx="0">
                  <c:v>60+ yrs</c:v>
                </c:pt>
              </c:strCache>
            </c:strRef>
          </c:tx>
          <c:spPr>
            <a:ln>
              <a:solidFill>
                <a:srgbClr val="FF00FF"/>
              </a:solidFill>
            </a:ln>
          </c:spPr>
          <c:marker>
            <c:symbol val="plus"/>
            <c:size val="9"/>
            <c:spPr>
              <a:noFill/>
              <a:ln>
                <a:solidFill>
                  <a:srgbClr val="FF00FF"/>
                </a:solidFill>
              </a:ln>
            </c:spPr>
          </c:marker>
          <c:cat>
            <c:numRef>
              <c:f>Sheet1!$A$2:$A$17</c:f>
              <c:numCache>
                <c:formatCode>General</c:formatCode>
                <c:ptCount val="16"/>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numCache>
            </c:numRef>
          </c:cat>
          <c:val>
            <c:numRef>
              <c:f>Sheet1!$G$2:$G$17</c:f>
              <c:numCache>
                <c:formatCode>General</c:formatCode>
                <c:ptCount val="16"/>
                <c:pt idx="0">
                  <c:v>1.37</c:v>
                </c:pt>
                <c:pt idx="1">
                  <c:v>1.26</c:v>
                </c:pt>
                <c:pt idx="2">
                  <c:v>1.28</c:v>
                </c:pt>
                <c:pt idx="3">
                  <c:v>1.2</c:v>
                </c:pt>
                <c:pt idx="4">
                  <c:v>1.07</c:v>
                </c:pt>
                <c:pt idx="5">
                  <c:v>0.8</c:v>
                </c:pt>
                <c:pt idx="6">
                  <c:v>0.8</c:v>
                </c:pt>
                <c:pt idx="7">
                  <c:v>0.78</c:v>
                </c:pt>
                <c:pt idx="8">
                  <c:v>0.67</c:v>
                </c:pt>
                <c:pt idx="9">
                  <c:v>0.67</c:v>
                </c:pt>
                <c:pt idx="10">
                  <c:v>0.7</c:v>
                </c:pt>
                <c:pt idx="11">
                  <c:v>0.52</c:v>
                </c:pt>
                <c:pt idx="12">
                  <c:v>0.4</c:v>
                </c:pt>
                <c:pt idx="13">
                  <c:v>0.44</c:v>
                </c:pt>
                <c:pt idx="14">
                  <c:v>0.42</c:v>
                </c:pt>
                <c:pt idx="15">
                  <c:v>0.47</c:v>
                </c:pt>
              </c:numCache>
            </c:numRef>
          </c:val>
          <c:smooth val="0"/>
          <c:extLst>
            <c:ext xmlns:c16="http://schemas.microsoft.com/office/drawing/2014/chart" uri="{C3380CC4-5D6E-409C-BE32-E72D297353CC}">
              <c16:uniqueId val="{00000005-8311-473B-BCA5-3E143148916C}"/>
            </c:ext>
          </c:extLst>
        </c:ser>
        <c:dLbls>
          <c:showLegendKey val="0"/>
          <c:showVal val="0"/>
          <c:showCatName val="0"/>
          <c:showSerName val="0"/>
          <c:showPercent val="0"/>
          <c:showBubbleSize val="0"/>
        </c:dLbls>
        <c:marker val="1"/>
        <c:smooth val="0"/>
        <c:axId val="268480168"/>
        <c:axId val="268480560"/>
      </c:lineChart>
      <c:catAx>
        <c:axId val="268480168"/>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layout/>
          <c:overlay val="0"/>
        </c:title>
        <c:numFmt formatCode="General" sourceLinked="1"/>
        <c:majorTickMark val="out"/>
        <c:minorTickMark val="none"/>
        <c:tickLblPos val="nextTo"/>
        <c:txPr>
          <a:bodyPr rot="-1860000"/>
          <a:lstStyle/>
          <a:p>
            <a:pPr>
              <a:defRPr sz="1400">
                <a:solidFill>
                  <a:schemeClr val="bg2"/>
                </a:solidFill>
                <a:latin typeface="+mj-lt"/>
              </a:defRPr>
            </a:pPr>
            <a:endParaRPr lang="en-US"/>
          </a:p>
        </c:txPr>
        <c:crossAx val="268480560"/>
        <c:crosses val="autoZero"/>
        <c:auto val="1"/>
        <c:lblAlgn val="ctr"/>
        <c:lblOffset val="100"/>
        <c:tickLblSkip val="3"/>
        <c:noMultiLvlLbl val="0"/>
      </c:catAx>
      <c:valAx>
        <c:axId val="268480560"/>
        <c:scaling>
          <c:orientation val="minMax"/>
        </c:scaling>
        <c:delete val="0"/>
        <c:axPos val="l"/>
        <c:title>
          <c:tx>
            <c:rich>
              <a:bodyPr rot="-5400000" vert="horz"/>
              <a:lstStyle/>
              <a:p>
                <a:pPr>
                  <a:defRPr sz="1600">
                    <a:solidFill>
                      <a:srgbClr val="FF9933"/>
                    </a:solidFill>
                  </a:defRPr>
                </a:pPr>
                <a:r>
                  <a:rPr lang="en-US" sz="1600" b="0" i="0" baseline="0" dirty="0" smtClean="0">
                    <a:solidFill>
                      <a:srgbClr val="FF9933"/>
                    </a:solidFill>
                    <a:effectLst/>
                  </a:rPr>
                  <a:t>Reported cases/100,000 population                     </a:t>
                </a:r>
                <a:endParaRPr lang="en-US" sz="1600" dirty="0">
                  <a:solidFill>
                    <a:srgbClr val="FF9933"/>
                  </a:solidFill>
                  <a:effectLst/>
                </a:endParaRPr>
              </a:p>
            </c:rich>
          </c:tx>
          <c:layout>
            <c:manualLayout>
              <c:xMode val="edge"/>
              <c:yMode val="edge"/>
              <c:x val="4.5745453693288342E-3"/>
              <c:y val="0.12346516647348016"/>
            </c:manualLayout>
          </c:layout>
          <c:overlay val="0"/>
        </c:title>
        <c:numFmt formatCode="General" sourceLinked="1"/>
        <c:majorTickMark val="out"/>
        <c:minorTickMark val="out"/>
        <c:tickLblPos val="nextTo"/>
        <c:txPr>
          <a:bodyPr/>
          <a:lstStyle/>
          <a:p>
            <a:pPr>
              <a:defRPr sz="1400">
                <a:solidFill>
                  <a:srgbClr val="FF9933"/>
                </a:solidFill>
              </a:defRPr>
            </a:pPr>
            <a:endParaRPr lang="en-US"/>
          </a:p>
        </c:txPr>
        <c:crossAx val="268480168"/>
        <c:crosses val="autoZero"/>
        <c:crossBetween val="midCat"/>
      </c:valAx>
    </c:plotArea>
    <c:legend>
      <c:legendPos val="r"/>
      <c:layout>
        <c:manualLayout>
          <c:xMode val="edge"/>
          <c:yMode val="edge"/>
          <c:x val="0.67674561349122697"/>
          <c:y val="2.8817698549102683E-2"/>
          <c:w val="0.24054581245526127"/>
          <c:h val="0.42099884088093048"/>
        </c:manualLayout>
      </c:layout>
      <c:overlay val="0"/>
      <c:txPr>
        <a:bodyPr/>
        <a:lstStyle/>
        <a:p>
          <a:pPr>
            <a:defRPr sz="1600">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123FD44-8CB9-42DF-8FBC-4A426F377608}" type="datetimeFigureOut">
              <a:rPr lang="en-US" smtClean="0"/>
              <a:t>6/13/2017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D7A9522-B737-4338-8F9E-88DAC7C78528}" type="slidenum">
              <a:rPr lang="en-US" smtClean="0"/>
              <a:t>‹#›</a:t>
            </a:fld>
            <a:endParaRPr lang="en-US"/>
          </a:p>
        </p:txBody>
      </p:sp>
    </p:spTree>
    <p:extLst>
      <p:ext uri="{BB962C8B-B14F-4D97-AF65-F5344CB8AC3E}">
        <p14:creationId xmlns:p14="http://schemas.microsoft.com/office/powerpoint/2010/main" val="431067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From 2000 through 2015, the incidence of HBV cases reported in the United States was consistently highest among the 30–39 year age group and lowest among the 0–19 year age group.</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From 2014 through 2015, the incidence of HBV cases reported in the United States increased for persons in each of the age groups, except among those in the 0–19 year age group.</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In 2015, rates were highest for persons aged 30–39 years (2.6 cases/100,000 population); the lowest rates were among children and adolescents aged &lt;19 years (0.0 cases/100,000 population). </a:t>
            </a: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pPr marL="174708" indent="-174708">
              <a:buFont typeface="Arial" panose="020B0604020202020204" pitchFamily="34" charset="0"/>
              <a:buChar char="•"/>
            </a:pPr>
            <a:endParaRPr lang="en-US" dirty="0"/>
          </a:p>
        </p:txBody>
      </p:sp>
    </p:spTree>
    <p:extLst>
      <p:ext uri="{BB962C8B-B14F-4D97-AF65-F5344CB8AC3E}">
        <p14:creationId xmlns:p14="http://schemas.microsoft.com/office/powerpoint/2010/main" val="1467422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949C58C-A9CE-4728-9BEE-099A3B8F4A99}"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3753318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49C58C-A9CE-4728-9BEE-099A3B8F4A99}"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3242940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49C58C-A9CE-4728-9BEE-099A3B8F4A99}"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1442222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har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Chart Placeholder 2"/>
          <p:cNvSpPr>
            <a:spLocks noGrp="1"/>
          </p:cNvSpPr>
          <p:nvPr>
            <p:ph type="chart" idx="1"/>
          </p:nvPr>
        </p:nvSpPr>
        <p:spPr>
          <a:xfrm>
            <a:off x="457200" y="1600200"/>
            <a:ext cx="8229600" cy="4525963"/>
          </a:xfrm>
          <a:prstGeom prst="rect">
            <a:avLst/>
          </a:prstGeom>
        </p:spPr>
        <p:txBody>
          <a:bodyPr/>
          <a:lstStyle/>
          <a:p>
            <a:pPr lvl="0"/>
            <a:endParaRPr lang="en-US" noProof="0" dirty="0"/>
          </a:p>
        </p:txBody>
      </p:sp>
    </p:spTree>
    <p:extLst>
      <p:ext uri="{BB962C8B-B14F-4D97-AF65-F5344CB8AC3E}">
        <p14:creationId xmlns:p14="http://schemas.microsoft.com/office/powerpoint/2010/main" val="1075344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49C58C-A9CE-4728-9BEE-099A3B8F4A99}"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695566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49C58C-A9CE-4728-9BEE-099A3B8F4A99}"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3506004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49C58C-A9CE-4728-9BEE-099A3B8F4A99}"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2019282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949C58C-A9CE-4728-9BEE-099A3B8F4A99}" type="datetimeFigureOut">
              <a:rPr lang="en-US" smtClean="0"/>
              <a:t>6/13/2017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1306227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949C58C-A9CE-4728-9BEE-099A3B8F4A99}" type="datetimeFigureOut">
              <a:rPr lang="en-US" smtClean="0"/>
              <a:t>6/13/2017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1526255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49C58C-A9CE-4728-9BEE-099A3B8F4A99}" type="datetimeFigureOut">
              <a:rPr lang="en-US" smtClean="0"/>
              <a:t>6/13/2017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1562781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49C58C-A9CE-4728-9BEE-099A3B8F4A99}"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2649478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49C58C-A9CE-4728-9BEE-099A3B8F4A99}"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BB21A8-D189-49A3-A9AE-9A17E3985535}" type="slidenum">
              <a:rPr lang="en-US" smtClean="0"/>
              <a:t>‹#›</a:t>
            </a:fld>
            <a:endParaRPr lang="en-US"/>
          </a:p>
        </p:txBody>
      </p:sp>
    </p:spTree>
    <p:extLst>
      <p:ext uri="{BB962C8B-B14F-4D97-AF65-F5344CB8AC3E}">
        <p14:creationId xmlns:p14="http://schemas.microsoft.com/office/powerpoint/2010/main" val="3946024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49C58C-A9CE-4728-9BEE-099A3B8F4A99}" type="datetimeFigureOut">
              <a:rPr lang="en-US" smtClean="0"/>
              <a:t>6/13/2017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BB21A8-D189-49A3-A9AE-9A17E3985535}" type="slidenum">
              <a:rPr lang="en-US" smtClean="0"/>
              <a:t>‹#›</a:t>
            </a:fld>
            <a:endParaRPr lang="en-US"/>
          </a:p>
        </p:txBody>
      </p:sp>
    </p:spTree>
    <p:extLst>
      <p:ext uri="{BB962C8B-B14F-4D97-AF65-F5344CB8AC3E}">
        <p14:creationId xmlns:p14="http://schemas.microsoft.com/office/powerpoint/2010/main" val="36861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152400" y="4572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3.2. Incidence of acute hepatitis B,</a:t>
            </a:r>
            <a:br>
              <a:rPr lang="en-US" sz="2400" b="1" dirty="0">
                <a:ln w="11430"/>
                <a:solidFill>
                  <a:srgbClr val="FFC000"/>
                </a:solidFill>
                <a:cs typeface="Arial" charset="0"/>
              </a:rPr>
            </a:br>
            <a:r>
              <a:rPr lang="en-US" sz="2400" b="1" dirty="0">
                <a:ln w="11430"/>
                <a:solidFill>
                  <a:srgbClr val="FFC000"/>
                </a:solidFill>
                <a:cs typeface="Arial" charset="0"/>
              </a:rPr>
              <a:t> by age group — United States, 2000–2015</a:t>
            </a:r>
          </a:p>
        </p:txBody>
      </p:sp>
      <p:sp>
        <p:nvSpPr>
          <p:cNvPr id="20484" name="Rectangle 4"/>
          <p:cNvSpPr>
            <a:spLocks noChangeArrowheads="1"/>
          </p:cNvSpPr>
          <p:nvPr/>
        </p:nvSpPr>
        <p:spPr bwMode="auto">
          <a:xfrm>
            <a:off x="381000" y="6248400"/>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graphicFrame>
        <p:nvGraphicFramePr>
          <p:cNvPr id="3" name="Chart 2"/>
          <p:cNvGraphicFramePr/>
          <p:nvPr>
            <p:extLst>
              <p:ext uri="{D42A27DB-BD31-4B8C-83A1-F6EECF244321}">
                <p14:modId xmlns:p14="http://schemas.microsoft.com/office/powerpoint/2010/main" val="2569955604"/>
              </p:ext>
            </p:extLst>
          </p:nvPr>
        </p:nvGraphicFramePr>
        <p:xfrm>
          <a:off x="381000" y="1367710"/>
          <a:ext cx="8382000" cy="5003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960467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9684</TotalTime>
  <Words>124</Words>
  <Application>Microsoft Office PowerPoint</Application>
  <PresentationFormat>On-screen Show (4:3)</PresentationFormat>
  <Paragraphs>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Figure 3.2. Incidence of acute hepatitis B,  by age group — United States, 2000–2015</vt:lpstr>
    </vt:vector>
  </TitlesOfParts>
  <Company>Centers for Disease Control and Prevention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CDC User</dc:creator>
  <cp:lastModifiedBy>Peterson, Paul (CDC/OID/NCHHSTP) (CTR)</cp:lastModifiedBy>
  <cp:revision>108</cp:revision>
  <cp:lastPrinted>2017-05-31T16:05:35Z</cp:lastPrinted>
  <dcterms:created xsi:type="dcterms:W3CDTF">2014-11-24T22:15:53Z</dcterms:created>
  <dcterms:modified xsi:type="dcterms:W3CDTF">2017-06-13T18:32:27Z</dcterms:modified>
</cp:coreProperties>
</file>