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00FF"/>
    <a:srgbClr val="8A343D"/>
    <a:srgbClr val="7CA295"/>
    <a:srgbClr val="993300"/>
    <a:srgbClr val="800000"/>
    <a:srgbClr val="FF9900"/>
    <a:srgbClr val="FF9933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292" autoAdjust="0"/>
  </p:normalViewPr>
  <p:slideViewPr>
    <p:cSldViewPr>
      <p:cViewPr varScale="1">
        <p:scale>
          <a:sx n="70" d="100"/>
          <a:sy n="70" d="100"/>
        </p:scale>
        <p:origin x="11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ReportedNumber</c:v>
                </c:pt>
              </c:strCache>
            </c:strRef>
          </c:tx>
          <c:spPr>
            <a:ln>
              <a:solidFill>
                <a:srgbClr val="00FF00"/>
              </a:solidFill>
            </a:ln>
          </c:spPr>
          <c:marker>
            <c:spPr>
              <a:solidFill>
                <a:srgbClr val="00FF00"/>
              </a:solidFill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8036</c:v>
                </c:pt>
                <c:pt idx="1">
                  <c:v>7844</c:v>
                </c:pt>
                <c:pt idx="2">
                  <c:v>8064</c:v>
                </c:pt>
                <c:pt idx="3">
                  <c:v>7526</c:v>
                </c:pt>
                <c:pt idx="4">
                  <c:v>6212</c:v>
                </c:pt>
                <c:pt idx="5">
                  <c:v>5494</c:v>
                </c:pt>
                <c:pt idx="6">
                  <c:v>4713</c:v>
                </c:pt>
                <c:pt idx="7">
                  <c:v>4519</c:v>
                </c:pt>
                <c:pt idx="8">
                  <c:v>4029</c:v>
                </c:pt>
                <c:pt idx="9">
                  <c:v>3371</c:v>
                </c:pt>
                <c:pt idx="10">
                  <c:v>3350</c:v>
                </c:pt>
                <c:pt idx="11">
                  <c:v>2903</c:v>
                </c:pt>
                <c:pt idx="12">
                  <c:v>2895</c:v>
                </c:pt>
                <c:pt idx="13">
                  <c:v>3050</c:v>
                </c:pt>
                <c:pt idx="14">
                  <c:v>2791</c:v>
                </c:pt>
                <c:pt idx="15">
                  <c:v>3370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5F-4264-AD2E-38812AB53E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621688"/>
        <c:axId val="112622072"/>
      </c:lineChart>
      <c:catAx>
        <c:axId val="112621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1"/>
                    </a:solidFill>
                  </a:defRPr>
                </a:pPr>
                <a:r>
                  <a:rPr lang="en-US" sz="1600" b="0" dirty="0" smtClean="0">
                    <a:solidFill>
                      <a:schemeClr val="bg1"/>
                    </a:solidFill>
                  </a:rPr>
                  <a:t>Year</a:t>
                </a:r>
                <a:endParaRPr lang="en-US" sz="1600" b="0" dirty="0">
                  <a:solidFill>
                    <a:schemeClr val="bg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7712644204358184"/>
              <c:y val="0.903092485549133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1"/>
                </a:solidFill>
              </a:defRPr>
            </a:pPr>
            <a:endParaRPr lang="en-US"/>
          </a:p>
        </c:txPr>
        <c:crossAx val="112622072"/>
        <c:crosses val="autoZero"/>
        <c:auto val="1"/>
        <c:lblAlgn val="ctr"/>
        <c:lblOffset val="100"/>
        <c:tickLblSkip val="3"/>
        <c:noMultiLvlLbl val="0"/>
      </c:catAx>
      <c:valAx>
        <c:axId val="1126220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 baseline="0">
                    <a:solidFill>
                      <a:srgbClr val="FF9933"/>
                    </a:solidFill>
                  </a:defRPr>
                </a:pPr>
                <a:r>
                  <a:rPr lang="en-US" sz="1600" b="0" baseline="0" dirty="0" smtClean="0">
                    <a:solidFill>
                      <a:srgbClr val="FF9933"/>
                    </a:solidFill>
                  </a:rPr>
                  <a:t>Number of cases</a:t>
                </a:r>
                <a:endParaRPr lang="en-US" sz="1600" b="0" baseline="0" dirty="0">
                  <a:solidFill>
                    <a:srgbClr val="FF9933"/>
                  </a:solidFill>
                </a:endParaRPr>
              </a:p>
            </c:rich>
          </c:tx>
          <c:layout>
            <c:manualLayout>
              <c:xMode val="edge"/>
              <c:yMode val="edge"/>
              <c:x val="9.6899224806201549E-3"/>
              <c:y val="0.21614514587410677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spPr>
          <a:ln>
            <a:solidFill>
              <a:srgbClr val="FFC000"/>
            </a:solidFill>
          </a:ln>
        </c:spPr>
        <c:txPr>
          <a:bodyPr/>
          <a:lstStyle/>
          <a:p>
            <a:pPr>
              <a:defRPr sz="1400">
                <a:solidFill>
                  <a:srgbClr val="FF9933"/>
                </a:solidFill>
              </a:defRPr>
            </a:pPr>
            <a:endParaRPr lang="en-US"/>
          </a:p>
        </c:txPr>
        <c:crossAx val="11262168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23FD44-8CB9-42DF-8FBC-4A426F377608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7A9522-B737-4338-8F9E-88DAC7C78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of reported acute hepatitis B cases declined 64.0%, from 8,036 in 2000 to 2,895 in 2012; increased 5.3% (to 3,050 cases) from 2012 through 2013; and declined 8.5% (to 2,791 cases) from 2013 through 2014. Compared with 2014, cases increased 20.7% to 3,370 cases in 2015.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4061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1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53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7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535709"/>
            <a:ext cx="6629400" cy="835891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3.1. Reported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number of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acute hepatitis B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cases—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United States, 2000–2015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154579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401280612"/>
              </p:ext>
            </p:extLst>
          </p:nvPr>
        </p:nvGraphicFramePr>
        <p:xfrm>
          <a:off x="533400" y="1611887"/>
          <a:ext cx="8001000" cy="4695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371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9682</TotalTime>
  <Words>90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Figure 3.1. Reported number of acute hepatitis B cases— United States, 2000–2015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Peterson, Paul (CDC/OID/NCHHSTP) (CTR)</cp:lastModifiedBy>
  <cp:revision>107</cp:revision>
  <cp:lastPrinted>2017-05-31T16:05:35Z</cp:lastPrinted>
  <dcterms:created xsi:type="dcterms:W3CDTF">2014-11-24T22:15:53Z</dcterms:created>
  <dcterms:modified xsi:type="dcterms:W3CDTF">2017-06-05T14:40:06Z</dcterms:modified>
</cp:coreProperties>
</file>