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charts/chart7.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9" r:id="rId4"/>
    <p:sldId id="260" r:id="rId5"/>
    <p:sldId id="266" r:id="rId6"/>
    <p:sldId id="265" r:id="rId7"/>
    <p:sldId id="263"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0000FF"/>
    <a:srgbClr val="8A343D"/>
    <a:srgbClr val="7CA295"/>
    <a:srgbClr val="993300"/>
    <a:srgbClr val="800000"/>
    <a:srgbClr val="FF9900"/>
    <a:srgbClr val="FF9933"/>
    <a:srgbClr val="9933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0292" autoAdjust="0"/>
  </p:normalViewPr>
  <p:slideViewPr>
    <p:cSldViewPr>
      <p:cViewPr varScale="1">
        <p:scale>
          <a:sx n="70" d="100"/>
          <a:sy n="70" d="100"/>
        </p:scale>
        <p:origin x="2178"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ReportedNumber</c:v>
                </c:pt>
              </c:strCache>
            </c:strRef>
          </c:tx>
          <c:spPr>
            <a:ln>
              <a:solidFill>
                <a:srgbClr val="00FF00"/>
              </a:solidFill>
            </a:ln>
          </c:spPr>
          <c:marker>
            <c:spPr>
              <a:solidFill>
                <a:srgbClr val="00FF00"/>
              </a:solidFill>
            </c:spPr>
          </c:marker>
          <c:cat>
            <c:numRef>
              <c:f>Sheet1!$A$2:$A$17</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Sheet1!$B$2:$B$17</c:f>
              <c:numCache>
                <c:formatCode>General</c:formatCode>
                <c:ptCount val="16"/>
                <c:pt idx="0">
                  <c:v>8036</c:v>
                </c:pt>
                <c:pt idx="1">
                  <c:v>7844</c:v>
                </c:pt>
                <c:pt idx="2">
                  <c:v>8064</c:v>
                </c:pt>
                <c:pt idx="3">
                  <c:v>7526</c:v>
                </c:pt>
                <c:pt idx="4">
                  <c:v>6212</c:v>
                </c:pt>
                <c:pt idx="5">
                  <c:v>5494</c:v>
                </c:pt>
                <c:pt idx="6">
                  <c:v>4713</c:v>
                </c:pt>
                <c:pt idx="7">
                  <c:v>4519</c:v>
                </c:pt>
                <c:pt idx="8">
                  <c:v>4029</c:v>
                </c:pt>
                <c:pt idx="9">
                  <c:v>3371</c:v>
                </c:pt>
                <c:pt idx="10">
                  <c:v>3350</c:v>
                </c:pt>
                <c:pt idx="11">
                  <c:v>2903</c:v>
                </c:pt>
                <c:pt idx="12">
                  <c:v>2895</c:v>
                </c:pt>
                <c:pt idx="13">
                  <c:v>3050</c:v>
                </c:pt>
                <c:pt idx="14">
                  <c:v>2791</c:v>
                </c:pt>
                <c:pt idx="15">
                  <c:v>3370</c:v>
                </c:pt>
              </c:numCache>
            </c:numRef>
          </c:val>
          <c:smooth val="0"/>
          <c:extLst>
            <c:ext xmlns:c16="http://schemas.microsoft.com/office/drawing/2014/chart" uri="{C3380CC4-5D6E-409C-BE32-E72D297353CC}">
              <c16:uniqueId val="{00000000-545F-4264-AD2E-38812AB53E70}"/>
            </c:ext>
          </c:extLst>
        </c:ser>
        <c:dLbls>
          <c:showLegendKey val="0"/>
          <c:showVal val="0"/>
          <c:showCatName val="0"/>
          <c:showSerName val="0"/>
          <c:showPercent val="0"/>
          <c:showBubbleSize val="0"/>
        </c:dLbls>
        <c:marker val="1"/>
        <c:smooth val="0"/>
        <c:axId val="112621688"/>
        <c:axId val="112622072"/>
      </c:lineChart>
      <c:catAx>
        <c:axId val="112621688"/>
        <c:scaling>
          <c:orientation val="minMax"/>
        </c:scaling>
        <c:delete val="0"/>
        <c:axPos val="b"/>
        <c:title>
          <c:tx>
            <c:rich>
              <a:bodyPr/>
              <a:lstStyle/>
              <a:p>
                <a:pPr>
                  <a:defRPr sz="1600" b="0">
                    <a:solidFill>
                      <a:schemeClr val="bg1"/>
                    </a:solidFill>
                  </a:defRPr>
                </a:pPr>
                <a:r>
                  <a:rPr lang="en-US" sz="1600" b="0" dirty="0" smtClean="0">
                    <a:solidFill>
                      <a:schemeClr val="bg1"/>
                    </a:solidFill>
                  </a:rPr>
                  <a:t>Year</a:t>
                </a:r>
                <a:endParaRPr lang="en-US" sz="1600" b="0" dirty="0">
                  <a:solidFill>
                    <a:schemeClr val="bg1"/>
                  </a:solidFill>
                </a:endParaRPr>
              </a:p>
            </c:rich>
          </c:tx>
          <c:layout>
            <c:manualLayout>
              <c:xMode val="edge"/>
              <c:yMode val="edge"/>
              <c:x val="0.47712644204358184"/>
              <c:y val="0.90309248554913302"/>
            </c:manualLayout>
          </c:layout>
          <c:overlay val="0"/>
        </c:title>
        <c:numFmt formatCode="General" sourceLinked="1"/>
        <c:majorTickMark val="out"/>
        <c:minorTickMark val="none"/>
        <c:tickLblPos val="nextTo"/>
        <c:txPr>
          <a:bodyPr rot="-1860000"/>
          <a:lstStyle/>
          <a:p>
            <a:pPr>
              <a:defRPr sz="1400">
                <a:solidFill>
                  <a:schemeClr val="bg1"/>
                </a:solidFill>
              </a:defRPr>
            </a:pPr>
            <a:endParaRPr lang="en-US"/>
          </a:p>
        </c:txPr>
        <c:crossAx val="112622072"/>
        <c:crosses val="autoZero"/>
        <c:auto val="1"/>
        <c:lblAlgn val="ctr"/>
        <c:lblOffset val="100"/>
        <c:tickLblSkip val="3"/>
        <c:noMultiLvlLbl val="0"/>
      </c:catAx>
      <c:valAx>
        <c:axId val="112622072"/>
        <c:scaling>
          <c:orientation val="minMax"/>
        </c:scaling>
        <c:delete val="0"/>
        <c:axPos val="l"/>
        <c:title>
          <c:tx>
            <c:rich>
              <a:bodyPr rot="-5400000" vert="horz"/>
              <a:lstStyle/>
              <a:p>
                <a:pPr>
                  <a:defRPr sz="1600" b="0" baseline="0">
                    <a:solidFill>
                      <a:srgbClr val="FF9933"/>
                    </a:solidFill>
                  </a:defRPr>
                </a:pPr>
                <a:r>
                  <a:rPr lang="en-US" sz="1600" b="0" baseline="0" dirty="0" smtClean="0">
                    <a:solidFill>
                      <a:srgbClr val="FF9933"/>
                    </a:solidFill>
                  </a:rPr>
                  <a:t>Number of cases</a:t>
                </a:r>
                <a:endParaRPr lang="en-US" sz="1600" b="0" baseline="0" dirty="0">
                  <a:solidFill>
                    <a:srgbClr val="FF9933"/>
                  </a:solidFill>
                </a:endParaRPr>
              </a:p>
            </c:rich>
          </c:tx>
          <c:layout>
            <c:manualLayout>
              <c:xMode val="edge"/>
              <c:yMode val="edge"/>
              <c:x val="9.6899224806201549E-3"/>
              <c:y val="0.21614514587410677"/>
            </c:manualLayout>
          </c:layout>
          <c:overlay val="0"/>
        </c:title>
        <c:numFmt formatCode="#,##0" sourceLinked="0"/>
        <c:majorTickMark val="out"/>
        <c:minorTickMark val="out"/>
        <c:tickLblPos val="nextTo"/>
        <c:spPr>
          <a:ln>
            <a:solidFill>
              <a:srgbClr val="FFC000"/>
            </a:solidFill>
          </a:ln>
        </c:spPr>
        <c:txPr>
          <a:bodyPr/>
          <a:lstStyle/>
          <a:p>
            <a:pPr>
              <a:defRPr sz="1400">
                <a:solidFill>
                  <a:srgbClr val="FF9933"/>
                </a:solidFill>
              </a:defRPr>
            </a:pPr>
            <a:endParaRPr lang="en-US"/>
          </a:p>
        </c:txPr>
        <c:crossAx val="112621688"/>
        <c:crosses val="autoZero"/>
        <c:crossBetween val="midCat"/>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3505010737294202E-2"/>
          <c:y val="3.4378072664774773E-2"/>
          <c:w val="0.88061011691720348"/>
          <c:h val="0.77987969143450975"/>
        </c:manualLayout>
      </c:layout>
      <c:lineChart>
        <c:grouping val="standard"/>
        <c:varyColors val="0"/>
        <c:ser>
          <c:idx val="0"/>
          <c:order val="0"/>
          <c:tx>
            <c:strRef>
              <c:f>Sheet1!$B$1</c:f>
              <c:strCache>
                <c:ptCount val="1"/>
                <c:pt idx="0">
                  <c:v>0-19 yrs</c:v>
                </c:pt>
              </c:strCache>
            </c:strRef>
          </c:tx>
          <c:spPr>
            <a:ln>
              <a:solidFill>
                <a:schemeClr val="bg2"/>
              </a:solidFill>
            </a:ln>
          </c:spPr>
          <c:marker>
            <c:symbol val="circle"/>
            <c:size val="10"/>
            <c:spPr>
              <a:noFill/>
              <a:ln>
                <a:solidFill>
                  <a:schemeClr val="bg2"/>
                </a:solidFill>
              </a:ln>
            </c:spPr>
          </c:marker>
          <c:cat>
            <c:numRef>
              <c:f>Sheet1!$A$2:$A$17</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Sheet1!$B$2:$B$17</c:f>
              <c:numCache>
                <c:formatCode>General</c:formatCode>
                <c:ptCount val="16"/>
                <c:pt idx="0">
                  <c:v>0.61</c:v>
                </c:pt>
                <c:pt idx="1">
                  <c:v>0.46</c:v>
                </c:pt>
                <c:pt idx="2">
                  <c:v>0.34</c:v>
                </c:pt>
                <c:pt idx="3">
                  <c:v>0.26</c:v>
                </c:pt>
                <c:pt idx="4">
                  <c:v>0.18</c:v>
                </c:pt>
                <c:pt idx="5">
                  <c:v>0.15</c:v>
                </c:pt>
                <c:pt idx="6">
                  <c:v>0.09</c:v>
                </c:pt>
                <c:pt idx="7">
                  <c:v>0.1</c:v>
                </c:pt>
                <c:pt idx="8">
                  <c:v>0.09</c:v>
                </c:pt>
                <c:pt idx="9">
                  <c:v>0.06</c:v>
                </c:pt>
                <c:pt idx="10">
                  <c:v>0.06</c:v>
                </c:pt>
                <c:pt idx="11">
                  <c:v>0.04</c:v>
                </c:pt>
                <c:pt idx="12">
                  <c:v>0.03</c:v>
                </c:pt>
                <c:pt idx="13">
                  <c:v>0.03</c:v>
                </c:pt>
                <c:pt idx="14">
                  <c:v>0.02</c:v>
                </c:pt>
                <c:pt idx="15">
                  <c:v>0.02</c:v>
                </c:pt>
              </c:numCache>
            </c:numRef>
          </c:val>
          <c:smooth val="0"/>
          <c:extLst>
            <c:ext xmlns:c16="http://schemas.microsoft.com/office/drawing/2014/chart" uri="{C3380CC4-5D6E-409C-BE32-E72D297353CC}">
              <c16:uniqueId val="{00000000-8311-473B-BCA5-3E143148916C}"/>
            </c:ext>
          </c:extLst>
        </c:ser>
        <c:ser>
          <c:idx val="1"/>
          <c:order val="1"/>
          <c:tx>
            <c:strRef>
              <c:f>Sheet1!$C$1</c:f>
              <c:strCache>
                <c:ptCount val="1"/>
                <c:pt idx="0">
                  <c:v>20-29 yrs</c:v>
                </c:pt>
              </c:strCache>
            </c:strRef>
          </c:tx>
          <c:spPr>
            <a:ln>
              <a:solidFill>
                <a:srgbClr val="9933FF"/>
              </a:solidFill>
            </a:ln>
          </c:spPr>
          <c:marker>
            <c:symbol val="diamond"/>
            <c:size val="9"/>
            <c:spPr>
              <a:solidFill>
                <a:srgbClr val="9933FF"/>
              </a:solidFill>
              <a:ln>
                <a:solidFill>
                  <a:srgbClr val="9933FF"/>
                </a:solidFill>
              </a:ln>
            </c:spPr>
          </c:marker>
          <c:cat>
            <c:numRef>
              <c:f>Sheet1!$A$2:$A$17</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Sheet1!$C$2:$C$17</c:f>
              <c:numCache>
                <c:formatCode>General</c:formatCode>
                <c:ptCount val="16"/>
                <c:pt idx="0">
                  <c:v>5.13</c:v>
                </c:pt>
                <c:pt idx="1">
                  <c:v>4.78</c:v>
                </c:pt>
                <c:pt idx="2">
                  <c:v>4.8099999999999996</c:v>
                </c:pt>
                <c:pt idx="3">
                  <c:v>4.3</c:v>
                </c:pt>
                <c:pt idx="4">
                  <c:v>3.49</c:v>
                </c:pt>
                <c:pt idx="5">
                  <c:v>2.89</c:v>
                </c:pt>
                <c:pt idx="6">
                  <c:v>2.27</c:v>
                </c:pt>
                <c:pt idx="7">
                  <c:v>2.0499999999999998</c:v>
                </c:pt>
                <c:pt idx="8">
                  <c:v>1.76</c:v>
                </c:pt>
                <c:pt idx="9">
                  <c:v>1.19</c:v>
                </c:pt>
                <c:pt idx="10">
                  <c:v>1.1100000000000001</c:v>
                </c:pt>
                <c:pt idx="11">
                  <c:v>0.98</c:v>
                </c:pt>
                <c:pt idx="12">
                  <c:v>0.89</c:v>
                </c:pt>
                <c:pt idx="13">
                  <c:v>0.75</c:v>
                </c:pt>
                <c:pt idx="14">
                  <c:v>0.63</c:v>
                </c:pt>
                <c:pt idx="15">
                  <c:v>0.78</c:v>
                </c:pt>
              </c:numCache>
            </c:numRef>
          </c:val>
          <c:smooth val="0"/>
          <c:extLst>
            <c:ext xmlns:c16="http://schemas.microsoft.com/office/drawing/2014/chart" uri="{C3380CC4-5D6E-409C-BE32-E72D297353CC}">
              <c16:uniqueId val="{00000001-8311-473B-BCA5-3E143148916C}"/>
            </c:ext>
          </c:extLst>
        </c:ser>
        <c:ser>
          <c:idx val="2"/>
          <c:order val="2"/>
          <c:tx>
            <c:strRef>
              <c:f>Sheet1!$D$1</c:f>
              <c:strCache>
                <c:ptCount val="1"/>
                <c:pt idx="0">
                  <c:v>30-39 yrs</c:v>
                </c:pt>
              </c:strCache>
            </c:strRef>
          </c:tx>
          <c:spPr>
            <a:ln>
              <a:solidFill>
                <a:srgbClr val="FFFF00"/>
              </a:solidFill>
            </a:ln>
          </c:spPr>
          <c:marker>
            <c:symbol val="star"/>
            <c:size val="9"/>
            <c:spPr>
              <a:noFill/>
              <a:ln>
                <a:solidFill>
                  <a:srgbClr val="FFFF00"/>
                </a:solidFill>
              </a:ln>
            </c:spPr>
          </c:marker>
          <c:cat>
            <c:numRef>
              <c:f>Sheet1!$A$2:$A$17</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Sheet1!$D$2:$D$17</c:f>
              <c:numCache>
                <c:formatCode>General</c:formatCode>
                <c:ptCount val="16"/>
                <c:pt idx="0">
                  <c:v>5.58</c:v>
                </c:pt>
                <c:pt idx="1">
                  <c:v>5.32</c:v>
                </c:pt>
                <c:pt idx="2">
                  <c:v>5.52</c:v>
                </c:pt>
                <c:pt idx="3">
                  <c:v>5.1100000000000003</c:v>
                </c:pt>
                <c:pt idx="4">
                  <c:v>4.03</c:v>
                </c:pt>
                <c:pt idx="5">
                  <c:v>3.68</c:v>
                </c:pt>
                <c:pt idx="6">
                  <c:v>3.37</c:v>
                </c:pt>
                <c:pt idx="7">
                  <c:v>3.05</c:v>
                </c:pt>
                <c:pt idx="8">
                  <c:v>2.71</c:v>
                </c:pt>
                <c:pt idx="9">
                  <c:v>2.27</c:v>
                </c:pt>
                <c:pt idx="10">
                  <c:v>2.33</c:v>
                </c:pt>
                <c:pt idx="11">
                  <c:v>2.0099999999999998</c:v>
                </c:pt>
                <c:pt idx="12">
                  <c:v>2.17</c:v>
                </c:pt>
                <c:pt idx="13">
                  <c:v>2.42</c:v>
                </c:pt>
                <c:pt idx="14">
                  <c:v>2.16</c:v>
                </c:pt>
                <c:pt idx="15">
                  <c:v>2.62</c:v>
                </c:pt>
              </c:numCache>
            </c:numRef>
          </c:val>
          <c:smooth val="0"/>
          <c:extLst>
            <c:ext xmlns:c16="http://schemas.microsoft.com/office/drawing/2014/chart" uri="{C3380CC4-5D6E-409C-BE32-E72D297353CC}">
              <c16:uniqueId val="{00000002-8311-473B-BCA5-3E143148916C}"/>
            </c:ext>
          </c:extLst>
        </c:ser>
        <c:ser>
          <c:idx val="3"/>
          <c:order val="3"/>
          <c:tx>
            <c:strRef>
              <c:f>Sheet1!$E$1</c:f>
              <c:strCache>
                <c:ptCount val="1"/>
                <c:pt idx="0">
                  <c:v>40-49 yrs</c:v>
                </c:pt>
              </c:strCache>
            </c:strRef>
          </c:tx>
          <c:spPr>
            <a:ln>
              <a:solidFill>
                <a:srgbClr val="00B050"/>
              </a:solidFill>
            </a:ln>
          </c:spPr>
          <c:marker>
            <c:symbol val="triangle"/>
            <c:size val="9"/>
            <c:spPr>
              <a:solidFill>
                <a:srgbClr val="00B050"/>
              </a:solidFill>
              <a:ln>
                <a:solidFill>
                  <a:srgbClr val="00B050"/>
                </a:solidFill>
              </a:ln>
            </c:spPr>
          </c:marker>
          <c:cat>
            <c:numRef>
              <c:f>Sheet1!$A$2:$A$17</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Sheet1!$E$2:$E$17</c:f>
              <c:numCache>
                <c:formatCode>General</c:formatCode>
                <c:ptCount val="16"/>
                <c:pt idx="0">
                  <c:v>3.98</c:v>
                </c:pt>
                <c:pt idx="1">
                  <c:v>4.22</c:v>
                </c:pt>
                <c:pt idx="2">
                  <c:v>4.28</c:v>
                </c:pt>
                <c:pt idx="3">
                  <c:v>4.33</c:v>
                </c:pt>
                <c:pt idx="4">
                  <c:v>3.45</c:v>
                </c:pt>
                <c:pt idx="5">
                  <c:v>3.13</c:v>
                </c:pt>
                <c:pt idx="6">
                  <c:v>2.81</c:v>
                </c:pt>
                <c:pt idx="7">
                  <c:v>2.75</c:v>
                </c:pt>
                <c:pt idx="8">
                  <c:v>2.56</c:v>
                </c:pt>
                <c:pt idx="9">
                  <c:v>2.1800000000000002</c:v>
                </c:pt>
                <c:pt idx="10">
                  <c:v>2.02</c:v>
                </c:pt>
                <c:pt idx="11">
                  <c:v>1.87</c:v>
                </c:pt>
                <c:pt idx="12">
                  <c:v>1.9</c:v>
                </c:pt>
                <c:pt idx="13">
                  <c:v>2.11</c:v>
                </c:pt>
                <c:pt idx="14">
                  <c:v>1.99</c:v>
                </c:pt>
                <c:pt idx="15">
                  <c:v>2.36</c:v>
                </c:pt>
              </c:numCache>
            </c:numRef>
          </c:val>
          <c:smooth val="0"/>
          <c:extLst>
            <c:ext xmlns:c16="http://schemas.microsoft.com/office/drawing/2014/chart" uri="{C3380CC4-5D6E-409C-BE32-E72D297353CC}">
              <c16:uniqueId val="{00000003-8311-473B-BCA5-3E143148916C}"/>
            </c:ext>
          </c:extLst>
        </c:ser>
        <c:ser>
          <c:idx val="4"/>
          <c:order val="4"/>
          <c:tx>
            <c:strRef>
              <c:f>Sheet1!$F$1</c:f>
              <c:strCache>
                <c:ptCount val="1"/>
                <c:pt idx="0">
                  <c:v>50-59 yrs</c:v>
                </c:pt>
              </c:strCache>
            </c:strRef>
          </c:tx>
          <c:spPr>
            <a:ln>
              <a:solidFill>
                <a:srgbClr val="00B0F0"/>
              </a:solidFill>
            </a:ln>
          </c:spPr>
          <c:marker>
            <c:symbol val="square"/>
            <c:size val="8"/>
            <c:spPr>
              <a:solidFill>
                <a:srgbClr val="00B0F0"/>
              </a:solidFill>
              <a:ln>
                <a:solidFill>
                  <a:srgbClr val="00B0F0"/>
                </a:solidFill>
              </a:ln>
            </c:spPr>
          </c:marker>
          <c:cat>
            <c:numRef>
              <c:f>Sheet1!$A$2:$A$17</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Sheet1!$F$2:$F$17</c:f>
              <c:numCache>
                <c:formatCode>General</c:formatCode>
                <c:ptCount val="16"/>
                <c:pt idx="0">
                  <c:v>2.4300000000000002</c:v>
                </c:pt>
                <c:pt idx="1">
                  <c:v>2.5299999999999998</c:v>
                </c:pt>
                <c:pt idx="2">
                  <c:v>2.63</c:v>
                </c:pt>
                <c:pt idx="3">
                  <c:v>2.44</c:v>
                </c:pt>
                <c:pt idx="4">
                  <c:v>2.25</c:v>
                </c:pt>
                <c:pt idx="5">
                  <c:v>2.04</c:v>
                </c:pt>
                <c:pt idx="6">
                  <c:v>1.76</c:v>
                </c:pt>
                <c:pt idx="7">
                  <c:v>1.76</c:v>
                </c:pt>
                <c:pt idx="8">
                  <c:v>1.53</c:v>
                </c:pt>
                <c:pt idx="9">
                  <c:v>1.38</c:v>
                </c:pt>
                <c:pt idx="10">
                  <c:v>1.46</c:v>
                </c:pt>
                <c:pt idx="11">
                  <c:v>1.0900000000000001</c:v>
                </c:pt>
                <c:pt idx="12">
                  <c:v>1.1399999999999999</c:v>
                </c:pt>
                <c:pt idx="13">
                  <c:v>1.1399999999999999</c:v>
                </c:pt>
                <c:pt idx="14">
                  <c:v>1.1499999999999999</c:v>
                </c:pt>
                <c:pt idx="15">
                  <c:v>1.4</c:v>
                </c:pt>
              </c:numCache>
            </c:numRef>
          </c:val>
          <c:smooth val="0"/>
          <c:extLst>
            <c:ext xmlns:c16="http://schemas.microsoft.com/office/drawing/2014/chart" uri="{C3380CC4-5D6E-409C-BE32-E72D297353CC}">
              <c16:uniqueId val="{00000004-8311-473B-BCA5-3E143148916C}"/>
            </c:ext>
          </c:extLst>
        </c:ser>
        <c:ser>
          <c:idx val="5"/>
          <c:order val="5"/>
          <c:tx>
            <c:strRef>
              <c:f>Sheet1!$G$1</c:f>
              <c:strCache>
                <c:ptCount val="1"/>
                <c:pt idx="0">
                  <c:v>60+ yrs</c:v>
                </c:pt>
              </c:strCache>
            </c:strRef>
          </c:tx>
          <c:spPr>
            <a:ln>
              <a:solidFill>
                <a:srgbClr val="FF00FF"/>
              </a:solidFill>
            </a:ln>
          </c:spPr>
          <c:marker>
            <c:symbol val="plus"/>
            <c:size val="9"/>
            <c:spPr>
              <a:noFill/>
              <a:ln>
                <a:solidFill>
                  <a:srgbClr val="FF00FF"/>
                </a:solidFill>
              </a:ln>
            </c:spPr>
          </c:marker>
          <c:cat>
            <c:numRef>
              <c:f>Sheet1!$A$2:$A$17</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Sheet1!$G$2:$G$17</c:f>
              <c:numCache>
                <c:formatCode>General</c:formatCode>
                <c:ptCount val="16"/>
                <c:pt idx="0">
                  <c:v>1.37</c:v>
                </c:pt>
                <c:pt idx="1">
                  <c:v>1.26</c:v>
                </c:pt>
                <c:pt idx="2">
                  <c:v>1.28</c:v>
                </c:pt>
                <c:pt idx="3">
                  <c:v>1.2</c:v>
                </c:pt>
                <c:pt idx="4">
                  <c:v>1.07</c:v>
                </c:pt>
                <c:pt idx="5">
                  <c:v>0.8</c:v>
                </c:pt>
                <c:pt idx="6">
                  <c:v>0.8</c:v>
                </c:pt>
                <c:pt idx="7">
                  <c:v>0.78</c:v>
                </c:pt>
                <c:pt idx="8">
                  <c:v>0.67</c:v>
                </c:pt>
                <c:pt idx="9">
                  <c:v>0.67</c:v>
                </c:pt>
                <c:pt idx="10">
                  <c:v>0.7</c:v>
                </c:pt>
                <c:pt idx="11">
                  <c:v>0.52</c:v>
                </c:pt>
                <c:pt idx="12">
                  <c:v>0.4</c:v>
                </c:pt>
                <c:pt idx="13">
                  <c:v>0.44</c:v>
                </c:pt>
                <c:pt idx="14">
                  <c:v>0.42</c:v>
                </c:pt>
                <c:pt idx="15">
                  <c:v>0.47</c:v>
                </c:pt>
              </c:numCache>
            </c:numRef>
          </c:val>
          <c:smooth val="0"/>
          <c:extLst>
            <c:ext xmlns:c16="http://schemas.microsoft.com/office/drawing/2014/chart" uri="{C3380CC4-5D6E-409C-BE32-E72D297353CC}">
              <c16:uniqueId val="{00000005-8311-473B-BCA5-3E143148916C}"/>
            </c:ext>
          </c:extLst>
        </c:ser>
        <c:dLbls>
          <c:showLegendKey val="0"/>
          <c:showVal val="0"/>
          <c:showCatName val="0"/>
          <c:showSerName val="0"/>
          <c:showPercent val="0"/>
          <c:showBubbleSize val="0"/>
        </c:dLbls>
        <c:marker val="1"/>
        <c:smooth val="0"/>
        <c:axId val="268480168"/>
        <c:axId val="268480560"/>
      </c:lineChart>
      <c:catAx>
        <c:axId val="268480168"/>
        <c:scaling>
          <c:orientation val="minMax"/>
        </c:scaling>
        <c:delete val="0"/>
        <c:axPos val="b"/>
        <c:title>
          <c:tx>
            <c:rich>
              <a:bodyPr/>
              <a:lstStyle/>
              <a:p>
                <a:pPr>
                  <a:defRPr sz="1600" b="0">
                    <a:solidFill>
                      <a:schemeClr val="bg2"/>
                    </a:solidFill>
                  </a:defRPr>
                </a:pPr>
                <a:r>
                  <a:rPr lang="en-US" sz="1600" b="0" dirty="0" smtClean="0">
                    <a:solidFill>
                      <a:schemeClr val="bg2"/>
                    </a:solidFill>
                  </a:rPr>
                  <a:t>Year</a:t>
                </a:r>
                <a:endParaRPr lang="en-US" sz="1600" b="0" dirty="0">
                  <a:solidFill>
                    <a:schemeClr val="bg2"/>
                  </a:solidFill>
                </a:endParaRPr>
              </a:p>
            </c:rich>
          </c:tx>
          <c:layout/>
          <c:overlay val="0"/>
        </c:title>
        <c:numFmt formatCode="General" sourceLinked="1"/>
        <c:majorTickMark val="out"/>
        <c:minorTickMark val="none"/>
        <c:tickLblPos val="nextTo"/>
        <c:txPr>
          <a:bodyPr rot="-1860000"/>
          <a:lstStyle/>
          <a:p>
            <a:pPr>
              <a:defRPr sz="1400">
                <a:solidFill>
                  <a:schemeClr val="bg2"/>
                </a:solidFill>
                <a:latin typeface="+mj-lt"/>
              </a:defRPr>
            </a:pPr>
            <a:endParaRPr lang="en-US"/>
          </a:p>
        </c:txPr>
        <c:crossAx val="268480560"/>
        <c:crosses val="autoZero"/>
        <c:auto val="1"/>
        <c:lblAlgn val="ctr"/>
        <c:lblOffset val="100"/>
        <c:tickLblSkip val="3"/>
        <c:noMultiLvlLbl val="0"/>
      </c:catAx>
      <c:valAx>
        <c:axId val="268480560"/>
        <c:scaling>
          <c:orientation val="minMax"/>
        </c:scaling>
        <c:delete val="0"/>
        <c:axPos val="l"/>
        <c:title>
          <c:tx>
            <c:rich>
              <a:bodyPr rot="-5400000" vert="horz"/>
              <a:lstStyle/>
              <a:p>
                <a:pPr>
                  <a:defRPr sz="1600">
                    <a:solidFill>
                      <a:srgbClr val="FF9933"/>
                    </a:solidFill>
                  </a:defRPr>
                </a:pPr>
                <a:r>
                  <a:rPr lang="en-US" sz="1600" b="0" i="0" baseline="0" dirty="0" smtClean="0">
                    <a:solidFill>
                      <a:srgbClr val="FF9933"/>
                    </a:solidFill>
                    <a:effectLst/>
                  </a:rPr>
                  <a:t>Reported cases/100,000 population                     </a:t>
                </a:r>
                <a:endParaRPr lang="en-US" sz="1600" dirty="0">
                  <a:solidFill>
                    <a:srgbClr val="FF9933"/>
                  </a:solidFill>
                  <a:effectLst/>
                </a:endParaRPr>
              </a:p>
            </c:rich>
          </c:tx>
          <c:layout>
            <c:manualLayout>
              <c:xMode val="edge"/>
              <c:yMode val="edge"/>
              <c:x val="4.5745453693288342E-3"/>
              <c:y val="0.12346516647348016"/>
            </c:manualLayout>
          </c:layout>
          <c:overlay val="0"/>
        </c:title>
        <c:numFmt formatCode="General" sourceLinked="1"/>
        <c:majorTickMark val="out"/>
        <c:minorTickMark val="out"/>
        <c:tickLblPos val="nextTo"/>
        <c:txPr>
          <a:bodyPr/>
          <a:lstStyle/>
          <a:p>
            <a:pPr>
              <a:defRPr sz="1400">
                <a:solidFill>
                  <a:srgbClr val="FF9933"/>
                </a:solidFill>
              </a:defRPr>
            </a:pPr>
            <a:endParaRPr lang="en-US"/>
          </a:p>
        </c:txPr>
        <c:crossAx val="268480168"/>
        <c:crosses val="autoZero"/>
        <c:crossBetween val="midCat"/>
      </c:valAx>
    </c:plotArea>
    <c:legend>
      <c:legendPos val="r"/>
      <c:layout>
        <c:manualLayout>
          <c:xMode val="edge"/>
          <c:yMode val="edge"/>
          <c:x val="0.67674561349122697"/>
          <c:y val="2.8817698549102683E-2"/>
          <c:w val="0.24054581245526127"/>
          <c:h val="0.42099884088093048"/>
        </c:manualLayout>
      </c:layout>
      <c:overlay val="0"/>
      <c:txPr>
        <a:bodyPr/>
        <a:lstStyle/>
        <a:p>
          <a:pPr>
            <a:defRPr sz="1600">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33701035012133"/>
          <c:y val="3.7835085558439271E-2"/>
          <c:w val="0.8588405635616303"/>
          <c:h val="0.7577446883385387"/>
        </c:manualLayout>
      </c:layout>
      <c:lineChart>
        <c:grouping val="standard"/>
        <c:varyColors val="0"/>
        <c:ser>
          <c:idx val="0"/>
          <c:order val="0"/>
          <c:tx>
            <c:strRef>
              <c:f>Sheet1!$B$1</c:f>
              <c:strCache>
                <c:ptCount val="1"/>
                <c:pt idx="0">
                  <c:v>Male</c:v>
                </c:pt>
              </c:strCache>
            </c:strRef>
          </c:tx>
          <c:spPr>
            <a:ln>
              <a:solidFill>
                <a:srgbClr val="00B050"/>
              </a:solidFill>
            </a:ln>
          </c:spPr>
          <c:marker>
            <c:symbol val="diamond"/>
            <c:size val="9"/>
            <c:spPr>
              <a:solidFill>
                <a:srgbClr val="00B050"/>
              </a:solidFill>
              <a:ln>
                <a:solidFill>
                  <a:srgbClr val="00B050"/>
                </a:solidFill>
              </a:ln>
            </c:spPr>
          </c:marker>
          <c:cat>
            <c:numRef>
              <c:f>Sheet1!$A$2:$A$17</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Sheet1!$B$2:$B$17</c:f>
              <c:numCache>
                <c:formatCode>General</c:formatCode>
                <c:ptCount val="16"/>
                <c:pt idx="0">
                  <c:v>3.6</c:v>
                </c:pt>
                <c:pt idx="1">
                  <c:v>3.48</c:v>
                </c:pt>
                <c:pt idx="2">
                  <c:v>3.45</c:v>
                </c:pt>
                <c:pt idx="3">
                  <c:v>3.19</c:v>
                </c:pt>
                <c:pt idx="4">
                  <c:v>2.67</c:v>
                </c:pt>
                <c:pt idx="5">
                  <c:v>2.29</c:v>
                </c:pt>
                <c:pt idx="6">
                  <c:v>2.0699999999999998</c:v>
                </c:pt>
                <c:pt idx="7">
                  <c:v>1.85</c:v>
                </c:pt>
                <c:pt idx="8">
                  <c:v>1.7</c:v>
                </c:pt>
                <c:pt idx="9">
                  <c:v>1.35</c:v>
                </c:pt>
                <c:pt idx="10">
                  <c:v>1.36</c:v>
                </c:pt>
                <c:pt idx="11">
                  <c:v>1.18</c:v>
                </c:pt>
                <c:pt idx="12">
                  <c:v>1.17</c:v>
                </c:pt>
                <c:pt idx="13">
                  <c:v>1.21</c:v>
                </c:pt>
                <c:pt idx="14">
                  <c:v>1.1399999999999999</c:v>
                </c:pt>
                <c:pt idx="15">
                  <c:v>1.32</c:v>
                </c:pt>
              </c:numCache>
            </c:numRef>
          </c:val>
          <c:smooth val="0"/>
          <c:extLst>
            <c:ext xmlns:c16="http://schemas.microsoft.com/office/drawing/2014/chart" uri="{C3380CC4-5D6E-409C-BE32-E72D297353CC}">
              <c16:uniqueId val="{00000000-982D-4AF9-8333-897909E632CD}"/>
            </c:ext>
          </c:extLst>
        </c:ser>
        <c:ser>
          <c:idx val="1"/>
          <c:order val="1"/>
          <c:tx>
            <c:strRef>
              <c:f>Sheet1!$C$1</c:f>
              <c:strCache>
                <c:ptCount val="1"/>
                <c:pt idx="0">
                  <c:v>Female</c:v>
                </c:pt>
              </c:strCache>
            </c:strRef>
          </c:tx>
          <c:spPr>
            <a:ln>
              <a:solidFill>
                <a:srgbClr val="FBB0A3"/>
              </a:solidFill>
            </a:ln>
          </c:spPr>
          <c:marker>
            <c:symbol val="circle"/>
            <c:size val="9"/>
            <c:spPr>
              <a:solidFill>
                <a:srgbClr val="FBB0A3"/>
              </a:solidFill>
              <a:ln>
                <a:solidFill>
                  <a:srgbClr val="FBB0A3"/>
                </a:solidFill>
              </a:ln>
            </c:spPr>
          </c:marker>
          <c:cat>
            <c:numRef>
              <c:f>Sheet1!$A$2:$A$17</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Sheet1!$C$2:$C$17</c:f>
              <c:numCache>
                <c:formatCode>General</c:formatCode>
                <c:ptCount val="16"/>
                <c:pt idx="0">
                  <c:v>2.09</c:v>
                </c:pt>
                <c:pt idx="1">
                  <c:v>2</c:v>
                </c:pt>
                <c:pt idx="2">
                  <c:v>2.13</c:v>
                </c:pt>
                <c:pt idx="3">
                  <c:v>1.98</c:v>
                </c:pt>
                <c:pt idx="4">
                  <c:v>1.55</c:v>
                </c:pt>
                <c:pt idx="5">
                  <c:v>1.4</c:v>
                </c:pt>
                <c:pt idx="6">
                  <c:v>1.1299999999999999</c:v>
                </c:pt>
                <c:pt idx="7">
                  <c:v>1.1499999999999999</c:v>
                </c:pt>
                <c:pt idx="8">
                  <c:v>0.98</c:v>
                </c:pt>
                <c:pt idx="9">
                  <c:v>0.84</c:v>
                </c:pt>
                <c:pt idx="10">
                  <c:v>0.83</c:v>
                </c:pt>
                <c:pt idx="11">
                  <c:v>0.69</c:v>
                </c:pt>
                <c:pt idx="12">
                  <c:v>0.68</c:v>
                </c:pt>
                <c:pt idx="13">
                  <c:v>0.73</c:v>
                </c:pt>
                <c:pt idx="14">
                  <c:v>0.62</c:v>
                </c:pt>
                <c:pt idx="15">
                  <c:v>0.79</c:v>
                </c:pt>
              </c:numCache>
            </c:numRef>
          </c:val>
          <c:smooth val="0"/>
          <c:extLst>
            <c:ext xmlns:c16="http://schemas.microsoft.com/office/drawing/2014/chart" uri="{C3380CC4-5D6E-409C-BE32-E72D297353CC}">
              <c16:uniqueId val="{00000001-982D-4AF9-8333-897909E632CD}"/>
            </c:ext>
          </c:extLst>
        </c:ser>
        <c:dLbls>
          <c:showLegendKey val="0"/>
          <c:showVal val="0"/>
          <c:showCatName val="0"/>
          <c:showSerName val="0"/>
          <c:showPercent val="0"/>
          <c:showBubbleSize val="0"/>
        </c:dLbls>
        <c:marker val="1"/>
        <c:smooth val="0"/>
        <c:axId val="197915712"/>
        <c:axId val="197916104"/>
      </c:lineChart>
      <c:catAx>
        <c:axId val="197915712"/>
        <c:scaling>
          <c:orientation val="minMax"/>
        </c:scaling>
        <c:delete val="0"/>
        <c:axPos val="b"/>
        <c:title>
          <c:tx>
            <c:rich>
              <a:bodyPr/>
              <a:lstStyle/>
              <a:p>
                <a:pPr>
                  <a:defRPr sz="1600" b="0">
                    <a:solidFill>
                      <a:schemeClr val="bg2"/>
                    </a:solidFill>
                  </a:defRPr>
                </a:pPr>
                <a:r>
                  <a:rPr lang="en-US" sz="1600" b="0" dirty="0" smtClean="0">
                    <a:solidFill>
                      <a:schemeClr val="bg2"/>
                    </a:solidFill>
                  </a:rPr>
                  <a:t>Year</a:t>
                </a:r>
                <a:endParaRPr lang="en-US" sz="1600" b="0" dirty="0">
                  <a:solidFill>
                    <a:schemeClr val="bg2"/>
                  </a:solidFill>
                </a:endParaRPr>
              </a:p>
            </c:rich>
          </c:tx>
          <c:overlay val="0"/>
        </c:title>
        <c:numFmt formatCode="General" sourceLinked="1"/>
        <c:majorTickMark val="out"/>
        <c:minorTickMark val="none"/>
        <c:tickLblPos val="nextTo"/>
        <c:txPr>
          <a:bodyPr rot="-1860000"/>
          <a:lstStyle/>
          <a:p>
            <a:pPr>
              <a:defRPr sz="1400">
                <a:solidFill>
                  <a:schemeClr val="bg2"/>
                </a:solidFill>
              </a:defRPr>
            </a:pPr>
            <a:endParaRPr lang="en-US"/>
          </a:p>
        </c:txPr>
        <c:crossAx val="197916104"/>
        <c:crosses val="autoZero"/>
        <c:auto val="1"/>
        <c:lblAlgn val="ctr"/>
        <c:lblOffset val="100"/>
        <c:tickLblSkip val="3"/>
        <c:noMultiLvlLbl val="0"/>
      </c:catAx>
      <c:valAx>
        <c:axId val="197916104"/>
        <c:scaling>
          <c:orientation val="minMax"/>
        </c:scaling>
        <c:delete val="0"/>
        <c:axPos val="l"/>
        <c:title>
          <c:tx>
            <c:rich>
              <a:bodyPr rot="-5400000" vert="horz"/>
              <a:lstStyle/>
              <a:p>
                <a:pPr>
                  <a:defRPr sz="1600" b="0">
                    <a:solidFill>
                      <a:srgbClr val="FFC000"/>
                    </a:solidFill>
                  </a:defRPr>
                </a:pPr>
                <a:r>
                  <a:rPr lang="en-US" sz="1600" b="0" dirty="0" smtClean="0">
                    <a:solidFill>
                      <a:srgbClr val="FFC000"/>
                    </a:solidFill>
                  </a:rPr>
                  <a:t>Reported cases/100,000 population</a:t>
                </a:r>
                <a:endParaRPr lang="en-US" sz="1600" b="0" dirty="0">
                  <a:solidFill>
                    <a:srgbClr val="FFC000"/>
                  </a:solidFill>
                </a:endParaRPr>
              </a:p>
            </c:rich>
          </c:tx>
          <c:layout>
            <c:manualLayout>
              <c:xMode val="edge"/>
              <c:yMode val="edge"/>
              <c:x val="7.1225071225071226E-3"/>
              <c:y val="5.0783002683323801E-2"/>
            </c:manualLayout>
          </c:layout>
          <c:overlay val="0"/>
        </c:title>
        <c:numFmt formatCode="General" sourceLinked="1"/>
        <c:majorTickMark val="out"/>
        <c:minorTickMark val="out"/>
        <c:tickLblPos val="nextTo"/>
        <c:txPr>
          <a:bodyPr/>
          <a:lstStyle/>
          <a:p>
            <a:pPr>
              <a:defRPr sz="1400">
                <a:solidFill>
                  <a:srgbClr val="FFC000"/>
                </a:solidFill>
              </a:defRPr>
            </a:pPr>
            <a:endParaRPr lang="en-US"/>
          </a:p>
        </c:txPr>
        <c:crossAx val="197915712"/>
        <c:crosses val="autoZero"/>
        <c:crossBetween val="midCat"/>
      </c:valAx>
    </c:plotArea>
    <c:legend>
      <c:legendPos val="r"/>
      <c:layout>
        <c:manualLayout>
          <c:xMode val="edge"/>
          <c:yMode val="edge"/>
          <c:x val="0.78659510721537151"/>
          <c:y val="0.15109246469889587"/>
          <c:w val="0.1401140722794266"/>
          <c:h val="0.18545374565609463"/>
        </c:manualLayout>
      </c:layout>
      <c:overlay val="0"/>
      <c:txPr>
        <a:bodyPr/>
        <a:lstStyle/>
        <a:p>
          <a:pPr>
            <a:defRPr sz="1600">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American Indian/Alaska Native</c:v>
                </c:pt>
              </c:strCache>
            </c:strRef>
          </c:tx>
          <c:spPr>
            <a:ln>
              <a:solidFill>
                <a:schemeClr val="bg2"/>
              </a:solidFill>
            </a:ln>
          </c:spPr>
          <c:marker>
            <c:symbol val="circle"/>
            <c:size val="10"/>
            <c:spPr>
              <a:noFill/>
              <a:ln>
                <a:solidFill>
                  <a:schemeClr val="bg2"/>
                </a:solidFill>
              </a:ln>
            </c:spPr>
          </c:marker>
          <c:cat>
            <c:numRef>
              <c:f>Sheet1!$A$2:$A$17</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Sheet1!$B$2:$B$17</c:f>
              <c:numCache>
                <c:formatCode>General</c:formatCode>
                <c:ptCount val="16"/>
                <c:pt idx="0">
                  <c:v>3.37</c:v>
                </c:pt>
                <c:pt idx="1">
                  <c:v>3.43</c:v>
                </c:pt>
                <c:pt idx="2">
                  <c:v>5.43</c:v>
                </c:pt>
                <c:pt idx="3">
                  <c:v>2.75</c:v>
                </c:pt>
                <c:pt idx="4">
                  <c:v>1.5</c:v>
                </c:pt>
                <c:pt idx="5">
                  <c:v>1.57</c:v>
                </c:pt>
                <c:pt idx="6">
                  <c:v>1.55</c:v>
                </c:pt>
                <c:pt idx="7">
                  <c:v>1.44</c:v>
                </c:pt>
                <c:pt idx="8">
                  <c:v>1.77</c:v>
                </c:pt>
                <c:pt idx="9">
                  <c:v>1.02</c:v>
                </c:pt>
                <c:pt idx="10">
                  <c:v>1.0900000000000001</c:v>
                </c:pt>
                <c:pt idx="11">
                  <c:v>0.54</c:v>
                </c:pt>
                <c:pt idx="12">
                  <c:v>0.69</c:v>
                </c:pt>
                <c:pt idx="13">
                  <c:v>0.69</c:v>
                </c:pt>
                <c:pt idx="14">
                  <c:v>0.79</c:v>
                </c:pt>
                <c:pt idx="15">
                  <c:v>0.67</c:v>
                </c:pt>
              </c:numCache>
            </c:numRef>
          </c:val>
          <c:smooth val="0"/>
          <c:extLst>
            <c:ext xmlns:c16="http://schemas.microsoft.com/office/drawing/2014/chart" uri="{C3380CC4-5D6E-409C-BE32-E72D297353CC}">
              <c16:uniqueId val="{00000000-8760-47BD-BAB3-EC353887E9EB}"/>
            </c:ext>
          </c:extLst>
        </c:ser>
        <c:ser>
          <c:idx val="1"/>
          <c:order val="1"/>
          <c:tx>
            <c:strRef>
              <c:f>Sheet1!$C$1</c:f>
              <c:strCache>
                <c:ptCount val="1"/>
                <c:pt idx="0">
                  <c:v>Asian/Pacific Islander</c:v>
                </c:pt>
              </c:strCache>
            </c:strRef>
          </c:tx>
          <c:spPr>
            <a:ln>
              <a:solidFill>
                <a:srgbClr val="FF9933"/>
              </a:solidFill>
            </a:ln>
          </c:spPr>
          <c:marker>
            <c:symbol val="diamond"/>
            <c:size val="9"/>
            <c:spPr>
              <a:solidFill>
                <a:schemeClr val="accent6">
                  <a:lumMod val="75000"/>
                </a:schemeClr>
              </a:solidFill>
              <a:ln>
                <a:solidFill>
                  <a:srgbClr val="FF9933"/>
                </a:solidFill>
              </a:ln>
            </c:spPr>
          </c:marker>
          <c:cat>
            <c:numRef>
              <c:f>Sheet1!$A$2:$A$17</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Sheet1!$C$2:$C$17</c:f>
              <c:numCache>
                <c:formatCode>General</c:formatCode>
                <c:ptCount val="16"/>
                <c:pt idx="0">
                  <c:v>3.81</c:v>
                </c:pt>
                <c:pt idx="1">
                  <c:v>2.96</c:v>
                </c:pt>
                <c:pt idx="2">
                  <c:v>2.02</c:v>
                </c:pt>
                <c:pt idx="3">
                  <c:v>1.61</c:v>
                </c:pt>
                <c:pt idx="4">
                  <c:v>1.33</c:v>
                </c:pt>
                <c:pt idx="5">
                  <c:v>1.28</c:v>
                </c:pt>
                <c:pt idx="6">
                  <c:v>1.25</c:v>
                </c:pt>
                <c:pt idx="7">
                  <c:v>0.95</c:v>
                </c:pt>
                <c:pt idx="8">
                  <c:v>0.75</c:v>
                </c:pt>
                <c:pt idx="9">
                  <c:v>0.68</c:v>
                </c:pt>
                <c:pt idx="10">
                  <c:v>0.57999999999999996</c:v>
                </c:pt>
                <c:pt idx="11">
                  <c:v>0.39</c:v>
                </c:pt>
                <c:pt idx="12">
                  <c:v>0.37</c:v>
                </c:pt>
                <c:pt idx="13">
                  <c:v>0.33</c:v>
                </c:pt>
                <c:pt idx="14">
                  <c:v>0.28999999999999998</c:v>
                </c:pt>
                <c:pt idx="15">
                  <c:v>0.35</c:v>
                </c:pt>
              </c:numCache>
            </c:numRef>
          </c:val>
          <c:smooth val="0"/>
          <c:extLst>
            <c:ext xmlns:c16="http://schemas.microsoft.com/office/drawing/2014/chart" uri="{C3380CC4-5D6E-409C-BE32-E72D297353CC}">
              <c16:uniqueId val="{00000001-8760-47BD-BAB3-EC353887E9EB}"/>
            </c:ext>
          </c:extLst>
        </c:ser>
        <c:ser>
          <c:idx val="2"/>
          <c:order val="2"/>
          <c:tx>
            <c:strRef>
              <c:f>Sheet1!$D$1</c:f>
              <c:strCache>
                <c:ptCount val="1"/>
                <c:pt idx="0">
                  <c:v>Black, Non-Hispanic</c:v>
                </c:pt>
              </c:strCache>
            </c:strRef>
          </c:tx>
          <c:spPr>
            <a:ln>
              <a:solidFill>
                <a:srgbClr val="FFFF00"/>
              </a:solidFill>
            </a:ln>
          </c:spPr>
          <c:marker>
            <c:symbol val="star"/>
            <c:size val="9"/>
            <c:spPr>
              <a:noFill/>
              <a:ln>
                <a:solidFill>
                  <a:srgbClr val="FFFF00"/>
                </a:solidFill>
              </a:ln>
            </c:spPr>
          </c:marker>
          <c:cat>
            <c:numRef>
              <c:f>Sheet1!$A$2:$A$17</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Sheet1!$D$2:$D$17</c:f>
              <c:numCache>
                <c:formatCode>General</c:formatCode>
                <c:ptCount val="16"/>
                <c:pt idx="0">
                  <c:v>4.51</c:v>
                </c:pt>
                <c:pt idx="1">
                  <c:v>4.16</c:v>
                </c:pt>
                <c:pt idx="2">
                  <c:v>3.77</c:v>
                </c:pt>
                <c:pt idx="3">
                  <c:v>3.46</c:v>
                </c:pt>
                <c:pt idx="4">
                  <c:v>2.92</c:v>
                </c:pt>
                <c:pt idx="5">
                  <c:v>2.96</c:v>
                </c:pt>
                <c:pt idx="6">
                  <c:v>2.31</c:v>
                </c:pt>
                <c:pt idx="7">
                  <c:v>2.3199999999999998</c:v>
                </c:pt>
                <c:pt idx="8">
                  <c:v>2.19</c:v>
                </c:pt>
                <c:pt idx="9">
                  <c:v>1.66</c:v>
                </c:pt>
                <c:pt idx="10">
                  <c:v>1.7</c:v>
                </c:pt>
                <c:pt idx="11">
                  <c:v>1.37</c:v>
                </c:pt>
                <c:pt idx="12">
                  <c:v>1.1100000000000001</c:v>
                </c:pt>
                <c:pt idx="13">
                  <c:v>0.95</c:v>
                </c:pt>
                <c:pt idx="14">
                  <c:v>0.84</c:v>
                </c:pt>
                <c:pt idx="15">
                  <c:v>0.96</c:v>
                </c:pt>
              </c:numCache>
            </c:numRef>
          </c:val>
          <c:smooth val="0"/>
          <c:extLst>
            <c:ext xmlns:c16="http://schemas.microsoft.com/office/drawing/2014/chart" uri="{C3380CC4-5D6E-409C-BE32-E72D297353CC}">
              <c16:uniqueId val="{00000002-8760-47BD-BAB3-EC353887E9EB}"/>
            </c:ext>
          </c:extLst>
        </c:ser>
        <c:ser>
          <c:idx val="3"/>
          <c:order val="3"/>
          <c:tx>
            <c:strRef>
              <c:f>Sheet1!$E$1</c:f>
              <c:strCache>
                <c:ptCount val="1"/>
                <c:pt idx="0">
                  <c:v>White, Non-Hispanic</c:v>
                </c:pt>
              </c:strCache>
            </c:strRef>
          </c:tx>
          <c:spPr>
            <a:ln>
              <a:solidFill>
                <a:srgbClr val="00B050"/>
              </a:solidFill>
            </a:ln>
          </c:spPr>
          <c:marker>
            <c:symbol val="triangle"/>
            <c:size val="9"/>
            <c:spPr>
              <a:solidFill>
                <a:srgbClr val="00B050"/>
              </a:solidFill>
              <a:ln>
                <a:solidFill>
                  <a:srgbClr val="00B050"/>
                </a:solidFill>
              </a:ln>
            </c:spPr>
          </c:marker>
          <c:cat>
            <c:numRef>
              <c:f>Sheet1!$A$2:$A$17</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Sheet1!$E$2:$E$17</c:f>
              <c:numCache>
                <c:formatCode>General</c:formatCode>
                <c:ptCount val="16"/>
                <c:pt idx="0">
                  <c:v>1.47</c:v>
                </c:pt>
                <c:pt idx="1">
                  <c:v>1.33</c:v>
                </c:pt>
                <c:pt idx="2">
                  <c:v>1.32</c:v>
                </c:pt>
                <c:pt idx="3">
                  <c:v>1.28</c:v>
                </c:pt>
                <c:pt idx="4">
                  <c:v>1.22</c:v>
                </c:pt>
                <c:pt idx="5">
                  <c:v>1.08</c:v>
                </c:pt>
                <c:pt idx="6">
                  <c:v>1.03</c:v>
                </c:pt>
                <c:pt idx="7">
                  <c:v>1</c:v>
                </c:pt>
                <c:pt idx="8">
                  <c:v>0.9</c:v>
                </c:pt>
                <c:pt idx="9">
                  <c:v>0.77</c:v>
                </c:pt>
                <c:pt idx="10">
                  <c:v>0.81</c:v>
                </c:pt>
                <c:pt idx="11">
                  <c:v>0.8</c:v>
                </c:pt>
                <c:pt idx="12">
                  <c:v>0.83</c:v>
                </c:pt>
                <c:pt idx="13">
                  <c:v>0.92</c:v>
                </c:pt>
                <c:pt idx="14">
                  <c:v>0.86</c:v>
                </c:pt>
                <c:pt idx="15">
                  <c:v>1.08</c:v>
                </c:pt>
              </c:numCache>
            </c:numRef>
          </c:val>
          <c:smooth val="0"/>
          <c:extLst>
            <c:ext xmlns:c16="http://schemas.microsoft.com/office/drawing/2014/chart" uri="{C3380CC4-5D6E-409C-BE32-E72D297353CC}">
              <c16:uniqueId val="{00000003-8760-47BD-BAB3-EC353887E9EB}"/>
            </c:ext>
          </c:extLst>
        </c:ser>
        <c:ser>
          <c:idx val="4"/>
          <c:order val="4"/>
          <c:tx>
            <c:strRef>
              <c:f>Sheet1!$F$1</c:f>
              <c:strCache>
                <c:ptCount val="1"/>
                <c:pt idx="0">
                  <c:v>Hispanic</c:v>
                </c:pt>
              </c:strCache>
            </c:strRef>
          </c:tx>
          <c:spPr>
            <a:ln>
              <a:solidFill>
                <a:srgbClr val="9933FF"/>
              </a:solidFill>
            </a:ln>
          </c:spPr>
          <c:marker>
            <c:symbol val="square"/>
            <c:size val="8"/>
            <c:spPr>
              <a:solidFill>
                <a:srgbClr val="9933FF"/>
              </a:solidFill>
              <a:ln>
                <a:solidFill>
                  <a:srgbClr val="9933FF"/>
                </a:solidFill>
              </a:ln>
            </c:spPr>
          </c:marker>
          <c:cat>
            <c:numRef>
              <c:f>Sheet1!$A$2:$A$17</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Sheet1!$F$2:$F$17</c:f>
              <c:numCache>
                <c:formatCode>General</c:formatCode>
                <c:ptCount val="16"/>
                <c:pt idx="0">
                  <c:v>1.95</c:v>
                </c:pt>
                <c:pt idx="1">
                  <c:v>1.77</c:v>
                </c:pt>
                <c:pt idx="2">
                  <c:v>1.53</c:v>
                </c:pt>
                <c:pt idx="3">
                  <c:v>1.06</c:v>
                </c:pt>
                <c:pt idx="4">
                  <c:v>0.97</c:v>
                </c:pt>
                <c:pt idx="5">
                  <c:v>1.1200000000000001</c:v>
                </c:pt>
                <c:pt idx="6">
                  <c:v>1.1299999999999999</c:v>
                </c:pt>
                <c:pt idx="7">
                  <c:v>0.96</c:v>
                </c:pt>
                <c:pt idx="8">
                  <c:v>0.8</c:v>
                </c:pt>
                <c:pt idx="9">
                  <c:v>0.66</c:v>
                </c:pt>
                <c:pt idx="10">
                  <c:v>0.62</c:v>
                </c:pt>
                <c:pt idx="11">
                  <c:v>0.41</c:v>
                </c:pt>
                <c:pt idx="12">
                  <c:v>0.37</c:v>
                </c:pt>
                <c:pt idx="13">
                  <c:v>0.38</c:v>
                </c:pt>
                <c:pt idx="14">
                  <c:v>0.28999999999999998</c:v>
                </c:pt>
                <c:pt idx="15">
                  <c:v>0.31</c:v>
                </c:pt>
              </c:numCache>
            </c:numRef>
          </c:val>
          <c:smooth val="0"/>
          <c:extLst>
            <c:ext xmlns:c16="http://schemas.microsoft.com/office/drawing/2014/chart" uri="{C3380CC4-5D6E-409C-BE32-E72D297353CC}">
              <c16:uniqueId val="{00000004-8760-47BD-BAB3-EC353887E9EB}"/>
            </c:ext>
          </c:extLst>
        </c:ser>
        <c:dLbls>
          <c:showLegendKey val="0"/>
          <c:showVal val="0"/>
          <c:showCatName val="0"/>
          <c:showSerName val="0"/>
          <c:showPercent val="0"/>
          <c:showBubbleSize val="0"/>
        </c:dLbls>
        <c:marker val="1"/>
        <c:smooth val="0"/>
        <c:axId val="268461648"/>
        <c:axId val="272066584"/>
      </c:lineChart>
      <c:catAx>
        <c:axId val="268461648"/>
        <c:scaling>
          <c:orientation val="minMax"/>
        </c:scaling>
        <c:delete val="0"/>
        <c:axPos val="b"/>
        <c:title>
          <c:tx>
            <c:rich>
              <a:bodyPr/>
              <a:lstStyle/>
              <a:p>
                <a:pPr>
                  <a:defRPr sz="1600" b="0">
                    <a:solidFill>
                      <a:schemeClr val="bg2"/>
                    </a:solidFill>
                  </a:defRPr>
                </a:pPr>
                <a:r>
                  <a:rPr lang="en-US" sz="1600" b="0" dirty="0" smtClean="0">
                    <a:solidFill>
                      <a:schemeClr val="bg2"/>
                    </a:solidFill>
                  </a:rPr>
                  <a:t>Year</a:t>
                </a:r>
                <a:endParaRPr lang="en-US" sz="1600" b="0" dirty="0">
                  <a:solidFill>
                    <a:schemeClr val="bg2"/>
                  </a:solidFill>
                </a:endParaRPr>
              </a:p>
            </c:rich>
          </c:tx>
          <c:layout>
            <c:manualLayout>
              <c:xMode val="edge"/>
              <c:yMode val="edge"/>
              <c:x val="0.44990741409617374"/>
              <c:y val="0.93"/>
            </c:manualLayout>
          </c:layout>
          <c:overlay val="0"/>
        </c:title>
        <c:numFmt formatCode="General" sourceLinked="1"/>
        <c:majorTickMark val="out"/>
        <c:minorTickMark val="none"/>
        <c:tickLblPos val="nextTo"/>
        <c:txPr>
          <a:bodyPr rot="-1860000"/>
          <a:lstStyle/>
          <a:p>
            <a:pPr>
              <a:defRPr sz="1400">
                <a:solidFill>
                  <a:schemeClr val="bg2"/>
                </a:solidFill>
                <a:latin typeface="+mj-lt"/>
              </a:defRPr>
            </a:pPr>
            <a:endParaRPr lang="en-US"/>
          </a:p>
        </c:txPr>
        <c:crossAx val="272066584"/>
        <c:crosses val="autoZero"/>
        <c:auto val="1"/>
        <c:lblAlgn val="ctr"/>
        <c:lblOffset val="100"/>
        <c:tickLblSkip val="3"/>
        <c:noMultiLvlLbl val="0"/>
      </c:catAx>
      <c:valAx>
        <c:axId val="272066584"/>
        <c:scaling>
          <c:orientation val="minMax"/>
        </c:scaling>
        <c:delete val="0"/>
        <c:axPos val="l"/>
        <c:title>
          <c:tx>
            <c:rich>
              <a:bodyPr rot="-5400000" vert="horz"/>
              <a:lstStyle/>
              <a:p>
                <a:pPr>
                  <a:defRPr sz="1400">
                    <a:solidFill>
                      <a:srgbClr val="FF9933"/>
                    </a:solidFill>
                  </a:defRPr>
                </a:pPr>
                <a:r>
                  <a:rPr lang="en-US" sz="1400" b="0" i="0" baseline="0" dirty="0" smtClean="0">
                    <a:solidFill>
                      <a:srgbClr val="FF9933"/>
                    </a:solidFill>
                    <a:effectLst/>
                  </a:rPr>
                  <a:t>Reported cases/100,000 population                     </a:t>
                </a:r>
                <a:endParaRPr lang="en-US" sz="1400" dirty="0">
                  <a:solidFill>
                    <a:srgbClr val="FF9933"/>
                  </a:solidFill>
                  <a:effectLst/>
                </a:endParaRPr>
              </a:p>
            </c:rich>
          </c:tx>
          <c:layout>
            <c:manualLayout>
              <c:xMode val="edge"/>
              <c:yMode val="edge"/>
              <c:x val="3.0454622071323647E-3"/>
              <c:y val="0.23775084364454444"/>
            </c:manualLayout>
          </c:layout>
          <c:overlay val="0"/>
        </c:title>
        <c:numFmt formatCode="General" sourceLinked="1"/>
        <c:majorTickMark val="out"/>
        <c:minorTickMark val="out"/>
        <c:tickLblPos val="nextTo"/>
        <c:txPr>
          <a:bodyPr/>
          <a:lstStyle/>
          <a:p>
            <a:pPr>
              <a:defRPr sz="1400">
                <a:solidFill>
                  <a:srgbClr val="FF9933"/>
                </a:solidFill>
              </a:defRPr>
            </a:pPr>
            <a:endParaRPr lang="en-US"/>
          </a:p>
        </c:txPr>
        <c:crossAx val="268461648"/>
        <c:crosses val="autoZero"/>
        <c:crossBetween val="midCat"/>
      </c:valAx>
    </c:plotArea>
    <c:legend>
      <c:legendPos val="t"/>
      <c:layout>
        <c:manualLayout>
          <c:xMode val="edge"/>
          <c:yMode val="edge"/>
          <c:x val="0.58454296997279009"/>
          <c:y val="0.17200862392200975"/>
          <c:w val="0.39276853365027486"/>
          <c:h val="0.3492098005515808"/>
        </c:manualLayout>
      </c:layout>
      <c:overlay val="0"/>
      <c:txPr>
        <a:bodyPr/>
        <a:lstStyle/>
        <a:p>
          <a:pPr>
            <a:defRPr sz="1400" b="0" u="none">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pieChart>
        <c:varyColors val="1"/>
        <c:ser>
          <c:idx val="0"/>
          <c:order val="0"/>
          <c:tx>
            <c:strRef>
              <c:f>Sheet1!$B$1</c:f>
              <c:strCache>
                <c:ptCount val="1"/>
                <c:pt idx="0">
                  <c:v>2015</c:v>
                </c:pt>
              </c:strCache>
            </c:strRef>
          </c:tx>
          <c:dPt>
            <c:idx val="0"/>
            <c:bubble3D val="0"/>
            <c:spPr>
              <a:solidFill>
                <a:srgbClr val="FFC000"/>
              </a:solidFill>
            </c:spPr>
            <c:extLst>
              <c:ext xmlns:c16="http://schemas.microsoft.com/office/drawing/2014/chart" uri="{C3380CC4-5D6E-409C-BE32-E72D297353CC}">
                <c16:uniqueId val="{00000001-394D-48EB-A0FC-135B21762A26}"/>
              </c:ext>
            </c:extLst>
          </c:dPt>
          <c:dPt>
            <c:idx val="1"/>
            <c:bubble3D val="0"/>
            <c:spPr>
              <a:solidFill>
                <a:srgbClr val="7CA295"/>
              </a:solidFill>
            </c:spPr>
            <c:extLst>
              <c:ext xmlns:c16="http://schemas.microsoft.com/office/drawing/2014/chart" uri="{C3380CC4-5D6E-409C-BE32-E72D297353CC}">
                <c16:uniqueId val="{00000003-394D-48EB-A0FC-135B21762A26}"/>
              </c:ext>
            </c:extLst>
          </c:dPt>
          <c:dPt>
            <c:idx val="2"/>
            <c:bubble3D val="0"/>
            <c:spPr>
              <a:solidFill>
                <a:schemeClr val="accent2">
                  <a:lumMod val="60000"/>
                  <a:lumOff val="40000"/>
                </a:schemeClr>
              </a:solidFill>
            </c:spPr>
            <c:extLst>
              <c:ext xmlns:c16="http://schemas.microsoft.com/office/drawing/2014/chart" uri="{C3380CC4-5D6E-409C-BE32-E72D297353CC}">
                <c16:uniqueId val="{00000005-394D-48EB-A0FC-135B21762A26}"/>
              </c:ext>
            </c:extLst>
          </c:dPt>
          <c:dLbls>
            <c:spPr>
              <a:noFill/>
              <a:ln>
                <a:noFill/>
              </a:ln>
              <a:effectLst/>
            </c:spPr>
            <c:dLblPos val="bestFit"/>
            <c:showLegendKey val="0"/>
            <c:showVal val="1"/>
            <c:showCatName val="0"/>
            <c:showSerName val="0"/>
            <c:showPercent val="1"/>
            <c:showBubbleSize val="0"/>
            <c:separator>
</c:separator>
            <c:showLeaderLines val="0"/>
            <c:extLst>
              <c:ext xmlns:c15="http://schemas.microsoft.com/office/drawing/2012/chart" uri="{CE6537A1-D6FC-4f65-9D91-7224C49458BB}"/>
            </c:extLst>
          </c:dLbls>
          <c:cat>
            <c:strRef>
              <c:f>Sheet1!$A$2:$A$4</c:f>
              <c:strCache>
                <c:ptCount val="3"/>
                <c:pt idx="0">
                  <c:v>Risk identified*</c:v>
                </c:pt>
                <c:pt idx="1">
                  <c:v>No risk identified</c:v>
                </c:pt>
                <c:pt idx="2">
                  <c:v>Risk data missing </c:v>
                </c:pt>
              </c:strCache>
            </c:strRef>
          </c:cat>
          <c:val>
            <c:numRef>
              <c:f>Sheet1!$B$2:$B$4</c:f>
              <c:numCache>
                <c:formatCode>#,##0</c:formatCode>
                <c:ptCount val="3"/>
                <c:pt idx="0">
                  <c:v>1056</c:v>
                </c:pt>
                <c:pt idx="1">
                  <c:v>1151</c:v>
                </c:pt>
                <c:pt idx="2">
                  <c:v>1163</c:v>
                </c:pt>
              </c:numCache>
            </c:numRef>
          </c:val>
          <c:extLst>
            <c:ext xmlns:c16="http://schemas.microsoft.com/office/drawing/2014/chart" uri="{C3380CC4-5D6E-409C-BE32-E72D297353CC}">
              <c16:uniqueId val="{00000006-394D-48EB-A0FC-135B21762A26}"/>
            </c:ext>
          </c:extLst>
        </c:ser>
        <c:dLbls>
          <c:showLegendKey val="0"/>
          <c:showVal val="0"/>
          <c:showCatName val="0"/>
          <c:showSerName val="0"/>
          <c:showPercent val="0"/>
          <c:showBubbleSize val="0"/>
          <c:showLeaderLines val="0"/>
        </c:dLbls>
        <c:firstSliceAng val="342"/>
      </c:pieChart>
    </c:plotArea>
    <c:legend>
      <c:legendPos val="r"/>
      <c:overlay val="0"/>
      <c:txPr>
        <a:bodyPr/>
        <a:lstStyle/>
        <a:p>
          <a:pPr>
            <a:defRPr>
              <a:solidFill>
                <a:schemeClr val="bg1"/>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597484276729561"/>
          <c:y val="3.168543372754519E-2"/>
          <c:w val="0.81530488376452948"/>
          <c:h val="0.86037270416691802"/>
        </c:manualLayout>
      </c:layout>
      <c:barChart>
        <c:barDir val="bar"/>
        <c:grouping val="clustered"/>
        <c:varyColors val="0"/>
        <c:ser>
          <c:idx val="0"/>
          <c:order val="0"/>
          <c:tx>
            <c:strRef>
              <c:f>Sheet1!$B$1</c:f>
              <c:strCache>
                <c:ptCount val="1"/>
                <c:pt idx="0">
                  <c:v>Yes</c:v>
                </c:pt>
              </c:strCache>
            </c:strRef>
          </c:tx>
          <c:spPr>
            <a:solidFill>
              <a:srgbClr val="7CA295"/>
            </a:solidFill>
          </c:spPr>
          <c:invertIfNegative val="0"/>
          <c:dLbls>
            <c:dLbl>
              <c:idx val="0"/>
              <c:layout>
                <c:manualLayout>
                  <c:x val="6.9354611923509561E-4"/>
                  <c:y val="-3.004616463074328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6B0-42BE-8402-4D3186F5EE6C}"/>
                </c:ext>
              </c:extLst>
            </c:dLbl>
            <c:dLbl>
              <c:idx val="3"/>
              <c:layout>
                <c:manualLayout>
                  <c:x val="-3.7912448443944507E-3"/>
                  <c:y val="6.010179262042537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6B0-42BE-8402-4D3186F5EE6C}"/>
                </c:ext>
              </c:extLst>
            </c:dLbl>
            <c:dLbl>
              <c:idx val="8"/>
              <c:delete val="1"/>
              <c:extLst>
                <c:ext xmlns:c15="http://schemas.microsoft.com/office/drawing/2012/chart" uri="{CE6537A1-D6FC-4f65-9D91-7224C49458BB}"/>
                <c:ext xmlns:c16="http://schemas.microsoft.com/office/drawing/2014/chart" uri="{C3380CC4-5D6E-409C-BE32-E72D297353CC}">
                  <c16:uniqueId val="{00000002-76B0-42BE-8402-4D3186F5EE6C}"/>
                </c:ext>
              </c:extLst>
            </c:dLbl>
            <c:spPr>
              <a:noFill/>
              <a:ln>
                <a:noFill/>
              </a:ln>
              <a:effectLst/>
            </c:spPr>
            <c:txPr>
              <a:bodyPr/>
              <a:lstStyle/>
              <a:p>
                <a:pPr>
                  <a:defRPr>
                    <a:solidFill>
                      <a:srgbClr val="FFC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Injection-drug user</c:v>
                </c:pt>
                <c:pt idx="1">
                  <c:v>Sexual contact</c:v>
                </c:pt>
                <c:pt idx="2">
                  <c:v>Men who have sex
with men¶</c:v>
                </c:pt>
                <c:pt idx="3">
                  <c:v>Multiple sex partners</c:v>
                </c:pt>
                <c:pt idx="4">
                  <c:v>Household contact</c:v>
                </c:pt>
              </c:strCache>
            </c:strRef>
          </c:cat>
          <c:val>
            <c:numRef>
              <c:f>Sheet1!$B$2:$B$6</c:f>
              <c:numCache>
                <c:formatCode>General</c:formatCode>
                <c:ptCount val="5"/>
                <c:pt idx="0">
                  <c:v>502</c:v>
                </c:pt>
                <c:pt idx="1">
                  <c:v>34</c:v>
                </c:pt>
                <c:pt idx="2">
                  <c:v>59</c:v>
                </c:pt>
                <c:pt idx="3">
                  <c:v>419</c:v>
                </c:pt>
                <c:pt idx="4">
                  <c:v>17</c:v>
                </c:pt>
              </c:numCache>
            </c:numRef>
          </c:val>
          <c:extLst>
            <c:ext xmlns:c16="http://schemas.microsoft.com/office/drawing/2014/chart" uri="{C3380CC4-5D6E-409C-BE32-E72D297353CC}">
              <c16:uniqueId val="{00000003-76B0-42BE-8402-4D3186F5EE6C}"/>
            </c:ext>
          </c:extLst>
        </c:ser>
        <c:ser>
          <c:idx val="1"/>
          <c:order val="1"/>
          <c:tx>
            <c:strRef>
              <c:f>Sheet1!$C$1</c:f>
              <c:strCache>
                <c:ptCount val="1"/>
                <c:pt idx="0">
                  <c:v>No</c:v>
                </c:pt>
              </c:strCache>
            </c:strRef>
          </c:tx>
          <c:spPr>
            <a:solidFill>
              <a:schemeClr val="accent4">
                <a:lumMod val="60000"/>
                <a:lumOff val="40000"/>
              </a:schemeClr>
            </a:solidFill>
          </c:spPr>
          <c:invertIfNegative val="0"/>
          <c:dLbls>
            <c:dLbl>
              <c:idx val="2"/>
              <c:layout>
                <c:manualLayout>
                  <c:x val="-2.584481627296588E-3"/>
                  <c:y val="9.0145591411433957E-3"/>
                </c:manualLayout>
              </c:layout>
              <c:numFmt formatCode="#,##0" sourceLinked="0"/>
              <c:spPr>
                <a:ln>
                  <a:noFill/>
                </a:ln>
              </c:spPr>
              <c:txPr>
                <a:bodyPr/>
                <a:lstStyle/>
                <a:p>
                  <a:pPr>
                    <a:defRPr>
                      <a:solidFill>
                        <a:srgbClr val="FFC000"/>
                      </a:solidFil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6B0-42BE-8402-4D3186F5EE6C}"/>
                </c:ext>
              </c:extLst>
            </c:dLbl>
            <c:dLbl>
              <c:idx val="8"/>
              <c:delete val="1"/>
              <c:extLst>
                <c:ext xmlns:c15="http://schemas.microsoft.com/office/drawing/2012/chart" uri="{CE6537A1-D6FC-4f65-9D91-7224C49458BB}"/>
                <c:ext xmlns:c16="http://schemas.microsoft.com/office/drawing/2014/chart" uri="{C3380CC4-5D6E-409C-BE32-E72D297353CC}">
                  <c16:uniqueId val="{00000005-76B0-42BE-8402-4D3186F5EE6C}"/>
                </c:ext>
              </c:extLst>
            </c:dLbl>
            <c:numFmt formatCode="#,##0" sourceLinked="0"/>
            <c:spPr>
              <a:ln>
                <a:noFill/>
              </a:ln>
            </c:spPr>
            <c:txPr>
              <a:bodyPr/>
              <a:lstStyle/>
              <a:p>
                <a:pPr>
                  <a:defRPr>
                    <a:solidFill>
                      <a:srgbClr val="0000FF"/>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Injection-drug user</c:v>
                </c:pt>
                <c:pt idx="1">
                  <c:v>Sexual contact</c:v>
                </c:pt>
                <c:pt idx="2">
                  <c:v>Men who have sex
with men¶</c:v>
                </c:pt>
                <c:pt idx="3">
                  <c:v>Multiple sex partners</c:v>
                </c:pt>
                <c:pt idx="4">
                  <c:v>Household contact</c:v>
                </c:pt>
              </c:strCache>
            </c:strRef>
          </c:cat>
          <c:val>
            <c:numRef>
              <c:f>Sheet1!$C$2:$C$6</c:f>
              <c:numCache>
                <c:formatCode>General</c:formatCode>
                <c:ptCount val="5"/>
                <c:pt idx="0">
                  <c:v>1155</c:v>
                </c:pt>
                <c:pt idx="1">
                  <c:v>991</c:v>
                </c:pt>
                <c:pt idx="2">
                  <c:v>441</c:v>
                </c:pt>
                <c:pt idx="3">
                  <c:v>1169</c:v>
                </c:pt>
                <c:pt idx="4">
                  <c:v>1008</c:v>
                </c:pt>
              </c:numCache>
            </c:numRef>
          </c:val>
          <c:extLst>
            <c:ext xmlns:c16="http://schemas.microsoft.com/office/drawing/2014/chart" uri="{C3380CC4-5D6E-409C-BE32-E72D297353CC}">
              <c16:uniqueId val="{00000006-76B0-42BE-8402-4D3186F5EE6C}"/>
            </c:ext>
          </c:extLst>
        </c:ser>
        <c:ser>
          <c:idx val="2"/>
          <c:order val="2"/>
          <c:tx>
            <c:strRef>
              <c:f>Sheet1!$D$1</c:f>
              <c:strCache>
                <c:ptCount val="1"/>
                <c:pt idx="0">
                  <c:v>Missing§</c:v>
                </c:pt>
              </c:strCache>
            </c:strRef>
          </c:tx>
          <c:spPr>
            <a:solidFill>
              <a:srgbClr val="FFC000"/>
            </a:solidFill>
            <a:ln>
              <a:solidFill>
                <a:srgbClr val="FFC000"/>
              </a:solidFill>
            </a:ln>
          </c:spPr>
          <c:invertIfNegative val="0"/>
          <c:dLbls>
            <c:numFmt formatCode="#,##0" sourceLinked="0"/>
            <c:spPr>
              <a:noFill/>
              <a:ln>
                <a:noFill/>
              </a:ln>
              <a:effectLst/>
            </c:spPr>
            <c:txPr>
              <a:bodyPr/>
              <a:lstStyle/>
              <a:p>
                <a:pPr>
                  <a:defRPr>
                    <a:solidFill>
                      <a:srgbClr val="0000FF"/>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Injection-drug user</c:v>
                </c:pt>
                <c:pt idx="1">
                  <c:v>Sexual contact</c:v>
                </c:pt>
                <c:pt idx="2">
                  <c:v>Men who have sex
with men¶</c:v>
                </c:pt>
                <c:pt idx="3">
                  <c:v>Multiple sex partners</c:v>
                </c:pt>
                <c:pt idx="4">
                  <c:v>Household contact</c:v>
                </c:pt>
              </c:strCache>
            </c:strRef>
          </c:cat>
          <c:val>
            <c:numRef>
              <c:f>Sheet1!$D$2:$D$6</c:f>
              <c:numCache>
                <c:formatCode>General</c:formatCode>
                <c:ptCount val="5"/>
                <c:pt idx="0">
                  <c:v>1713</c:v>
                </c:pt>
                <c:pt idx="1">
                  <c:v>2345</c:v>
                </c:pt>
                <c:pt idx="2">
                  <c:v>1580</c:v>
                </c:pt>
                <c:pt idx="3">
                  <c:v>1782</c:v>
                </c:pt>
                <c:pt idx="4">
                  <c:v>2345</c:v>
                </c:pt>
              </c:numCache>
            </c:numRef>
          </c:val>
          <c:extLst>
            <c:ext xmlns:c16="http://schemas.microsoft.com/office/drawing/2014/chart" uri="{C3380CC4-5D6E-409C-BE32-E72D297353CC}">
              <c16:uniqueId val="{00000007-76B0-42BE-8402-4D3186F5EE6C}"/>
            </c:ext>
          </c:extLst>
        </c:ser>
        <c:dLbls>
          <c:showLegendKey val="0"/>
          <c:showVal val="0"/>
          <c:showCatName val="0"/>
          <c:showSerName val="0"/>
          <c:showPercent val="0"/>
          <c:showBubbleSize val="0"/>
        </c:dLbls>
        <c:gapWidth val="50"/>
        <c:axId val="272068152"/>
        <c:axId val="272067760"/>
      </c:barChart>
      <c:valAx>
        <c:axId val="272067760"/>
        <c:scaling>
          <c:orientation val="minMax"/>
          <c:max val="2500"/>
          <c:min val="0"/>
        </c:scaling>
        <c:delete val="0"/>
        <c:axPos val="t"/>
        <c:majorGridlines/>
        <c:numFmt formatCode="#,##0" sourceLinked="0"/>
        <c:majorTickMark val="none"/>
        <c:minorTickMark val="none"/>
        <c:tickLblPos val="high"/>
        <c:txPr>
          <a:bodyPr rot="0" vert="horz" anchor="t" anchorCtr="0"/>
          <a:lstStyle/>
          <a:p>
            <a:pPr>
              <a:defRPr>
                <a:solidFill>
                  <a:srgbClr val="FFC000"/>
                </a:solidFill>
              </a:defRPr>
            </a:pPr>
            <a:endParaRPr lang="en-US"/>
          </a:p>
        </c:txPr>
        <c:crossAx val="272068152"/>
        <c:crosses val="autoZero"/>
        <c:crossBetween val="between"/>
      </c:valAx>
      <c:catAx>
        <c:axId val="272068152"/>
        <c:scaling>
          <c:orientation val="maxMin"/>
        </c:scaling>
        <c:delete val="0"/>
        <c:axPos val="l"/>
        <c:numFmt formatCode="General" sourceLinked="1"/>
        <c:majorTickMark val="cross"/>
        <c:minorTickMark val="none"/>
        <c:tickLblPos val="nextTo"/>
        <c:spPr>
          <a:ln w="19050"/>
        </c:spPr>
        <c:txPr>
          <a:bodyPr rot="0" vert="horz" anchor="ctr" anchorCtr="0"/>
          <a:lstStyle/>
          <a:p>
            <a:pPr marL="0" algn="r">
              <a:lnSpc>
                <a:spcPct val="100000"/>
              </a:lnSpc>
              <a:spcBef>
                <a:spcPts val="0"/>
              </a:spcBef>
              <a:spcAft>
                <a:spcPts val="0"/>
              </a:spcAft>
              <a:defRPr sz="1400">
                <a:solidFill>
                  <a:srgbClr val="FFC000"/>
                </a:solidFill>
              </a:defRPr>
            </a:pPr>
            <a:endParaRPr lang="en-US"/>
          </a:p>
        </c:txPr>
        <c:crossAx val="272067760"/>
        <c:crosses val="autoZero"/>
        <c:auto val="0"/>
        <c:lblAlgn val="ctr"/>
        <c:lblOffset val="50"/>
        <c:tickMarkSkip val="1"/>
        <c:noMultiLvlLbl val="0"/>
      </c:catAx>
      <c:spPr>
        <a:ln>
          <a:solidFill>
            <a:srgbClr val="FFC000"/>
          </a:solidFill>
        </a:ln>
      </c:spPr>
    </c:plotArea>
    <c:legend>
      <c:legendPos val="r"/>
      <c:layout>
        <c:manualLayout>
          <c:xMode val="edge"/>
          <c:yMode val="edge"/>
          <c:x val="0.81231533558305202"/>
          <c:y val="0.37928858726009496"/>
          <c:w val="0.14155371203599551"/>
          <c:h val="0.22389127065166756"/>
        </c:manualLayout>
      </c:layout>
      <c:overlay val="1"/>
      <c:txPr>
        <a:bodyPr/>
        <a:lstStyle/>
        <a:p>
          <a:pPr>
            <a:defRPr>
              <a:solidFill>
                <a:srgbClr val="FFC000"/>
              </a:solidFill>
            </a:defRPr>
          </a:pPr>
          <a:endParaRPr lang="en-US"/>
        </a:p>
      </c:txPr>
    </c:legend>
    <c:plotVisOnly val="1"/>
    <c:dispBlanksAs val="gap"/>
    <c:showDLblsOverMax val="0"/>
  </c:chart>
  <c:txPr>
    <a:bodyPr/>
    <a:lstStyle/>
    <a:p>
      <a:pPr>
        <a:spcBef>
          <a:spcPts val="0"/>
        </a:spcBef>
        <a:spcAft>
          <a:spcPts val="0"/>
        </a:spcAft>
        <a:defRPr sz="180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597484276729561"/>
          <c:y val="3.168543372754519E-2"/>
          <c:w val="0.81530488376452948"/>
          <c:h val="0.86037270416691802"/>
        </c:manualLayout>
      </c:layout>
      <c:barChart>
        <c:barDir val="bar"/>
        <c:grouping val="clustered"/>
        <c:varyColors val="0"/>
        <c:ser>
          <c:idx val="0"/>
          <c:order val="0"/>
          <c:tx>
            <c:strRef>
              <c:f>Sheet1!$B$1</c:f>
              <c:strCache>
                <c:ptCount val="1"/>
                <c:pt idx="0">
                  <c:v>Yes</c:v>
                </c:pt>
              </c:strCache>
            </c:strRef>
          </c:tx>
          <c:spPr>
            <a:solidFill>
              <a:srgbClr val="7CA295"/>
            </a:solidFill>
          </c:spPr>
          <c:invertIfNegative val="0"/>
          <c:dLbls>
            <c:dLbl>
              <c:idx val="8"/>
              <c:delete val="1"/>
              <c:extLst>
                <c:ext xmlns:c15="http://schemas.microsoft.com/office/drawing/2012/chart" uri="{CE6537A1-D6FC-4f65-9D91-7224C49458BB}"/>
                <c:ext xmlns:c16="http://schemas.microsoft.com/office/drawing/2014/chart" uri="{C3380CC4-5D6E-409C-BE32-E72D297353CC}">
                  <c16:uniqueId val="{00000000-522E-427C-A8BC-7414AAD7E9EC}"/>
                </c:ext>
              </c:extLst>
            </c:dLbl>
            <c:spPr>
              <a:noFill/>
              <a:ln>
                <a:noFill/>
              </a:ln>
              <a:effectLst/>
            </c:spPr>
            <c:txPr>
              <a:bodyPr/>
              <a:lstStyle/>
              <a:p>
                <a:pPr>
                  <a:defRPr>
                    <a:solidFill>
                      <a:srgbClr val="FFC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Occupation</c:v>
                </c:pt>
                <c:pt idx="1">
                  <c:v>Dialysis patient</c:v>
                </c:pt>
                <c:pt idx="2">
                  <c:v>Transfusion Recipient</c:v>
                </c:pt>
                <c:pt idx="3">
                  <c:v>Surgery</c:v>
                </c:pt>
                <c:pt idx="4">
                  <c:v>Needle Stick</c:v>
                </c:pt>
              </c:strCache>
            </c:strRef>
          </c:cat>
          <c:val>
            <c:numRef>
              <c:f>Sheet1!$B$2:$B$6</c:f>
              <c:numCache>
                <c:formatCode>General</c:formatCode>
                <c:ptCount val="5"/>
                <c:pt idx="0">
                  <c:v>12</c:v>
                </c:pt>
                <c:pt idx="1">
                  <c:v>2</c:v>
                </c:pt>
                <c:pt idx="2">
                  <c:v>3</c:v>
                </c:pt>
                <c:pt idx="3">
                  <c:v>176</c:v>
                </c:pt>
                <c:pt idx="4">
                  <c:v>71</c:v>
                </c:pt>
              </c:numCache>
            </c:numRef>
          </c:val>
          <c:extLst>
            <c:ext xmlns:c16="http://schemas.microsoft.com/office/drawing/2014/chart" uri="{C3380CC4-5D6E-409C-BE32-E72D297353CC}">
              <c16:uniqueId val="{00000001-522E-427C-A8BC-7414AAD7E9EC}"/>
            </c:ext>
          </c:extLst>
        </c:ser>
        <c:ser>
          <c:idx val="1"/>
          <c:order val="1"/>
          <c:tx>
            <c:strRef>
              <c:f>Sheet1!$C$1</c:f>
              <c:strCache>
                <c:ptCount val="1"/>
                <c:pt idx="0">
                  <c:v>No</c:v>
                </c:pt>
              </c:strCache>
            </c:strRef>
          </c:tx>
          <c:spPr>
            <a:solidFill>
              <a:schemeClr val="accent4">
                <a:lumMod val="60000"/>
                <a:lumOff val="40000"/>
              </a:schemeClr>
            </a:solidFill>
          </c:spPr>
          <c:invertIfNegative val="0"/>
          <c:dLbls>
            <c:dLbl>
              <c:idx val="8"/>
              <c:delete val="1"/>
              <c:extLst>
                <c:ext xmlns:c15="http://schemas.microsoft.com/office/drawing/2012/chart" uri="{CE6537A1-D6FC-4f65-9D91-7224C49458BB}"/>
                <c:ext xmlns:c16="http://schemas.microsoft.com/office/drawing/2014/chart" uri="{C3380CC4-5D6E-409C-BE32-E72D297353CC}">
                  <c16:uniqueId val="{00000002-522E-427C-A8BC-7414AAD7E9EC}"/>
                </c:ext>
              </c:extLst>
            </c:dLbl>
            <c:numFmt formatCode="#,##0" sourceLinked="0"/>
            <c:spPr>
              <a:noFill/>
              <a:ln>
                <a:noFill/>
              </a:ln>
              <a:effectLst/>
            </c:spPr>
            <c:txPr>
              <a:bodyPr/>
              <a:lstStyle/>
              <a:p>
                <a:pPr>
                  <a:defRPr>
                    <a:solidFill>
                      <a:srgbClr val="0000FF"/>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Occupation</c:v>
                </c:pt>
                <c:pt idx="1">
                  <c:v>Dialysis patient</c:v>
                </c:pt>
                <c:pt idx="2">
                  <c:v>Transfusion Recipient</c:v>
                </c:pt>
                <c:pt idx="3">
                  <c:v>Surgery</c:v>
                </c:pt>
                <c:pt idx="4">
                  <c:v>Needle Stick</c:v>
                </c:pt>
              </c:strCache>
            </c:strRef>
          </c:cat>
          <c:val>
            <c:numRef>
              <c:f>Sheet1!$C$2:$C$6</c:f>
              <c:numCache>
                <c:formatCode>General</c:formatCode>
                <c:ptCount val="5"/>
                <c:pt idx="0">
                  <c:v>1925</c:v>
                </c:pt>
                <c:pt idx="1">
                  <c:v>1285</c:v>
                </c:pt>
                <c:pt idx="2">
                  <c:v>1697</c:v>
                </c:pt>
                <c:pt idx="3">
                  <c:v>1483</c:v>
                </c:pt>
                <c:pt idx="4">
                  <c:v>1446</c:v>
                </c:pt>
              </c:numCache>
            </c:numRef>
          </c:val>
          <c:extLst>
            <c:ext xmlns:c16="http://schemas.microsoft.com/office/drawing/2014/chart" uri="{C3380CC4-5D6E-409C-BE32-E72D297353CC}">
              <c16:uniqueId val="{00000003-522E-427C-A8BC-7414AAD7E9EC}"/>
            </c:ext>
          </c:extLst>
        </c:ser>
        <c:ser>
          <c:idx val="2"/>
          <c:order val="2"/>
          <c:tx>
            <c:strRef>
              <c:f>Sheet1!$D$1</c:f>
              <c:strCache>
                <c:ptCount val="1"/>
                <c:pt idx="0">
                  <c:v>Missing§</c:v>
                </c:pt>
              </c:strCache>
            </c:strRef>
          </c:tx>
          <c:spPr>
            <a:solidFill>
              <a:srgbClr val="FFC000"/>
            </a:solidFill>
          </c:spPr>
          <c:invertIfNegative val="0"/>
          <c:dLbls>
            <c:numFmt formatCode="#,##0" sourceLinked="0"/>
            <c:spPr>
              <a:noFill/>
              <a:ln>
                <a:noFill/>
              </a:ln>
              <a:effectLst/>
            </c:spPr>
            <c:txPr>
              <a:bodyPr/>
              <a:lstStyle/>
              <a:p>
                <a:pPr>
                  <a:defRPr>
                    <a:solidFill>
                      <a:srgbClr val="0000FF"/>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Occupation</c:v>
                </c:pt>
                <c:pt idx="1">
                  <c:v>Dialysis patient</c:v>
                </c:pt>
                <c:pt idx="2">
                  <c:v>Transfusion Recipient</c:v>
                </c:pt>
                <c:pt idx="3">
                  <c:v>Surgery</c:v>
                </c:pt>
                <c:pt idx="4">
                  <c:v>Needle Stick</c:v>
                </c:pt>
              </c:strCache>
            </c:strRef>
          </c:cat>
          <c:val>
            <c:numRef>
              <c:f>Sheet1!$D$2:$D$6</c:f>
              <c:numCache>
                <c:formatCode>General</c:formatCode>
                <c:ptCount val="5"/>
                <c:pt idx="0">
                  <c:v>1433</c:v>
                </c:pt>
                <c:pt idx="1">
                  <c:v>2083</c:v>
                </c:pt>
                <c:pt idx="2">
                  <c:v>1670</c:v>
                </c:pt>
                <c:pt idx="3">
                  <c:v>1711</c:v>
                </c:pt>
                <c:pt idx="4">
                  <c:v>1853</c:v>
                </c:pt>
              </c:numCache>
            </c:numRef>
          </c:val>
          <c:extLst>
            <c:ext xmlns:c16="http://schemas.microsoft.com/office/drawing/2014/chart" uri="{C3380CC4-5D6E-409C-BE32-E72D297353CC}">
              <c16:uniqueId val="{00000004-522E-427C-A8BC-7414AAD7E9EC}"/>
            </c:ext>
          </c:extLst>
        </c:ser>
        <c:dLbls>
          <c:showLegendKey val="0"/>
          <c:showVal val="0"/>
          <c:showCatName val="0"/>
          <c:showSerName val="0"/>
          <c:showPercent val="0"/>
          <c:showBubbleSize val="0"/>
        </c:dLbls>
        <c:gapWidth val="50"/>
        <c:axId val="281446584"/>
        <c:axId val="281446192"/>
      </c:barChart>
      <c:valAx>
        <c:axId val="281446192"/>
        <c:scaling>
          <c:orientation val="minMax"/>
          <c:min val="0"/>
        </c:scaling>
        <c:delete val="0"/>
        <c:axPos val="t"/>
        <c:majorGridlines/>
        <c:numFmt formatCode="#,##0" sourceLinked="0"/>
        <c:majorTickMark val="none"/>
        <c:minorTickMark val="none"/>
        <c:tickLblPos val="high"/>
        <c:txPr>
          <a:bodyPr rot="0" vert="horz" anchor="t" anchorCtr="0"/>
          <a:lstStyle/>
          <a:p>
            <a:pPr>
              <a:defRPr>
                <a:solidFill>
                  <a:srgbClr val="FFC000"/>
                </a:solidFill>
              </a:defRPr>
            </a:pPr>
            <a:endParaRPr lang="en-US"/>
          </a:p>
        </c:txPr>
        <c:crossAx val="281446584"/>
        <c:crosses val="autoZero"/>
        <c:crossBetween val="between"/>
        <c:majorUnit val="300"/>
      </c:valAx>
      <c:catAx>
        <c:axId val="281446584"/>
        <c:scaling>
          <c:orientation val="maxMin"/>
        </c:scaling>
        <c:delete val="0"/>
        <c:axPos val="l"/>
        <c:numFmt formatCode="General" sourceLinked="1"/>
        <c:majorTickMark val="cross"/>
        <c:minorTickMark val="none"/>
        <c:tickLblPos val="nextTo"/>
        <c:spPr>
          <a:ln w="19050"/>
        </c:spPr>
        <c:txPr>
          <a:bodyPr rot="0" vert="horz" anchor="ctr" anchorCtr="0"/>
          <a:lstStyle/>
          <a:p>
            <a:pPr marL="0" algn="just">
              <a:lnSpc>
                <a:spcPct val="100000"/>
              </a:lnSpc>
              <a:spcBef>
                <a:spcPts val="0"/>
              </a:spcBef>
              <a:spcAft>
                <a:spcPts val="0"/>
              </a:spcAft>
              <a:defRPr sz="1400">
                <a:solidFill>
                  <a:srgbClr val="FFC000"/>
                </a:solidFill>
              </a:defRPr>
            </a:pPr>
            <a:endParaRPr lang="en-US"/>
          </a:p>
        </c:txPr>
        <c:crossAx val="281446192"/>
        <c:crosses val="autoZero"/>
        <c:auto val="0"/>
        <c:lblAlgn val="ctr"/>
        <c:lblOffset val="50"/>
        <c:tickMarkSkip val="1"/>
        <c:noMultiLvlLbl val="0"/>
      </c:catAx>
      <c:spPr>
        <a:noFill/>
        <a:ln>
          <a:solidFill>
            <a:srgbClr val="FFC000"/>
          </a:solidFill>
        </a:ln>
      </c:spPr>
    </c:plotArea>
    <c:legend>
      <c:legendPos val="r"/>
      <c:layout>
        <c:manualLayout>
          <c:xMode val="edge"/>
          <c:yMode val="edge"/>
          <c:x val="0.81231533558305202"/>
          <c:y val="0.42367593632847655"/>
          <c:w val="0.14155371203599551"/>
          <c:h val="0.22389127065166756"/>
        </c:manualLayout>
      </c:layout>
      <c:overlay val="1"/>
      <c:txPr>
        <a:bodyPr/>
        <a:lstStyle/>
        <a:p>
          <a:pPr>
            <a:defRPr>
              <a:solidFill>
                <a:srgbClr val="FFC000"/>
              </a:solidFill>
            </a:defRPr>
          </a:pPr>
          <a:endParaRPr lang="en-US"/>
        </a:p>
      </c:txPr>
    </c:legend>
    <c:plotVisOnly val="1"/>
    <c:dispBlanksAs val="gap"/>
    <c:showDLblsOverMax val="0"/>
  </c:chart>
  <c:txPr>
    <a:bodyPr/>
    <a:lstStyle/>
    <a:p>
      <a:pPr>
        <a:spcBef>
          <a:spcPts val="0"/>
        </a:spcBef>
        <a:spcAft>
          <a:spcPts val="0"/>
        </a:spcAft>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0.15833</cdr:x>
      <cdr:y>0.09859</cdr:y>
    </cdr:from>
    <cdr:to>
      <cdr:x>0.25833</cdr:x>
      <cdr:y>0.26761</cdr:y>
    </cdr:to>
    <cdr:sp macro="" textlink="">
      <cdr:nvSpPr>
        <cdr:cNvPr id="2" name="TextBox 1"/>
        <cdr:cNvSpPr txBox="1"/>
      </cdr:nvSpPr>
      <cdr:spPr>
        <a:xfrm xmlns:a="http://schemas.openxmlformats.org/drawingml/2006/main">
          <a:off x="1447800" y="5334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0.15833</cdr:x>
      <cdr:y>0.09859</cdr:y>
    </cdr:from>
    <cdr:to>
      <cdr:x>0.25833</cdr:x>
      <cdr:y>0.26761</cdr:y>
    </cdr:to>
    <cdr:sp macro="" textlink="">
      <cdr:nvSpPr>
        <cdr:cNvPr id="2" name="TextBox 1"/>
        <cdr:cNvSpPr txBox="1"/>
      </cdr:nvSpPr>
      <cdr:spPr>
        <a:xfrm xmlns:a="http://schemas.openxmlformats.org/drawingml/2006/main">
          <a:off x="1447800" y="5334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123FD44-8CB9-42DF-8FBC-4A426F377608}" type="datetimeFigureOut">
              <a:rPr lang="en-US" smtClean="0"/>
              <a:t>6/13/2017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D7A9522-B737-4338-8F9E-88DAC7C78528}" type="slidenum">
              <a:rPr lang="en-US" smtClean="0"/>
              <a:t>‹#›</a:t>
            </a:fld>
            <a:endParaRPr lang="en-US"/>
          </a:p>
        </p:txBody>
      </p:sp>
    </p:spTree>
    <p:extLst>
      <p:ext uri="{BB962C8B-B14F-4D97-AF65-F5344CB8AC3E}">
        <p14:creationId xmlns:p14="http://schemas.microsoft.com/office/powerpoint/2010/main" val="431067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34720" y="4415790"/>
            <a:ext cx="5140960" cy="4183380"/>
          </a:xfrm>
          <a:noFill/>
          <a:ln/>
        </p:spPr>
        <p:txBody>
          <a:bodyPr/>
          <a:lstStyle/>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The number of reported acute hepatitis B cases declined 64.0%, from 8,036 in 2000 to 2,895 in 2012; increased 5.3% (to 3,050 cases) from 2012 through 2013; and declined 8.5% (to 2,791 cases) from 2013 through 2014. Compared with 2014, cases increased 20.7% to 3,370 cases in 2015.</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084061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34720" y="4415790"/>
            <a:ext cx="5140960" cy="4183380"/>
          </a:xfrm>
          <a:noFill/>
          <a:ln/>
        </p:spPr>
        <p:txBody>
          <a:bodyPr/>
          <a:lstStyle/>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From 2000 through 2015, the incidence of HBV cases reported in the United States was consistently highest among the 30–39 year age group and lowest among the 0–19 year age group.</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From 2014 through 2015, the incidence of HBV cases reported in the United States increased for persons in each of the age groups, except among those in the 0–19 year age group.</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In 2015, rates were highest for persons aged 30–39 years (2.6 cases/100,000 population); the lowest rates were among children and adolescents aged &lt;19 years (0.0 cases/100,000 population). </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pPr marL="174708" indent="-174708">
              <a:buFont typeface="Arial" panose="020B0604020202020204" pitchFamily="34" charset="0"/>
              <a:buChar char="•"/>
            </a:pPr>
            <a:endParaRPr lang="en-US" dirty="0"/>
          </a:p>
        </p:txBody>
      </p:sp>
    </p:spTree>
    <p:extLst>
      <p:ext uri="{BB962C8B-B14F-4D97-AF65-F5344CB8AC3E}">
        <p14:creationId xmlns:p14="http://schemas.microsoft.com/office/powerpoint/2010/main" val="14674222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34720" y="4415790"/>
            <a:ext cx="5140960" cy="4183380"/>
          </a:xfrm>
          <a:noFill/>
          <a:ln/>
        </p:spPr>
        <p:txBody>
          <a:bodyPr/>
          <a:lstStyle/>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While the incidence of reported acute hepatitis B remained higher for males than for females from 2000 through 2015, the gap narrowed from 2002 through 2015.</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In 2015, the rate for males was approximately 1.6 times higher than that for females (1.3 cases and 0.8 cases per 100,000 population, respectively).</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885746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34720" y="4415790"/>
            <a:ext cx="5140960" cy="4183380"/>
          </a:xfrm>
          <a:noFill/>
          <a:ln/>
        </p:spPr>
        <p:txBody>
          <a:bodyPr/>
          <a:lstStyle/>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From 2000 through 2015, the Asian/Pacific Islander population experienced the steepest decline in the incidence rate of acute hepatitis B cases reported in the United States, from 3.8 cases/100,000 population in 2000 to 0.4 cases/100,000 in 2015. The non-Hispanic black and American Indian/Alaska Native populations also experienced a notable decline in the incidence rate of acute hepatitis B. </a:t>
            </a:r>
            <a:endParaRPr lang="en-US" sz="11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In 2015, the rate of acute hepatitis B was highest for non-Hispanic Whites (1.1 cases per 100,000 population) and lowest among Hispanics and Asian/Pacific Islanders (0.31 cases per 100,000 population and 0.35 cases per 100,000, respectively).</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1100" kern="1200" dirty="0" smtClean="0">
              <a:solidFill>
                <a:schemeClr val="tx1"/>
              </a:solidFill>
              <a:effectLst/>
              <a:latin typeface="+mn-lt"/>
              <a:ea typeface="+mn-ea"/>
              <a:cs typeface="+mn-cs"/>
            </a:endParaRPr>
          </a:p>
          <a:p>
            <a:pPr lvl="2"/>
            <a:endParaRPr lang="en-US"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686046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34720" y="4415790"/>
            <a:ext cx="5140960" cy="4183380"/>
          </a:xfrm>
          <a:noFill/>
          <a:ln/>
        </p:spPr>
        <p:txBody>
          <a:bodyPr/>
          <a:lstStyle/>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Of the 3,370 case reports of acute hepatitis B received by CDC during 2015, a total of 1,163 (35%) did not include a response (i.e., a “yes” or “no” response to any of the questions about risk exposures and behaviors) to enable assessment of risk exposures or behaviors.</a:t>
            </a:r>
            <a:endParaRPr lang="en-US" sz="11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Of the 2,207 case reports that contained risk exposure/behavior information:</a:t>
            </a:r>
            <a:endParaRPr lang="en-US" sz="1100" kern="1200" dirty="0" smtClean="0">
              <a:solidFill>
                <a:schemeClr val="tx1"/>
              </a:solidFill>
              <a:effectLst/>
              <a:latin typeface="+mn-lt"/>
              <a:ea typeface="+mn-ea"/>
              <a:cs typeface="+mn-cs"/>
            </a:endParaRPr>
          </a:p>
          <a:p>
            <a:pPr marL="628650" lvl="1" indent="-171450">
              <a:buFont typeface="Courier New" panose="02070309020205020404" pitchFamily="49" charset="0"/>
              <a:buChar char="o"/>
            </a:pPr>
            <a:r>
              <a:rPr lang="en-US" sz="1200" kern="1200" dirty="0" smtClean="0">
                <a:solidFill>
                  <a:schemeClr val="tx1"/>
                </a:solidFill>
                <a:effectLst/>
                <a:latin typeface="+mn-lt"/>
                <a:ea typeface="+mn-ea"/>
                <a:cs typeface="+mn-cs"/>
              </a:rPr>
              <a:t>1,151 (52.2%) indicated no risk exposure/behavior for acute hepatitis B.</a:t>
            </a:r>
            <a:endParaRPr lang="en-US" sz="1100" kern="1200" dirty="0" smtClean="0">
              <a:solidFill>
                <a:schemeClr val="tx1"/>
              </a:solidFill>
              <a:effectLst/>
              <a:latin typeface="+mn-lt"/>
              <a:ea typeface="+mn-ea"/>
              <a:cs typeface="+mn-cs"/>
            </a:endParaRPr>
          </a:p>
          <a:p>
            <a:pPr marL="628650" lvl="1" indent="-171450">
              <a:buFont typeface="Courier New" panose="02070309020205020404" pitchFamily="49" charset="0"/>
              <a:buChar char="o"/>
            </a:pPr>
            <a:r>
              <a:rPr lang="en-US" sz="1200" kern="1200" dirty="0" smtClean="0">
                <a:solidFill>
                  <a:schemeClr val="tx1"/>
                </a:solidFill>
                <a:effectLst/>
                <a:latin typeface="+mn-lt"/>
                <a:ea typeface="+mn-ea"/>
                <a:cs typeface="+mn-cs"/>
              </a:rPr>
              <a:t>1,056 (47.8%)  indicated at least one risk exposure/behavior for acute hepatitis B during the 6 weeks to 6 months prior to illness onset</a:t>
            </a:r>
            <a:r>
              <a:rPr lang="en-US" sz="1200" b="1" kern="1200" dirty="0" smtClean="0">
                <a:solidFill>
                  <a:schemeClr val="tx1"/>
                </a:solidFill>
                <a:effectLst/>
                <a:latin typeface="+mn-lt"/>
                <a:ea typeface="+mn-ea"/>
                <a:cs typeface="+mn-cs"/>
              </a:rPr>
              <a:t>.</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US" dirty="0">
              <a:effectLst/>
            </a:endParaRPr>
          </a:p>
        </p:txBody>
      </p:sp>
    </p:spTree>
    <p:extLst>
      <p:ext uri="{BB962C8B-B14F-4D97-AF65-F5344CB8AC3E}">
        <p14:creationId xmlns:p14="http://schemas.microsoft.com/office/powerpoint/2010/main" val="2682809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34720" y="4415790"/>
            <a:ext cx="5140960" cy="4183380"/>
          </a:xfrm>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Figure 3.6a presents reported risk exposures/behaviors for acute hepatitis B during the incubation period, 2 weeks to 6 months prior to onset of symptoms.</a:t>
            </a:r>
          </a:p>
          <a:p>
            <a:r>
              <a:rPr lang="en-US" dirty="0" smtClean="0"/>
              <a:t> </a:t>
            </a:r>
            <a:endParaRPr lang="en-US" dirty="0"/>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Of the 1,657 case reports that included information about injection-drug use, 30.3% (n=502) indicated use of injection drugs.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Of the 1,025 case reports that included information about sexual contact, 3.3% (n=34) indicated sexual contact with a person with confirmed or suspected hepatitis B.</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Of the 500 case reports from males that included information about sexual preference/practices, 11.8% (n=59) indicated sex with another man.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Of the 1,588 case reports that had information about number of sex partners, 26.4% (n=419) indicated having ≥2 sex partners.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Of the 1,025 case reports that included information about household contact, 1.7% (n=17) indicated household contact with a person with confirmed or suspected hepatitis B.</a:t>
            </a:r>
          </a:p>
          <a:p>
            <a:pPr marL="0" indent="0">
              <a:buFont typeface="Arial" panose="020B0604020202020204" pitchFamily="34" charset="0"/>
              <a:buNone/>
            </a:pP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US" dirty="0" smtClean="0"/>
          </a:p>
        </p:txBody>
      </p:sp>
    </p:spTree>
    <p:extLst>
      <p:ext uri="{BB962C8B-B14F-4D97-AF65-F5344CB8AC3E}">
        <p14:creationId xmlns:p14="http://schemas.microsoft.com/office/powerpoint/2010/main" val="13253396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34720" y="4415790"/>
            <a:ext cx="5140960" cy="4183380"/>
          </a:xfrm>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smtClean="0">
                <a:solidFill>
                  <a:schemeClr val="tx1"/>
                </a:solidFill>
                <a:effectLst/>
                <a:latin typeface="+mn-lt"/>
                <a:ea typeface="+mn-ea"/>
                <a:cs typeface="+mn-cs"/>
              </a:rPr>
              <a:t>Figure 3.6b presents reported risk exposures/behaviors for acute hepatitis B during the incubation period, 2 weeks to 6 months prior to onset of symptoms.</a:t>
            </a:r>
          </a:p>
          <a:p>
            <a:r>
              <a:rPr lang="en-US" smtClean="0"/>
              <a:t> </a:t>
            </a:r>
            <a:endParaRPr lang="en-US" dirty="0"/>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Of the 1,937 case reports that included information about occupational exposures, 0.6% (n=12) indicated employment in a medical, dental, or other field involving contact with human blood.</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Of the 1,287 case reports that included information about receipt of dialysis or kidney transplant, 0.2% (n=2) indicated patient receipt of these procedures.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Of the 1,700 case reports that included information about receipt of blood transfusion, 0.2% (n=3) indicated patient receipt of a blood transfusion.</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Of the 1,659 case reports that included information about surgery, 10.6% (n=176) indicated having surgery.</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Of the 1,517 case reports that included information about needle stick injury, 4.7% (n=71) indicated having an accidental needle stick/puncture.</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272653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49C58C-A9CE-4728-9BEE-099A3B8F4A99}"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B21A8-D189-49A3-A9AE-9A17E3985535}" type="slidenum">
              <a:rPr lang="en-US" smtClean="0"/>
              <a:t>‹#›</a:t>
            </a:fld>
            <a:endParaRPr lang="en-US"/>
          </a:p>
        </p:txBody>
      </p:sp>
    </p:spTree>
    <p:extLst>
      <p:ext uri="{BB962C8B-B14F-4D97-AF65-F5344CB8AC3E}">
        <p14:creationId xmlns:p14="http://schemas.microsoft.com/office/powerpoint/2010/main" val="3753318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9C58C-A9CE-4728-9BEE-099A3B8F4A99}"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B21A8-D189-49A3-A9AE-9A17E3985535}" type="slidenum">
              <a:rPr lang="en-US" smtClean="0"/>
              <a:t>‹#›</a:t>
            </a:fld>
            <a:endParaRPr lang="en-US"/>
          </a:p>
        </p:txBody>
      </p:sp>
    </p:spTree>
    <p:extLst>
      <p:ext uri="{BB962C8B-B14F-4D97-AF65-F5344CB8AC3E}">
        <p14:creationId xmlns:p14="http://schemas.microsoft.com/office/powerpoint/2010/main" val="3242940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9C58C-A9CE-4728-9BEE-099A3B8F4A99}"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B21A8-D189-49A3-A9AE-9A17E3985535}" type="slidenum">
              <a:rPr lang="en-US" smtClean="0"/>
              <a:t>‹#›</a:t>
            </a:fld>
            <a:endParaRPr lang="en-US"/>
          </a:p>
        </p:txBody>
      </p:sp>
    </p:spTree>
    <p:extLst>
      <p:ext uri="{BB962C8B-B14F-4D97-AF65-F5344CB8AC3E}">
        <p14:creationId xmlns:p14="http://schemas.microsoft.com/office/powerpoint/2010/main" val="1442222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har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Chart Placeholder 2"/>
          <p:cNvSpPr>
            <a:spLocks noGrp="1"/>
          </p:cNvSpPr>
          <p:nvPr>
            <p:ph type="chart" idx="1"/>
          </p:nvPr>
        </p:nvSpPr>
        <p:spPr>
          <a:xfrm>
            <a:off x="457200" y="1600200"/>
            <a:ext cx="8229600" cy="4525963"/>
          </a:xfrm>
          <a:prstGeom prst="rect">
            <a:avLst/>
          </a:prstGeom>
        </p:spPr>
        <p:txBody>
          <a:bodyPr/>
          <a:lstStyle/>
          <a:p>
            <a:pPr lvl="0"/>
            <a:endParaRPr lang="en-US" noProof="0" dirty="0"/>
          </a:p>
        </p:txBody>
      </p:sp>
    </p:spTree>
    <p:extLst>
      <p:ext uri="{BB962C8B-B14F-4D97-AF65-F5344CB8AC3E}">
        <p14:creationId xmlns:p14="http://schemas.microsoft.com/office/powerpoint/2010/main" val="1075344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9C58C-A9CE-4728-9BEE-099A3B8F4A99}"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B21A8-D189-49A3-A9AE-9A17E3985535}" type="slidenum">
              <a:rPr lang="en-US" smtClean="0"/>
              <a:t>‹#›</a:t>
            </a:fld>
            <a:endParaRPr lang="en-US"/>
          </a:p>
        </p:txBody>
      </p:sp>
    </p:spTree>
    <p:extLst>
      <p:ext uri="{BB962C8B-B14F-4D97-AF65-F5344CB8AC3E}">
        <p14:creationId xmlns:p14="http://schemas.microsoft.com/office/powerpoint/2010/main" val="695566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49C58C-A9CE-4728-9BEE-099A3B8F4A99}"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B21A8-D189-49A3-A9AE-9A17E3985535}" type="slidenum">
              <a:rPr lang="en-US" smtClean="0"/>
              <a:t>‹#›</a:t>
            </a:fld>
            <a:endParaRPr lang="en-US"/>
          </a:p>
        </p:txBody>
      </p:sp>
    </p:spTree>
    <p:extLst>
      <p:ext uri="{BB962C8B-B14F-4D97-AF65-F5344CB8AC3E}">
        <p14:creationId xmlns:p14="http://schemas.microsoft.com/office/powerpoint/2010/main" val="3506004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49C58C-A9CE-4728-9BEE-099A3B8F4A99}" type="datetimeFigureOut">
              <a:rPr lang="en-US" smtClean="0"/>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BB21A8-D189-49A3-A9AE-9A17E3985535}" type="slidenum">
              <a:rPr lang="en-US" smtClean="0"/>
              <a:t>‹#›</a:t>
            </a:fld>
            <a:endParaRPr lang="en-US"/>
          </a:p>
        </p:txBody>
      </p:sp>
    </p:spTree>
    <p:extLst>
      <p:ext uri="{BB962C8B-B14F-4D97-AF65-F5344CB8AC3E}">
        <p14:creationId xmlns:p14="http://schemas.microsoft.com/office/powerpoint/2010/main" val="2019282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49C58C-A9CE-4728-9BEE-099A3B8F4A99}" type="datetimeFigureOut">
              <a:rPr lang="en-US" smtClean="0"/>
              <a:t>6/13/2017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BB21A8-D189-49A3-A9AE-9A17E3985535}" type="slidenum">
              <a:rPr lang="en-US" smtClean="0"/>
              <a:t>‹#›</a:t>
            </a:fld>
            <a:endParaRPr lang="en-US"/>
          </a:p>
        </p:txBody>
      </p:sp>
    </p:spTree>
    <p:extLst>
      <p:ext uri="{BB962C8B-B14F-4D97-AF65-F5344CB8AC3E}">
        <p14:creationId xmlns:p14="http://schemas.microsoft.com/office/powerpoint/2010/main" val="1306227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49C58C-A9CE-4728-9BEE-099A3B8F4A99}" type="datetimeFigureOut">
              <a:rPr lang="en-US" smtClean="0"/>
              <a:t>6/13/2017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BB21A8-D189-49A3-A9AE-9A17E3985535}" type="slidenum">
              <a:rPr lang="en-US" smtClean="0"/>
              <a:t>‹#›</a:t>
            </a:fld>
            <a:endParaRPr lang="en-US"/>
          </a:p>
        </p:txBody>
      </p:sp>
    </p:spTree>
    <p:extLst>
      <p:ext uri="{BB962C8B-B14F-4D97-AF65-F5344CB8AC3E}">
        <p14:creationId xmlns:p14="http://schemas.microsoft.com/office/powerpoint/2010/main" val="1526255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49C58C-A9CE-4728-9BEE-099A3B8F4A99}" type="datetimeFigureOut">
              <a:rPr lang="en-US" smtClean="0"/>
              <a:t>6/13/2017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BB21A8-D189-49A3-A9AE-9A17E3985535}" type="slidenum">
              <a:rPr lang="en-US" smtClean="0"/>
              <a:t>‹#›</a:t>
            </a:fld>
            <a:endParaRPr lang="en-US"/>
          </a:p>
        </p:txBody>
      </p:sp>
    </p:spTree>
    <p:extLst>
      <p:ext uri="{BB962C8B-B14F-4D97-AF65-F5344CB8AC3E}">
        <p14:creationId xmlns:p14="http://schemas.microsoft.com/office/powerpoint/2010/main" val="1562781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49C58C-A9CE-4728-9BEE-099A3B8F4A99}" type="datetimeFigureOut">
              <a:rPr lang="en-US" smtClean="0"/>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BB21A8-D189-49A3-A9AE-9A17E3985535}" type="slidenum">
              <a:rPr lang="en-US" smtClean="0"/>
              <a:t>‹#›</a:t>
            </a:fld>
            <a:endParaRPr lang="en-US"/>
          </a:p>
        </p:txBody>
      </p:sp>
    </p:spTree>
    <p:extLst>
      <p:ext uri="{BB962C8B-B14F-4D97-AF65-F5344CB8AC3E}">
        <p14:creationId xmlns:p14="http://schemas.microsoft.com/office/powerpoint/2010/main" val="2649478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49C58C-A9CE-4728-9BEE-099A3B8F4A99}" type="datetimeFigureOut">
              <a:rPr lang="en-US" smtClean="0"/>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BB21A8-D189-49A3-A9AE-9A17E3985535}" type="slidenum">
              <a:rPr lang="en-US" smtClean="0"/>
              <a:t>‹#›</a:t>
            </a:fld>
            <a:endParaRPr lang="en-US"/>
          </a:p>
        </p:txBody>
      </p:sp>
    </p:spTree>
    <p:extLst>
      <p:ext uri="{BB962C8B-B14F-4D97-AF65-F5344CB8AC3E}">
        <p14:creationId xmlns:p14="http://schemas.microsoft.com/office/powerpoint/2010/main" val="3946024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49C58C-A9CE-4728-9BEE-099A3B8F4A99}" type="datetimeFigureOut">
              <a:rPr lang="en-US" smtClean="0"/>
              <a:t>6/13/2017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BB21A8-D189-49A3-A9AE-9A17E3985535}" type="slidenum">
              <a:rPr lang="en-US" smtClean="0"/>
              <a:t>‹#›</a:t>
            </a:fld>
            <a:endParaRPr lang="en-US"/>
          </a:p>
        </p:txBody>
      </p:sp>
    </p:spTree>
    <p:extLst>
      <p:ext uri="{BB962C8B-B14F-4D97-AF65-F5344CB8AC3E}">
        <p14:creationId xmlns:p14="http://schemas.microsoft.com/office/powerpoint/2010/main" val="36861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1524000" y="535709"/>
            <a:ext cx="6629400" cy="835891"/>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solidFill>
                  <a:srgbClr val="FFC000"/>
                </a:solidFill>
                <a:cs typeface="Arial" charset="0"/>
              </a:rPr>
              <a:t>Figure 3.1. Reported </a:t>
            </a:r>
            <a:r>
              <a:rPr lang="en-US" sz="2400" b="1" dirty="0" smtClean="0">
                <a:ln w="11430"/>
                <a:solidFill>
                  <a:srgbClr val="FFC000"/>
                </a:solidFill>
                <a:cs typeface="Arial" charset="0"/>
              </a:rPr>
              <a:t>number of </a:t>
            </a:r>
            <a:r>
              <a:rPr lang="en-US" sz="2400" b="1" dirty="0">
                <a:ln w="11430"/>
                <a:solidFill>
                  <a:srgbClr val="FFC000"/>
                </a:solidFill>
                <a:cs typeface="Arial" charset="0"/>
              </a:rPr>
              <a:t>acute hepatitis B </a:t>
            </a:r>
            <a:r>
              <a:rPr lang="en-US" sz="2400" b="1" dirty="0" smtClean="0">
                <a:ln w="11430"/>
                <a:solidFill>
                  <a:srgbClr val="FFC000"/>
                </a:solidFill>
                <a:cs typeface="Arial" charset="0"/>
              </a:rPr>
              <a:t>cases— </a:t>
            </a:r>
            <a:r>
              <a:rPr lang="en-US" sz="2400" b="1" dirty="0">
                <a:ln w="11430"/>
                <a:solidFill>
                  <a:srgbClr val="FFC000"/>
                </a:solidFill>
                <a:cs typeface="Arial" charset="0"/>
              </a:rPr>
              <a:t>United States, 2000–2015</a:t>
            </a:r>
          </a:p>
        </p:txBody>
      </p:sp>
      <p:sp>
        <p:nvSpPr>
          <p:cNvPr id="20484" name="Rectangle 4"/>
          <p:cNvSpPr>
            <a:spLocks noChangeArrowheads="1"/>
          </p:cNvSpPr>
          <p:nvPr/>
        </p:nvSpPr>
        <p:spPr bwMode="auto">
          <a:xfrm>
            <a:off x="381000" y="6154579"/>
            <a:ext cx="7162800" cy="246221"/>
          </a:xfrm>
          <a:prstGeom prst="rect">
            <a:avLst/>
          </a:prstGeom>
          <a:noFill/>
          <a:ln w="9525">
            <a:noFill/>
            <a:miter lim="800000"/>
            <a:headEnd/>
            <a:tailEnd/>
          </a:ln>
        </p:spPr>
        <p:txBody>
          <a:bodyPr wrap="square">
            <a:spAutoFit/>
          </a:bodyPr>
          <a:lstStyle/>
          <a:p>
            <a:pPr eaLnBrk="0" hangingPunct="0"/>
            <a:r>
              <a:rPr lang="en-US" sz="1000" b="0" dirty="0">
                <a:solidFill>
                  <a:schemeClr val="bg2"/>
                </a:solidFill>
                <a:latin typeface="+mn-lt"/>
                <a:cs typeface="Arial" charset="0"/>
              </a:rPr>
              <a:t>Source: National </a:t>
            </a:r>
            <a:r>
              <a:rPr lang="en-US" sz="1000" b="0" dirty="0" err="1">
                <a:solidFill>
                  <a:schemeClr val="bg2"/>
                </a:solidFill>
                <a:latin typeface="+mn-lt"/>
                <a:cs typeface="Arial" charset="0"/>
              </a:rPr>
              <a:t>Notifiable</a:t>
            </a:r>
            <a:r>
              <a:rPr lang="en-US" sz="1000" b="0" dirty="0">
                <a:solidFill>
                  <a:schemeClr val="bg2"/>
                </a:solidFill>
                <a:latin typeface="+mn-lt"/>
                <a:cs typeface="Arial" charset="0"/>
              </a:rPr>
              <a:t> Diseases Surveillance System (NNDSS)</a:t>
            </a:r>
          </a:p>
        </p:txBody>
      </p:sp>
      <p:graphicFrame>
        <p:nvGraphicFramePr>
          <p:cNvPr id="2" name="Chart 1"/>
          <p:cNvGraphicFramePr/>
          <p:nvPr>
            <p:extLst>
              <p:ext uri="{D42A27DB-BD31-4B8C-83A1-F6EECF244321}">
                <p14:modId xmlns:p14="http://schemas.microsoft.com/office/powerpoint/2010/main" val="3401280612"/>
              </p:ext>
            </p:extLst>
          </p:nvPr>
        </p:nvGraphicFramePr>
        <p:xfrm>
          <a:off x="533400" y="1611887"/>
          <a:ext cx="8001000" cy="469511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837198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152400" y="457200"/>
            <a:ext cx="88392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solidFill>
                  <a:srgbClr val="FFC000"/>
                </a:solidFill>
                <a:cs typeface="Arial" charset="0"/>
              </a:rPr>
              <a:t>Figure 3.2. Incidence of acute hepatitis B,</a:t>
            </a:r>
            <a:br>
              <a:rPr lang="en-US" sz="2400" b="1" dirty="0">
                <a:ln w="11430"/>
                <a:solidFill>
                  <a:srgbClr val="FFC000"/>
                </a:solidFill>
                <a:cs typeface="Arial" charset="0"/>
              </a:rPr>
            </a:br>
            <a:r>
              <a:rPr lang="en-US" sz="2400" b="1" dirty="0">
                <a:ln w="11430"/>
                <a:solidFill>
                  <a:srgbClr val="FFC000"/>
                </a:solidFill>
                <a:cs typeface="Arial" charset="0"/>
              </a:rPr>
              <a:t> by age group — United States, 2000–2015</a:t>
            </a:r>
          </a:p>
        </p:txBody>
      </p:sp>
      <p:sp>
        <p:nvSpPr>
          <p:cNvPr id="20484" name="Rectangle 4"/>
          <p:cNvSpPr>
            <a:spLocks noChangeArrowheads="1"/>
          </p:cNvSpPr>
          <p:nvPr/>
        </p:nvSpPr>
        <p:spPr bwMode="auto">
          <a:xfrm>
            <a:off x="381000" y="6248400"/>
            <a:ext cx="7162800" cy="246221"/>
          </a:xfrm>
          <a:prstGeom prst="rect">
            <a:avLst/>
          </a:prstGeom>
          <a:noFill/>
          <a:ln w="9525">
            <a:noFill/>
            <a:miter lim="800000"/>
            <a:headEnd/>
            <a:tailEnd/>
          </a:ln>
        </p:spPr>
        <p:txBody>
          <a:bodyPr wrap="square">
            <a:spAutoFit/>
          </a:bodyPr>
          <a:lstStyle/>
          <a:p>
            <a:pPr eaLnBrk="0" hangingPunct="0"/>
            <a:r>
              <a:rPr lang="en-US" sz="1000" b="0" dirty="0">
                <a:solidFill>
                  <a:schemeClr val="bg2"/>
                </a:solidFill>
                <a:latin typeface="+mn-lt"/>
                <a:cs typeface="Arial" charset="0"/>
              </a:rPr>
              <a:t>Source: National </a:t>
            </a:r>
            <a:r>
              <a:rPr lang="en-US" sz="1000" b="0" dirty="0" err="1">
                <a:solidFill>
                  <a:schemeClr val="bg2"/>
                </a:solidFill>
                <a:latin typeface="+mn-lt"/>
                <a:cs typeface="Arial" charset="0"/>
              </a:rPr>
              <a:t>Notifiable</a:t>
            </a:r>
            <a:r>
              <a:rPr lang="en-US" sz="1000" b="0" dirty="0">
                <a:solidFill>
                  <a:schemeClr val="bg2"/>
                </a:solidFill>
                <a:latin typeface="+mn-lt"/>
                <a:cs typeface="Arial" charset="0"/>
              </a:rPr>
              <a:t> Diseases Surveillance System (NNDSS)</a:t>
            </a:r>
          </a:p>
        </p:txBody>
      </p:sp>
      <p:graphicFrame>
        <p:nvGraphicFramePr>
          <p:cNvPr id="3" name="Chart 2"/>
          <p:cNvGraphicFramePr/>
          <p:nvPr>
            <p:extLst>
              <p:ext uri="{D42A27DB-BD31-4B8C-83A1-F6EECF244321}">
                <p14:modId xmlns:p14="http://schemas.microsoft.com/office/powerpoint/2010/main" val="2569955604"/>
              </p:ext>
            </p:extLst>
          </p:nvPr>
        </p:nvGraphicFramePr>
        <p:xfrm>
          <a:off x="381000" y="1367710"/>
          <a:ext cx="8382000" cy="5003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96046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609600" y="506010"/>
            <a:ext cx="82296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solidFill>
                  <a:srgbClr val="FFC000"/>
                </a:solidFill>
                <a:cs typeface="Arial" charset="0"/>
              </a:rPr>
              <a:t>Figure 3.3. Incidence of acute hepatitis B,</a:t>
            </a:r>
            <a:br>
              <a:rPr lang="en-US" sz="2400" b="1" dirty="0">
                <a:ln w="11430"/>
                <a:solidFill>
                  <a:srgbClr val="FFC000"/>
                </a:solidFill>
                <a:cs typeface="Arial" charset="0"/>
              </a:rPr>
            </a:br>
            <a:r>
              <a:rPr lang="en-US" sz="2400" b="1" dirty="0">
                <a:ln w="11430"/>
                <a:solidFill>
                  <a:srgbClr val="FFC000"/>
                </a:solidFill>
                <a:cs typeface="Arial" charset="0"/>
              </a:rPr>
              <a:t>  by sex — United States, 2000–2015</a:t>
            </a:r>
          </a:p>
        </p:txBody>
      </p:sp>
      <p:sp>
        <p:nvSpPr>
          <p:cNvPr id="20484" name="Rectangle 4"/>
          <p:cNvSpPr>
            <a:spLocks noChangeArrowheads="1"/>
          </p:cNvSpPr>
          <p:nvPr/>
        </p:nvSpPr>
        <p:spPr bwMode="auto">
          <a:xfrm>
            <a:off x="381000" y="6154579"/>
            <a:ext cx="7162800" cy="246221"/>
          </a:xfrm>
          <a:prstGeom prst="rect">
            <a:avLst/>
          </a:prstGeom>
          <a:noFill/>
          <a:ln w="9525">
            <a:noFill/>
            <a:miter lim="800000"/>
            <a:headEnd/>
            <a:tailEnd/>
          </a:ln>
        </p:spPr>
        <p:txBody>
          <a:bodyPr wrap="square">
            <a:spAutoFit/>
          </a:bodyPr>
          <a:lstStyle/>
          <a:p>
            <a:pPr eaLnBrk="0" hangingPunct="0"/>
            <a:r>
              <a:rPr lang="en-US" sz="1000" b="0" dirty="0">
                <a:solidFill>
                  <a:schemeClr val="bg2"/>
                </a:solidFill>
                <a:latin typeface="+mn-lt"/>
                <a:cs typeface="Arial" charset="0"/>
              </a:rPr>
              <a:t>Source: National </a:t>
            </a:r>
            <a:r>
              <a:rPr lang="en-US" sz="1000" b="0" dirty="0" err="1">
                <a:solidFill>
                  <a:schemeClr val="bg2"/>
                </a:solidFill>
                <a:latin typeface="+mn-lt"/>
                <a:cs typeface="Arial" charset="0"/>
              </a:rPr>
              <a:t>Notifiable</a:t>
            </a:r>
            <a:r>
              <a:rPr lang="en-US" sz="1000" b="0" dirty="0">
                <a:solidFill>
                  <a:schemeClr val="bg2"/>
                </a:solidFill>
                <a:latin typeface="+mn-lt"/>
                <a:cs typeface="Arial" charset="0"/>
              </a:rPr>
              <a:t> Diseases Surveillance System (NNDSS)</a:t>
            </a:r>
          </a:p>
        </p:txBody>
      </p:sp>
      <p:graphicFrame>
        <p:nvGraphicFramePr>
          <p:cNvPr id="3" name="Chart 2"/>
          <p:cNvGraphicFramePr/>
          <p:nvPr>
            <p:extLst>
              <p:ext uri="{D42A27DB-BD31-4B8C-83A1-F6EECF244321}">
                <p14:modId xmlns:p14="http://schemas.microsoft.com/office/powerpoint/2010/main" val="1170975615"/>
              </p:ext>
            </p:extLst>
          </p:nvPr>
        </p:nvGraphicFramePr>
        <p:xfrm>
          <a:off x="609600" y="1607979"/>
          <a:ext cx="8077200" cy="4546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148995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76200" y="457200"/>
            <a:ext cx="88392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solidFill>
                  <a:srgbClr val="FFC000"/>
                </a:solidFill>
                <a:cs typeface="Arial" charset="0"/>
              </a:rPr>
              <a:t>Figure 3.4. Incidence of acute hepatitis B,</a:t>
            </a:r>
            <a:br>
              <a:rPr lang="en-US" sz="2400" b="1" dirty="0">
                <a:ln w="11430"/>
                <a:solidFill>
                  <a:srgbClr val="FFC000"/>
                </a:solidFill>
                <a:cs typeface="Arial" charset="0"/>
              </a:rPr>
            </a:br>
            <a:r>
              <a:rPr lang="en-US" sz="2400" b="1" dirty="0">
                <a:ln w="11430"/>
                <a:solidFill>
                  <a:srgbClr val="FFC000"/>
                </a:solidFill>
                <a:cs typeface="Arial" charset="0"/>
              </a:rPr>
              <a:t> by race/ethnicity — United States</a:t>
            </a:r>
            <a:r>
              <a:rPr lang="en-US" sz="2400" b="1">
                <a:ln w="11430"/>
                <a:solidFill>
                  <a:srgbClr val="FFC000"/>
                </a:solidFill>
                <a:cs typeface="Arial" charset="0"/>
              </a:rPr>
              <a:t>, </a:t>
            </a:r>
            <a:r>
              <a:rPr lang="en-US" sz="2400" b="1" smtClean="0">
                <a:ln w="11430"/>
                <a:solidFill>
                  <a:srgbClr val="FFC000"/>
                </a:solidFill>
                <a:cs typeface="Arial" charset="0"/>
              </a:rPr>
              <a:t>2000–2015</a:t>
            </a:r>
            <a:endParaRPr lang="en-US" sz="2400" b="1" dirty="0">
              <a:ln w="11430"/>
              <a:solidFill>
                <a:srgbClr val="FFC000"/>
              </a:solidFill>
              <a:cs typeface="Arial" charset="0"/>
            </a:endParaRPr>
          </a:p>
        </p:txBody>
      </p:sp>
      <p:sp>
        <p:nvSpPr>
          <p:cNvPr id="20484" name="Rectangle 4"/>
          <p:cNvSpPr>
            <a:spLocks noChangeArrowheads="1"/>
          </p:cNvSpPr>
          <p:nvPr/>
        </p:nvSpPr>
        <p:spPr bwMode="auto">
          <a:xfrm>
            <a:off x="381000" y="6248400"/>
            <a:ext cx="7162800" cy="246221"/>
          </a:xfrm>
          <a:prstGeom prst="rect">
            <a:avLst/>
          </a:prstGeom>
          <a:noFill/>
          <a:ln w="9525">
            <a:noFill/>
            <a:miter lim="800000"/>
            <a:headEnd/>
            <a:tailEnd/>
          </a:ln>
        </p:spPr>
        <p:txBody>
          <a:bodyPr wrap="square">
            <a:spAutoFit/>
          </a:bodyPr>
          <a:lstStyle/>
          <a:p>
            <a:pPr eaLnBrk="0" hangingPunct="0"/>
            <a:r>
              <a:rPr lang="en-US" sz="1000" b="0" dirty="0">
                <a:solidFill>
                  <a:schemeClr val="bg2"/>
                </a:solidFill>
                <a:latin typeface="+mn-lt"/>
                <a:cs typeface="Arial" charset="0"/>
              </a:rPr>
              <a:t>Source: National </a:t>
            </a:r>
            <a:r>
              <a:rPr lang="en-US" sz="1000" b="0" dirty="0" err="1">
                <a:solidFill>
                  <a:schemeClr val="bg2"/>
                </a:solidFill>
                <a:latin typeface="+mn-lt"/>
                <a:cs typeface="Arial" charset="0"/>
              </a:rPr>
              <a:t>Notifiable</a:t>
            </a:r>
            <a:r>
              <a:rPr lang="en-US" sz="1000" b="0" dirty="0">
                <a:solidFill>
                  <a:schemeClr val="bg2"/>
                </a:solidFill>
                <a:latin typeface="+mn-lt"/>
                <a:cs typeface="Arial" charset="0"/>
              </a:rPr>
              <a:t> Diseases Surveillance System (NNDSS)</a:t>
            </a:r>
          </a:p>
        </p:txBody>
      </p:sp>
      <p:graphicFrame>
        <p:nvGraphicFramePr>
          <p:cNvPr id="3" name="Chart 2"/>
          <p:cNvGraphicFramePr/>
          <p:nvPr>
            <p:extLst>
              <p:ext uri="{D42A27DB-BD31-4B8C-83A1-F6EECF244321}">
                <p14:modId xmlns:p14="http://schemas.microsoft.com/office/powerpoint/2010/main" val="1918315328"/>
              </p:ext>
            </p:extLst>
          </p:nvPr>
        </p:nvGraphicFramePr>
        <p:xfrm>
          <a:off x="381000" y="914400"/>
          <a:ext cx="8305800" cy="533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480450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152400" y="457200"/>
            <a:ext cx="88392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solidFill>
                  <a:srgbClr val="FFC000"/>
                </a:solidFill>
                <a:cs typeface="Arial" charset="0"/>
              </a:rPr>
              <a:t>Figure 3.5. Availability </a:t>
            </a:r>
            <a:r>
              <a:rPr lang="en-US" sz="2400" b="1" dirty="0" smtClean="0">
                <a:ln w="11430"/>
                <a:solidFill>
                  <a:srgbClr val="FFC000"/>
                </a:solidFill>
                <a:cs typeface="Arial" charset="0"/>
              </a:rPr>
              <a:t>of information on risk </a:t>
            </a:r>
            <a:r>
              <a:rPr lang="en-US" sz="2400" b="1" dirty="0">
                <a:ln w="11430"/>
                <a:solidFill>
                  <a:srgbClr val="FFC000"/>
                </a:solidFill>
                <a:cs typeface="Arial" charset="0"/>
              </a:rPr>
              <a:t>exposures/behaviors</a:t>
            </a:r>
            <a:br>
              <a:rPr lang="en-US" sz="2400" b="1" dirty="0">
                <a:ln w="11430"/>
                <a:solidFill>
                  <a:srgbClr val="FFC000"/>
                </a:solidFill>
                <a:cs typeface="Arial" charset="0"/>
              </a:rPr>
            </a:br>
            <a:r>
              <a:rPr lang="en-US" sz="2400" b="1" dirty="0">
                <a:ln w="11430"/>
                <a:solidFill>
                  <a:srgbClr val="FFC000"/>
                </a:solidFill>
                <a:cs typeface="Arial" charset="0"/>
              </a:rPr>
              <a:t>associated with acute hepatitis B — United States, 2015</a:t>
            </a:r>
          </a:p>
        </p:txBody>
      </p:sp>
      <p:sp>
        <p:nvSpPr>
          <p:cNvPr id="20484" name="Rectangle 4"/>
          <p:cNvSpPr>
            <a:spLocks noChangeArrowheads="1"/>
          </p:cNvSpPr>
          <p:nvPr/>
        </p:nvSpPr>
        <p:spPr bwMode="auto">
          <a:xfrm>
            <a:off x="457200" y="6172200"/>
            <a:ext cx="7162800" cy="246221"/>
          </a:xfrm>
          <a:prstGeom prst="rect">
            <a:avLst/>
          </a:prstGeom>
          <a:noFill/>
          <a:ln w="9525">
            <a:noFill/>
            <a:miter lim="800000"/>
            <a:headEnd/>
            <a:tailEnd/>
          </a:ln>
        </p:spPr>
        <p:txBody>
          <a:bodyPr wrap="square">
            <a:spAutoFit/>
          </a:bodyPr>
          <a:lstStyle/>
          <a:p>
            <a:pPr eaLnBrk="0" hangingPunct="0"/>
            <a:r>
              <a:rPr lang="en-US" sz="1000" b="0" dirty="0">
                <a:solidFill>
                  <a:schemeClr val="bg2"/>
                </a:solidFill>
                <a:latin typeface="+mn-lt"/>
                <a:cs typeface="Arial" charset="0"/>
              </a:rPr>
              <a:t>Source: National </a:t>
            </a:r>
            <a:r>
              <a:rPr lang="en-US" sz="1000" b="0" dirty="0" err="1">
                <a:solidFill>
                  <a:schemeClr val="bg2"/>
                </a:solidFill>
                <a:latin typeface="+mn-lt"/>
                <a:cs typeface="Arial" charset="0"/>
              </a:rPr>
              <a:t>Notifiable</a:t>
            </a:r>
            <a:r>
              <a:rPr lang="en-US" sz="1000" b="0" dirty="0">
                <a:solidFill>
                  <a:schemeClr val="bg2"/>
                </a:solidFill>
                <a:latin typeface="+mn-lt"/>
                <a:cs typeface="Arial" charset="0"/>
              </a:rPr>
              <a:t> Diseases Surveillance System (NNDSS)</a:t>
            </a:r>
          </a:p>
        </p:txBody>
      </p:sp>
      <p:sp>
        <p:nvSpPr>
          <p:cNvPr id="6" name="TextBox 5"/>
          <p:cNvSpPr txBox="1"/>
          <p:nvPr/>
        </p:nvSpPr>
        <p:spPr>
          <a:xfrm>
            <a:off x="381000" y="5181600"/>
            <a:ext cx="7924800" cy="938719"/>
          </a:xfrm>
          <a:prstGeom prst="rect">
            <a:avLst/>
          </a:prstGeom>
          <a:noFill/>
        </p:spPr>
        <p:txBody>
          <a:bodyPr wrap="square" rtlCol="0">
            <a:spAutoFit/>
          </a:bodyPr>
          <a:lstStyle/>
          <a:p>
            <a:pPr marL="57150" indent="-57150"/>
            <a:r>
              <a:rPr lang="en-US" sz="1100" b="0" dirty="0" smtClean="0">
                <a:solidFill>
                  <a:schemeClr val="bg2"/>
                </a:solidFill>
                <a:latin typeface="+mn-lt"/>
              </a:rPr>
              <a:t>* Includes case reports indicating the presence of at least one of the following risks 6 weeks to 6 months prior to onset of acute, symptomatic hepatitis B:  1) using injection drugs; 2) having sexual contact with suspected/confirmed hepatitis B patient; 3) being a man who has sex with men; 4) having multiple sex partners concurrently; 5) having household contact with suspected/confirmed hepatitis B patient; 6) occupational exposure to blood; 7) being a hemodialysis patient; 8) having received a blood transfusion; 9) having sustained a percutaneous injury; and 10) having undergone surgery.</a:t>
            </a:r>
            <a:endParaRPr lang="en-US" sz="1100" b="0" dirty="0">
              <a:solidFill>
                <a:schemeClr val="bg2"/>
              </a:solidFill>
              <a:latin typeface="+mn-lt"/>
            </a:endParaRPr>
          </a:p>
        </p:txBody>
      </p:sp>
      <p:graphicFrame>
        <p:nvGraphicFramePr>
          <p:cNvPr id="8" name="Chart 7"/>
          <p:cNvGraphicFramePr/>
          <p:nvPr>
            <p:extLst>
              <p:ext uri="{D42A27DB-BD31-4B8C-83A1-F6EECF244321}">
                <p14:modId xmlns:p14="http://schemas.microsoft.com/office/powerpoint/2010/main" val="3657832635"/>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690375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506437" y="311443"/>
            <a:ext cx="8229600" cy="914400"/>
          </a:xfrm>
          <a:prstGeom prst="rect">
            <a:avLst/>
          </a:prstGeo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smtClean="0">
                <a:ln w="11430"/>
                <a:solidFill>
                  <a:srgbClr val="FFC000"/>
                </a:solidFill>
                <a:effectLst>
                  <a:outerShdw blurRad="50800" dist="39000" dir="5460000" algn="tl">
                    <a:srgbClr val="000000">
                      <a:alpha val="38000"/>
                    </a:srgbClr>
                  </a:outerShdw>
                </a:effectLst>
                <a:latin typeface="+mn-lt"/>
                <a:cs typeface="Arial" charset="0"/>
              </a:rPr>
              <a:t>Figure 3.6a. Acute hepatitis B reports*, </a:t>
            </a:r>
            <a:br>
              <a:rPr lang="en-US" sz="2400" b="1" dirty="0" smtClean="0">
                <a:ln w="11430"/>
                <a:solidFill>
                  <a:srgbClr val="FFC000"/>
                </a:solidFill>
                <a:effectLst>
                  <a:outerShdw blurRad="50800" dist="39000" dir="5460000" algn="tl">
                    <a:srgbClr val="000000">
                      <a:alpha val="38000"/>
                    </a:srgbClr>
                  </a:outerShdw>
                </a:effectLst>
                <a:latin typeface="+mn-lt"/>
                <a:cs typeface="Arial" charset="0"/>
              </a:rPr>
            </a:br>
            <a:r>
              <a:rPr lang="en-US" sz="2400" b="1" dirty="0" smtClean="0">
                <a:ln w="11430"/>
                <a:solidFill>
                  <a:srgbClr val="FFC000"/>
                </a:solidFill>
                <a:effectLst>
                  <a:outerShdw blurRad="50800" dist="39000" dir="5460000" algn="tl">
                    <a:srgbClr val="000000">
                      <a:alpha val="38000"/>
                    </a:srgbClr>
                  </a:outerShdw>
                </a:effectLst>
                <a:latin typeface="+mn-lt"/>
                <a:cs typeface="Arial" charset="0"/>
              </a:rPr>
              <a:t>by risk exposure/behavior</a:t>
            </a:r>
            <a:r>
              <a:rPr lang="en-US" sz="2400" b="1" baseline="30000" dirty="0" smtClean="0">
                <a:ln w="11430"/>
                <a:solidFill>
                  <a:srgbClr val="FFC000"/>
                </a:solidFill>
                <a:effectLst>
                  <a:outerShdw blurRad="50800" dist="39000" dir="5460000" algn="tl">
                    <a:srgbClr val="000000">
                      <a:alpha val="38000"/>
                    </a:srgbClr>
                  </a:outerShdw>
                </a:effectLst>
                <a:latin typeface="+mn-lt"/>
                <a:cs typeface="Arial" charset="0"/>
              </a:rPr>
              <a:t>†</a:t>
            </a:r>
            <a:r>
              <a:rPr lang="en-US" sz="2400" b="1" dirty="0" smtClean="0">
                <a:ln w="11430"/>
                <a:solidFill>
                  <a:srgbClr val="FFC000"/>
                </a:solidFill>
                <a:effectLst>
                  <a:outerShdw blurRad="50800" dist="39000" dir="5460000" algn="tl">
                    <a:srgbClr val="000000">
                      <a:alpha val="38000"/>
                    </a:srgbClr>
                  </a:outerShdw>
                </a:effectLst>
                <a:latin typeface="+mn-lt"/>
                <a:cs typeface="Arial" charset="0"/>
              </a:rPr>
              <a:t> — United States, 2015</a:t>
            </a:r>
          </a:p>
        </p:txBody>
      </p:sp>
      <p:sp>
        <p:nvSpPr>
          <p:cNvPr id="6" name="Rectangle 4"/>
          <p:cNvSpPr>
            <a:spLocks noChangeArrowheads="1"/>
          </p:cNvSpPr>
          <p:nvPr/>
        </p:nvSpPr>
        <p:spPr bwMode="auto">
          <a:xfrm>
            <a:off x="228600" y="5640130"/>
            <a:ext cx="6934200" cy="913070"/>
          </a:xfrm>
          <a:prstGeom prst="rect">
            <a:avLst/>
          </a:prstGeom>
          <a:noFill/>
          <a:ln w="9525">
            <a:noFill/>
            <a:miter lim="800000"/>
            <a:headEnd/>
            <a:tailEnd/>
          </a:ln>
        </p:spPr>
        <p:txBody>
          <a:bodyPr wrap="square">
            <a:spAutoFit/>
          </a:bodyPr>
          <a:lstStyle/>
          <a:p>
            <a:pPr eaLnBrk="0" hangingPunct="0">
              <a:spcBef>
                <a:spcPts val="0"/>
              </a:spcBef>
              <a:spcAft>
                <a:spcPts val="100"/>
              </a:spcAft>
            </a:pPr>
            <a:r>
              <a:rPr lang="en-US" sz="1000" b="0" dirty="0" smtClean="0">
                <a:solidFill>
                  <a:schemeClr val="bg2"/>
                </a:solidFill>
                <a:latin typeface="+mn-lt"/>
              </a:rPr>
              <a:t>*A total of </a:t>
            </a:r>
            <a:r>
              <a:rPr lang="en-US" sz="1000" dirty="0" smtClean="0">
                <a:solidFill>
                  <a:schemeClr val="bg2"/>
                </a:solidFill>
              </a:rPr>
              <a:t>3,370 </a:t>
            </a:r>
            <a:r>
              <a:rPr lang="en-US" sz="1000" b="0" dirty="0" smtClean="0">
                <a:solidFill>
                  <a:schemeClr val="bg2"/>
                </a:solidFill>
                <a:latin typeface="+mn-lt"/>
              </a:rPr>
              <a:t> case-reports of acute hepatitis B were received in 2015.</a:t>
            </a:r>
          </a:p>
          <a:p>
            <a:pPr eaLnBrk="0" hangingPunct="0">
              <a:spcBef>
                <a:spcPts val="0"/>
              </a:spcBef>
              <a:spcAft>
                <a:spcPts val="100"/>
              </a:spcAft>
            </a:pPr>
            <a:r>
              <a:rPr lang="en-US" sz="1000" b="0" baseline="30000" dirty="0" smtClean="0">
                <a:solidFill>
                  <a:schemeClr val="bg2"/>
                </a:solidFill>
                <a:latin typeface="+mn-lt"/>
                <a:cs typeface="Arial" charset="0"/>
              </a:rPr>
              <a:t>†</a:t>
            </a:r>
            <a:r>
              <a:rPr lang="en-US" sz="1000" b="0" baseline="30000" dirty="0" smtClean="0">
                <a:solidFill>
                  <a:schemeClr val="bg2"/>
                </a:solidFill>
                <a:latin typeface="+mn-lt"/>
              </a:rPr>
              <a:t> </a:t>
            </a:r>
            <a:r>
              <a:rPr lang="en-US" sz="1000" b="0" dirty="0" smtClean="0">
                <a:solidFill>
                  <a:schemeClr val="bg2"/>
                </a:solidFill>
                <a:latin typeface="+mn-lt"/>
              </a:rPr>
              <a:t>More than one risk exposure/behavior may be indicated on each case-report.</a:t>
            </a:r>
          </a:p>
          <a:p>
            <a:pPr eaLnBrk="0" hangingPunct="0">
              <a:spcBef>
                <a:spcPts val="0"/>
              </a:spcBef>
              <a:spcAft>
                <a:spcPts val="100"/>
              </a:spcAft>
            </a:pPr>
            <a:r>
              <a:rPr lang="en-US" sz="1000" dirty="0">
                <a:solidFill>
                  <a:schemeClr val="bg2"/>
                </a:solidFill>
              </a:rPr>
              <a:t>§ No risk data reported.</a:t>
            </a:r>
          </a:p>
          <a:p>
            <a:pPr eaLnBrk="0" hangingPunct="0">
              <a:spcBef>
                <a:spcPts val="0"/>
              </a:spcBef>
              <a:spcAft>
                <a:spcPts val="100"/>
              </a:spcAft>
            </a:pPr>
            <a:r>
              <a:rPr lang="en-US" sz="1000" dirty="0">
                <a:solidFill>
                  <a:schemeClr val="bg2"/>
                </a:solidFill>
              </a:rPr>
              <a:t>¶A total of 2080 acute hepatitis B cases were reported among males in 2015.</a:t>
            </a:r>
          </a:p>
          <a:p>
            <a:pPr eaLnBrk="0" hangingPunct="0">
              <a:spcBef>
                <a:spcPts val="0"/>
              </a:spcBef>
              <a:spcAft>
                <a:spcPts val="100"/>
              </a:spcAft>
            </a:pPr>
            <a:r>
              <a:rPr lang="en-US" sz="1000" b="0" dirty="0" smtClean="0">
                <a:solidFill>
                  <a:schemeClr val="bg2"/>
                </a:solidFill>
                <a:latin typeface="+mn-lt"/>
                <a:cs typeface="Arial" charset="0"/>
              </a:rPr>
              <a:t>Source</a:t>
            </a:r>
            <a:r>
              <a:rPr lang="en-US" sz="1000" b="0" dirty="0">
                <a:solidFill>
                  <a:schemeClr val="bg2"/>
                </a:solidFill>
                <a:latin typeface="+mn-lt"/>
                <a:cs typeface="Arial" charset="0"/>
              </a:rPr>
              <a:t>: National </a:t>
            </a:r>
            <a:r>
              <a:rPr lang="en-US" sz="1000" b="0" dirty="0" err="1">
                <a:solidFill>
                  <a:schemeClr val="bg2"/>
                </a:solidFill>
                <a:latin typeface="+mn-lt"/>
                <a:cs typeface="Arial" charset="0"/>
              </a:rPr>
              <a:t>Notifiable</a:t>
            </a:r>
            <a:r>
              <a:rPr lang="en-US" sz="1000" b="0" dirty="0">
                <a:solidFill>
                  <a:schemeClr val="bg2"/>
                </a:solidFill>
                <a:latin typeface="+mn-lt"/>
                <a:cs typeface="Arial" charset="0"/>
              </a:rPr>
              <a:t> Diseases Surveillance System (NNDSS)</a:t>
            </a:r>
          </a:p>
        </p:txBody>
      </p:sp>
      <p:sp>
        <p:nvSpPr>
          <p:cNvPr id="50" name="Rectangle 49"/>
          <p:cNvSpPr>
            <a:spLocks noChangeArrowheads="1"/>
          </p:cNvSpPr>
          <p:nvPr/>
        </p:nvSpPr>
        <p:spPr bwMode="auto">
          <a:xfrm>
            <a:off x="4621237" y="5495144"/>
            <a:ext cx="1474763"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FFFFFF"/>
                </a:solidFill>
                <a:effectLst/>
                <a:uLnTx/>
                <a:uFillTx/>
              </a:rPr>
              <a:t>Number of cases</a:t>
            </a:r>
          </a:p>
        </p:txBody>
      </p:sp>
      <p:graphicFrame>
        <p:nvGraphicFramePr>
          <p:cNvPr id="51" name="Chart 50"/>
          <p:cNvGraphicFramePr/>
          <p:nvPr>
            <p:extLst>
              <p:ext uri="{D42A27DB-BD31-4B8C-83A1-F6EECF244321}">
                <p14:modId xmlns:p14="http://schemas.microsoft.com/office/powerpoint/2010/main" val="3381864196"/>
              </p:ext>
            </p:extLst>
          </p:nvPr>
        </p:nvGraphicFramePr>
        <p:xfrm>
          <a:off x="354037" y="1270000"/>
          <a:ext cx="8534400" cy="422682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514133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457200" y="381000"/>
            <a:ext cx="8229600" cy="914400"/>
          </a:xfrm>
          <a:prstGeom prst="rect">
            <a:avLst/>
          </a:prstGeo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smtClean="0">
                <a:ln w="11430"/>
                <a:solidFill>
                  <a:srgbClr val="FFC000"/>
                </a:solidFill>
                <a:effectLst>
                  <a:outerShdw blurRad="50800" dist="39000" dir="5460000" algn="tl">
                    <a:srgbClr val="000000">
                      <a:alpha val="38000"/>
                    </a:srgbClr>
                  </a:outerShdw>
                </a:effectLst>
                <a:latin typeface="+mn-lt"/>
                <a:cs typeface="Arial" charset="0"/>
              </a:rPr>
              <a:t>Figure 3.6b. Acute hepatitis B reports*, </a:t>
            </a:r>
            <a:br>
              <a:rPr lang="en-US" sz="2400" b="1" dirty="0" smtClean="0">
                <a:ln w="11430"/>
                <a:solidFill>
                  <a:srgbClr val="FFC000"/>
                </a:solidFill>
                <a:effectLst>
                  <a:outerShdw blurRad="50800" dist="39000" dir="5460000" algn="tl">
                    <a:srgbClr val="000000">
                      <a:alpha val="38000"/>
                    </a:srgbClr>
                  </a:outerShdw>
                </a:effectLst>
                <a:latin typeface="+mn-lt"/>
                <a:cs typeface="Arial" charset="0"/>
              </a:rPr>
            </a:br>
            <a:r>
              <a:rPr lang="en-US" sz="2400" b="1" dirty="0" smtClean="0">
                <a:ln w="11430"/>
                <a:solidFill>
                  <a:srgbClr val="FFC000"/>
                </a:solidFill>
                <a:effectLst>
                  <a:outerShdw blurRad="50800" dist="39000" dir="5460000" algn="tl">
                    <a:srgbClr val="000000">
                      <a:alpha val="38000"/>
                    </a:srgbClr>
                  </a:outerShdw>
                </a:effectLst>
                <a:latin typeface="+mn-lt"/>
                <a:cs typeface="Arial" charset="0"/>
              </a:rPr>
              <a:t>by risk </a:t>
            </a:r>
            <a:r>
              <a:rPr lang="en-US" sz="2400" b="1" dirty="0" smtClean="0">
                <a:ln w="11430"/>
                <a:solidFill>
                  <a:srgbClr val="FFC000"/>
                </a:solidFill>
                <a:effectLst>
                  <a:outerShdw blurRad="50800" dist="39000" dir="5460000" algn="tl">
                    <a:srgbClr val="000000">
                      <a:alpha val="38000"/>
                    </a:srgbClr>
                  </a:outerShdw>
                </a:effectLst>
                <a:cs typeface="Arial" charset="0"/>
              </a:rPr>
              <a:t>exposure/behavior</a:t>
            </a:r>
            <a:r>
              <a:rPr lang="en-US" sz="2400" b="1" baseline="30000" dirty="0" smtClean="0">
                <a:ln w="11430"/>
                <a:solidFill>
                  <a:srgbClr val="FFC000"/>
                </a:solidFill>
                <a:effectLst>
                  <a:outerShdw blurRad="50800" dist="39000" dir="5460000" algn="tl">
                    <a:srgbClr val="000000">
                      <a:alpha val="38000"/>
                    </a:srgbClr>
                  </a:outerShdw>
                </a:effectLst>
                <a:latin typeface="+mn-lt"/>
                <a:cs typeface="Arial" pitchFamily="34" charset="0"/>
              </a:rPr>
              <a:t>†</a:t>
            </a:r>
            <a:r>
              <a:rPr lang="en-US" sz="2400" b="1" dirty="0" smtClean="0">
                <a:ln w="11430"/>
                <a:solidFill>
                  <a:srgbClr val="FFC000"/>
                </a:solidFill>
                <a:effectLst>
                  <a:outerShdw blurRad="50800" dist="39000" dir="5460000" algn="tl">
                    <a:srgbClr val="000000">
                      <a:alpha val="38000"/>
                    </a:srgbClr>
                  </a:outerShdw>
                </a:effectLst>
                <a:latin typeface="+mn-lt"/>
                <a:cs typeface="Arial" charset="0"/>
              </a:rPr>
              <a:t> — United States, 2015</a:t>
            </a:r>
          </a:p>
        </p:txBody>
      </p:sp>
      <p:sp>
        <p:nvSpPr>
          <p:cNvPr id="8" name="Rectangle 4"/>
          <p:cNvSpPr>
            <a:spLocks noChangeArrowheads="1"/>
          </p:cNvSpPr>
          <p:nvPr/>
        </p:nvSpPr>
        <p:spPr bwMode="auto">
          <a:xfrm>
            <a:off x="457200" y="5791200"/>
            <a:ext cx="7010400" cy="746358"/>
          </a:xfrm>
          <a:prstGeom prst="rect">
            <a:avLst/>
          </a:prstGeom>
          <a:noFill/>
          <a:ln w="9525">
            <a:noFill/>
            <a:miter lim="800000"/>
            <a:headEnd/>
            <a:tailEnd/>
          </a:ln>
        </p:spPr>
        <p:txBody>
          <a:bodyPr wrap="square">
            <a:spAutoFit/>
          </a:bodyPr>
          <a:lstStyle/>
          <a:p>
            <a:pPr eaLnBrk="0" hangingPunct="0">
              <a:spcAft>
                <a:spcPts val="100"/>
              </a:spcAft>
            </a:pPr>
            <a:r>
              <a:rPr lang="en-US" sz="1000" b="0" dirty="0" smtClean="0">
                <a:solidFill>
                  <a:schemeClr val="bg2"/>
                </a:solidFill>
                <a:latin typeface="+mj-lt"/>
              </a:rPr>
              <a:t>*A total of </a:t>
            </a:r>
            <a:r>
              <a:rPr lang="en-US" sz="1000" dirty="0" smtClean="0">
                <a:solidFill>
                  <a:schemeClr val="bg2"/>
                </a:solidFill>
                <a:latin typeface="+mj-lt"/>
              </a:rPr>
              <a:t>3,370</a:t>
            </a:r>
            <a:r>
              <a:rPr lang="en-US" sz="1000" b="0" dirty="0" smtClean="0">
                <a:solidFill>
                  <a:schemeClr val="bg2"/>
                </a:solidFill>
                <a:latin typeface="+mj-lt"/>
              </a:rPr>
              <a:t> case reports of hepatitis B were received in 2015.  </a:t>
            </a:r>
          </a:p>
          <a:p>
            <a:pPr eaLnBrk="0" hangingPunct="0">
              <a:spcAft>
                <a:spcPts val="100"/>
              </a:spcAft>
            </a:pPr>
            <a:r>
              <a:rPr lang="en-US" sz="1000" b="0" baseline="30000" dirty="0" smtClean="0">
                <a:solidFill>
                  <a:schemeClr val="bg2"/>
                </a:solidFill>
                <a:latin typeface="+mj-lt"/>
                <a:cs typeface="Arial" charset="0"/>
              </a:rPr>
              <a:t>†</a:t>
            </a:r>
            <a:r>
              <a:rPr lang="en-US" sz="1000" b="0" dirty="0" smtClean="0">
                <a:solidFill>
                  <a:schemeClr val="bg2"/>
                </a:solidFill>
                <a:latin typeface="+mj-lt"/>
              </a:rPr>
              <a:t>More than one risk exposure/behavior may be indicated on each case-report.</a:t>
            </a:r>
          </a:p>
          <a:p>
            <a:pPr eaLnBrk="0" hangingPunct="0">
              <a:spcAft>
                <a:spcPts val="100"/>
              </a:spcAft>
            </a:pPr>
            <a:r>
              <a:rPr lang="en-US" sz="1000" b="0" baseline="8000" dirty="0" smtClean="0">
                <a:solidFill>
                  <a:schemeClr val="bg2"/>
                </a:solidFill>
                <a:latin typeface="+mj-lt"/>
              </a:rPr>
              <a:t>§</a:t>
            </a:r>
            <a:r>
              <a:rPr lang="en-US" sz="1000" dirty="0">
                <a:solidFill>
                  <a:schemeClr val="bg2"/>
                </a:solidFill>
              </a:rPr>
              <a:t>No risk data reported</a:t>
            </a:r>
            <a:r>
              <a:rPr lang="en-US" sz="1000" b="0" dirty="0" smtClean="0">
                <a:solidFill>
                  <a:schemeClr val="bg2"/>
                </a:solidFill>
                <a:latin typeface="+mj-lt"/>
              </a:rPr>
              <a:t>.</a:t>
            </a:r>
          </a:p>
          <a:p>
            <a:pPr eaLnBrk="0" hangingPunct="0">
              <a:spcAft>
                <a:spcPts val="100"/>
              </a:spcAft>
            </a:pPr>
            <a:r>
              <a:rPr lang="en-US" sz="1000" b="0" dirty="0" smtClean="0">
                <a:solidFill>
                  <a:schemeClr val="bg2"/>
                </a:solidFill>
                <a:latin typeface="+mj-lt"/>
                <a:cs typeface="Arial" charset="0"/>
              </a:rPr>
              <a:t>Source</a:t>
            </a:r>
            <a:r>
              <a:rPr lang="en-US" sz="1000" b="0" dirty="0">
                <a:solidFill>
                  <a:schemeClr val="bg2"/>
                </a:solidFill>
                <a:latin typeface="+mj-lt"/>
                <a:cs typeface="Arial" charset="0"/>
              </a:rPr>
              <a:t>: National </a:t>
            </a:r>
            <a:r>
              <a:rPr lang="en-US" sz="1000" b="0" dirty="0" err="1">
                <a:solidFill>
                  <a:schemeClr val="bg2"/>
                </a:solidFill>
                <a:latin typeface="+mj-lt"/>
                <a:cs typeface="Arial" charset="0"/>
              </a:rPr>
              <a:t>Notifiable</a:t>
            </a:r>
            <a:r>
              <a:rPr lang="en-US" sz="1000" b="0" dirty="0">
                <a:solidFill>
                  <a:schemeClr val="bg2"/>
                </a:solidFill>
                <a:latin typeface="+mj-lt"/>
                <a:cs typeface="Arial" charset="0"/>
              </a:rPr>
              <a:t> Diseases Surveillance System (NNDSS)</a:t>
            </a:r>
          </a:p>
        </p:txBody>
      </p:sp>
      <p:sp>
        <p:nvSpPr>
          <p:cNvPr id="49" name="Rectangle 49"/>
          <p:cNvSpPr>
            <a:spLocks noChangeArrowheads="1"/>
          </p:cNvSpPr>
          <p:nvPr/>
        </p:nvSpPr>
        <p:spPr bwMode="auto">
          <a:xfrm>
            <a:off x="4696693" y="5544979"/>
            <a:ext cx="1551707"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2"/>
                </a:solidFill>
                <a:effectLst/>
              </a:rPr>
              <a:t>Number of cases</a:t>
            </a:r>
          </a:p>
        </p:txBody>
      </p:sp>
      <p:graphicFrame>
        <p:nvGraphicFramePr>
          <p:cNvPr id="50" name="Chart 49"/>
          <p:cNvGraphicFramePr/>
          <p:nvPr>
            <p:extLst>
              <p:ext uri="{D42A27DB-BD31-4B8C-83A1-F6EECF244321}">
                <p14:modId xmlns:p14="http://schemas.microsoft.com/office/powerpoint/2010/main" val="1520681169"/>
              </p:ext>
            </p:extLst>
          </p:nvPr>
        </p:nvGraphicFramePr>
        <p:xfrm>
          <a:off x="304800" y="1295400"/>
          <a:ext cx="8534400" cy="429648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865664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9683</TotalTime>
  <Words>1110</Words>
  <Application>Microsoft Office PowerPoint</Application>
  <PresentationFormat>On-screen Show (4:3)</PresentationFormat>
  <Paragraphs>64</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Courier New</vt:lpstr>
      <vt:lpstr>Office Theme</vt:lpstr>
      <vt:lpstr>Figure 3.1. Reported number of acute hepatitis B cases— United States, 2000–2015</vt:lpstr>
      <vt:lpstr>Figure 3.2. Incidence of acute hepatitis B,  by age group — United States, 2000–2015</vt:lpstr>
      <vt:lpstr>Figure 3.3. Incidence of acute hepatitis B,   by sex — United States, 2000–2015</vt:lpstr>
      <vt:lpstr>Figure 3.4. Incidence of acute hepatitis B,  by race/ethnicity — United States, 2000–2015</vt:lpstr>
      <vt:lpstr>Figure 3.5. Availability of information on risk exposures/behaviors associated with acute hepatitis B — United States, 2015</vt:lpstr>
      <vt:lpstr>Figure 3.6a. Acute hepatitis B reports*,  by risk exposure/behavior† — United States, 2015</vt:lpstr>
      <vt:lpstr>Figure 3.6b. Acute hepatitis B reports*,  by risk exposure/behavior† — United States, 2015</vt:lpstr>
    </vt:vector>
  </TitlesOfParts>
  <Company>Centers for Disease Control and Prevention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CDC User</dc:creator>
  <cp:lastModifiedBy>Peterson, Paul (CDC/OID/NCHHSTP) (CTR)</cp:lastModifiedBy>
  <cp:revision>107</cp:revision>
  <cp:lastPrinted>2017-05-31T16:05:35Z</cp:lastPrinted>
  <dcterms:created xsi:type="dcterms:W3CDTF">2014-11-24T22:15:53Z</dcterms:created>
  <dcterms:modified xsi:type="dcterms:W3CDTF">2017-06-13T18:36:34Z</dcterms:modified>
</cp:coreProperties>
</file>