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51-4ECB-BB7F-ED1A99F4BA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14</c:v>
                </c:pt>
                <c:pt idx="2">
                  <c:v>23</c:v>
                </c:pt>
                <c:pt idx="3">
                  <c:v>9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51-4ECB-BB7F-ED1A99F4BA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51-4ECB-BB7F-ED1A99F4BA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551</c:v>
                </c:pt>
                <c:pt idx="1">
                  <c:v>724</c:v>
                </c:pt>
                <c:pt idx="2">
                  <c:v>627</c:v>
                </c:pt>
                <c:pt idx="3">
                  <c:v>589</c:v>
                </c:pt>
                <c:pt idx="4">
                  <c:v>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51-4ECB-BB7F-ED1A99F4BA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827</c:v>
                </c:pt>
                <c:pt idx="1">
                  <c:v>652</c:v>
                </c:pt>
                <c:pt idx="2">
                  <c:v>740</c:v>
                </c:pt>
                <c:pt idx="3">
                  <c:v>792</c:v>
                </c:pt>
                <c:pt idx="4">
                  <c:v>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51-4ECB-BB7F-ED1A99F4BA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9982008"/>
        <c:axId val="239981616"/>
      </c:barChart>
      <c:valAx>
        <c:axId val="239981616"/>
        <c:scaling>
          <c:orientation val="minMax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239982008"/>
        <c:crosses val="autoZero"/>
        <c:crossBetween val="between"/>
      </c:valAx>
      <c:catAx>
        <c:axId val="23998200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>
                <a:latin typeface="Calibri" panose="020F0502020204030204" pitchFamily="34" charset="0"/>
              </a:defRPr>
            </a:pPr>
            <a:endParaRPr lang="en-US"/>
          </a:p>
        </c:txPr>
        <c:crossAx val="23998161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868438320209958"/>
          <c:y val="0.24402955250732258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Figure 2.6b presents reported risk exposures/behaviors for acute hepatitis A during the incubation period, 2–6 weeks prior to onset of symptoms: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563 case reports that contained information about sexual/household contact with a hepatitis A- infected person, 2.1% (n=12) indicated such contact.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738 case reports that included information about employment or attendance at a nursery, day-care center, or preschool, 1.9% (n=14) indicated working at or attending one of these facilities.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650 case reports that included information about household contact with an employee of or a child attending a nursery, day-care center, or preschool, 3.5% (n=23) indicated such contact.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598 case reports that included information about linkage to an outbreak, 1.5% (n=9) indicated exposure that may have been linked to a common-source foodborne or waterborne outbreak.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563 case reports that included information about additional contact (i.e., other than household or sexual contact) with a person confirmed or suspected of having hepatitis A, 0.4% (n=2) indicated such contact.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9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93914" y="337205"/>
            <a:ext cx="8545286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  <a:t>Figure 2.6b. Hepatitis A reports*,</a:t>
            </a:r>
            <a:b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latin typeface="Calibri" panose="020F0502020204030204" pitchFamily="34" charset="0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  <a:t> — United States, 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748161"/>
            <a:ext cx="502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</a:rPr>
              <a:t>* A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total of 1,390 case reports with hepatitis A were received in 2015.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More than one risk exposure/behavior may be indicated on each case-report. </a:t>
            </a:r>
          </a:p>
          <a:p>
            <a:pPr eaLnBrk="0" hangingPunct="0"/>
            <a:r>
              <a:rPr lang="en-US" sz="1000" b="0" baseline="8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No risk data reported</a:t>
            </a:r>
            <a:r>
              <a:rPr lang="en-US" sz="1000" b="0" dirty="0" smtClean="0">
                <a:solidFill>
                  <a:schemeClr val="bg2"/>
                </a:solidFill>
                <a:latin typeface="Calibri" panose="020F0502020204030204" pitchFamily="34" charset="0"/>
              </a:rPr>
              <a:t>.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671085970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419600" y="5609510"/>
            <a:ext cx="127611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Number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of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15170</TotalTime>
  <Words>57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2.6b. Hepatitis A reports*, by risk exposure/behavior† — United States, 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594</cp:revision>
  <cp:lastPrinted>2017-05-31T17:10:40Z</cp:lastPrinted>
  <dcterms:created xsi:type="dcterms:W3CDTF">2010-03-26T18:21:29Z</dcterms:created>
  <dcterms:modified xsi:type="dcterms:W3CDTF">2017-06-05T14:38:44Z</dcterms:modified>
</cp:coreProperties>
</file>