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300" r:id="rId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33"/>
    <a:srgbClr val="000000"/>
    <a:srgbClr val="FBB0A3"/>
    <a:srgbClr val="FF00FF"/>
    <a:srgbClr val="00CCFF"/>
    <a:srgbClr val="9E5ECE"/>
    <a:srgbClr val="488DB8"/>
    <a:srgbClr val="022C5E"/>
    <a:srgbClr val="FFFF99"/>
    <a:srgbClr val="5AA54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38" autoAdjust="0"/>
    <p:restoredTop sz="78402" autoAdjust="0"/>
  </p:normalViewPr>
  <p:slideViewPr>
    <p:cSldViewPr>
      <p:cViewPr varScale="1">
        <p:scale>
          <a:sx n="61" d="100"/>
          <a:sy n="61" d="100"/>
        </p:scale>
        <p:origin x="1542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022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9440476190476191"/>
          <c:y val="3.168543372754519E-2"/>
          <c:w val="0.76687499999999997"/>
          <c:h val="0.8603727041669180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Yes</c:v>
                </c:pt>
              </c:strCache>
            </c:strRef>
          </c:tx>
          <c:invertIfNegative val="0"/>
          <c:dLbls>
            <c:dLbl>
              <c:idx val="0"/>
              <c:layout/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4AE9-4783-A310-C56AB3EB6A63}"/>
                </c:ext>
              </c:extLst>
            </c:dLbl>
            <c:dLbl>
              <c:idx val="1"/>
              <c:layout>
                <c:manualLayout>
                  <c:x val="-1.0955661792276239E-3"/>
                  <c:y val="0"/>
                </c:manualLayout>
              </c:layout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4AE9-4783-A310-C56AB3EB6A63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AE9-4783-A310-C56AB3EB6A6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>
                    <a:latin typeface="Calibri" panose="020F0502020204030204" pitchFamily="34" charset="0"/>
                  </a:defRPr>
                </a:pPr>
                <a:endParaRPr lang="en-US"/>
              </a:p>
            </c:txPr>
            <c:dLblPos val="inBase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International Travel</c:v>
                </c:pt>
                <c:pt idx="1">
                  <c:v>Injection-drug use</c:v>
                </c:pt>
                <c:pt idx="2">
                  <c:v>Men who have sex with men¶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44</c:v>
                </c:pt>
                <c:pt idx="1">
                  <c:v>18</c:v>
                </c:pt>
                <c:pt idx="2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AE9-4783-A310-C56AB3EB6A63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No</c:v>
                </c:pt>
              </c:strCache>
            </c:strRef>
          </c:tx>
          <c:spPr>
            <a:solidFill>
              <a:schemeClr val="accent3">
                <a:lumMod val="60000"/>
                <a:lumOff val="40000"/>
              </a:schemeClr>
            </a:solidFill>
          </c:spPr>
          <c:invertIfNegative val="0"/>
          <c:dPt>
            <c:idx val="2"/>
            <c:invertIfNegative val="0"/>
            <c:bubble3D val="0"/>
            <c:extLst>
              <c:ext xmlns:c16="http://schemas.microsoft.com/office/drawing/2014/chart" uri="{C3380CC4-5D6E-409C-BE32-E72D297353CC}">
                <c16:uniqueId val="{00000004-4AE9-4783-A310-C56AB3EB6A63}"/>
              </c:ext>
            </c:extLst>
          </c:dPt>
          <c:dLbls>
            <c:dLbl>
              <c:idx val="2"/>
              <c:layout>
                <c:manualLayout>
                  <c:x val="6.7238470191226373E-3"/>
                  <c:y val="-8.6200108607113763E-3"/>
                </c:manualLayout>
              </c:layout>
              <c:spPr>
                <a:noFill/>
              </c:spPr>
              <c:txPr>
                <a:bodyPr/>
                <a:lstStyle/>
                <a:p>
                  <a:pPr>
                    <a:defRPr>
                      <a:solidFill>
                        <a:srgbClr val="FFC000"/>
                      </a:solidFill>
                      <a:latin typeface="Calibri" panose="020F0502020204030204" pitchFamily="34" charset="0"/>
                    </a:defRPr>
                  </a:pPr>
                  <a:endParaRPr lang="en-US"/>
                </a:p>
              </c:txPr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4AE9-4783-A310-C56AB3EB6A63}"/>
                </c:ext>
              </c:extLst>
            </c:dLbl>
            <c:dLbl>
              <c:idx val="8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4AE9-4783-A310-C56AB3EB6A6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  <a:latin typeface="Calibri" panose="020F050202020403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International Travel</c:v>
                </c:pt>
                <c:pt idx="1">
                  <c:v>Injection-drug use</c:v>
                </c:pt>
                <c:pt idx="2">
                  <c:v>Men who have sex with men¶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534</c:v>
                </c:pt>
                <c:pt idx="1">
                  <c:v>502</c:v>
                </c:pt>
                <c:pt idx="2">
                  <c:v>92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4AE9-4783-A310-C56AB3EB6A63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Missing§</c:v>
                </c:pt>
              </c:strCache>
            </c:strRef>
          </c:tx>
          <c:spPr>
            <a:solidFill>
              <a:schemeClr val="tx1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solidFill>
                      <a:schemeClr val="bg1"/>
                    </a:solidFill>
                    <a:latin typeface="Calibri" panose="020F0502020204030204" pitchFamily="34" charset="0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International Travel</c:v>
                </c:pt>
                <c:pt idx="1">
                  <c:v>Injection-drug use</c:v>
                </c:pt>
                <c:pt idx="2">
                  <c:v>Men who have sex with men¶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812</c:v>
                </c:pt>
                <c:pt idx="1">
                  <c:v>870</c:v>
                </c:pt>
                <c:pt idx="2">
                  <c:v>626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4AE9-4783-A310-C56AB3EB6A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axId val="239980832"/>
        <c:axId val="239980440"/>
      </c:barChart>
      <c:valAx>
        <c:axId val="239980440"/>
        <c:scaling>
          <c:orientation val="minMax"/>
          <c:min val="0"/>
        </c:scaling>
        <c:delete val="0"/>
        <c:axPos val="t"/>
        <c:majorGridlines/>
        <c:numFmt formatCode="General" sourceLinked="1"/>
        <c:majorTickMark val="none"/>
        <c:minorTickMark val="none"/>
        <c:tickLblPos val="high"/>
        <c:txPr>
          <a:bodyPr rot="0" vert="horz" anchor="t" anchorCtr="0"/>
          <a:lstStyle/>
          <a:p>
            <a:pPr>
              <a:defRPr>
                <a:latin typeface="Calibri" panose="020F0502020204030204" pitchFamily="34" charset="0"/>
              </a:defRPr>
            </a:pPr>
            <a:endParaRPr lang="en-US"/>
          </a:p>
        </c:txPr>
        <c:crossAx val="239980832"/>
        <c:crosses val="autoZero"/>
        <c:crossBetween val="between"/>
        <c:majorUnit val="200"/>
      </c:valAx>
      <c:catAx>
        <c:axId val="239980832"/>
        <c:scaling>
          <c:orientation val="maxMin"/>
        </c:scaling>
        <c:delete val="0"/>
        <c:axPos val="l"/>
        <c:numFmt formatCode="General" sourceLinked="1"/>
        <c:majorTickMark val="cross"/>
        <c:minorTickMark val="none"/>
        <c:tickLblPos val="nextTo"/>
        <c:spPr>
          <a:ln w="19050"/>
        </c:spPr>
        <c:txPr>
          <a:bodyPr rot="0" vert="horz" anchor="ctr" anchorCtr="0"/>
          <a:lstStyle/>
          <a:p>
            <a:pPr mar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600" b="0">
                <a:latin typeface="Calibri" panose="020F0502020204030204" pitchFamily="34" charset="0"/>
              </a:defRPr>
            </a:pPr>
            <a:endParaRPr lang="en-US"/>
          </a:p>
        </c:txPr>
        <c:crossAx val="239980440"/>
        <c:crosses val="autoZero"/>
        <c:auto val="0"/>
        <c:lblAlgn val="ctr"/>
        <c:lblOffset val="50"/>
        <c:tickMarkSkip val="1"/>
        <c:noMultiLvlLbl val="0"/>
      </c:catAx>
      <c:spPr>
        <a:ln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82124390701162342"/>
          <c:y val="0.63520137569010771"/>
          <c:w val="0.14155371203599551"/>
          <c:h val="0.22389127065166756"/>
        </c:manualLayout>
      </c:layout>
      <c:overlay val="1"/>
      <c:spPr>
        <a:noFill/>
      </c:spPr>
      <c:txPr>
        <a:bodyPr/>
        <a:lstStyle/>
        <a:p>
          <a:pPr>
            <a:defRPr sz="1600">
              <a:latin typeface="Calibri" panose="020F0502020204030204" pitchFamily="34" charset="0"/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spcBef>
          <a:spcPts val="0"/>
        </a:spcBef>
        <a:spcAft>
          <a:spcPts val="0"/>
        </a:spcAft>
        <a:defRPr sz="1800"/>
      </a:pPr>
      <a:endParaRPr lang="en-US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0.15833</cdr:x>
      <cdr:y>0.09859</cdr:y>
    </cdr:from>
    <cdr:to>
      <cdr:x>0.25833</cdr:x>
      <cdr:y>0.26761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447800" y="5334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2F3CAEC-39C7-40F8-99B5-F518E6398476}" type="datetimeFigureOut">
              <a:rPr lang="en-US"/>
              <a:pPr>
                <a:defRPr/>
              </a:pPr>
              <a:t>6/5/2017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8D63A9B1-16ED-499D-92BF-65F2F9F3AD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3767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BF2162EA-B22B-4C65-8CF4-41453BBF4B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20510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Figure 2.6a presents reported risk exposures/behaviors for acute hepatitis A during the incubation period, 2–6 weeks prior to onset of symptoms: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endParaRPr lang="en-US" sz="12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578 case reports that included information about travel, 7.6% (n= 44) indicated travel outside of the United States or Canada.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520 case reports that included information about injection-drug use, 3.5% (n=18) indicated use of injection drugs.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Of the 100 case reports from males that included information about sexual preference/practices, 8.0% (n=8) indicated having sex with another man.</a:t>
            </a:r>
          </a:p>
          <a:p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 </a:t>
            </a:r>
          </a:p>
          <a:p>
            <a:endParaRPr lang="en-US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2162EA-B22B-4C65-8CF4-41453BBF4B54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5302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6705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4432012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00" b="0" dirty="0" smtClean="0">
                <a:solidFill>
                  <a:schemeClr val="tx2"/>
                </a:solidFill>
                <a:latin typeface="+mj-lt"/>
              </a:rPr>
              <a:t>For more information please contact Centers for Disease Control and Prevention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00" b="0" dirty="0" smtClean="0">
                <a:solidFill>
                  <a:schemeClr val="tx2"/>
                </a:solidFill>
                <a:latin typeface="+mj-lt"/>
              </a:rPr>
              <a:t>The findings</a:t>
            </a:r>
            <a:r>
              <a:rPr lang="en-US" sz="900" b="0" baseline="0" dirty="0" smtClean="0">
                <a:solidFill>
                  <a:schemeClr val="tx2"/>
                </a:solidFill>
                <a:latin typeface="+mj-lt"/>
              </a:rPr>
              <a:t> and conclusions in this report are those of the authors and do not necessarily represent the official position of the Centers for Disease Control and Prevention.</a:t>
            </a:r>
            <a:endParaRPr lang="en-US" sz="900" b="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381000" y="304800"/>
            <a:ext cx="8382000" cy="9906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>
              <a:lnSpc>
                <a:spcPts val="3200"/>
              </a:lnSpc>
            </a:pPr>
            <a:r>
              <a:rPr lang="en-US" sz="2400" b="1" dirty="0">
                <a:ln w="11430"/>
                <a:solidFill>
                  <a:srgbClr val="FFC000"/>
                </a:solidFill>
                <a:latin typeface="Calibri" panose="020F0502020204030204" pitchFamily="34" charset="0"/>
                <a:cs typeface="Arial" charset="0"/>
              </a:rPr>
              <a:t>Figure 2.6a. </a:t>
            </a:r>
            <a:r>
              <a:rPr lang="en-US" sz="2400" b="1" dirty="0" smtClean="0">
                <a:ln w="11430"/>
                <a:solidFill>
                  <a:srgbClr val="FFC000"/>
                </a:solidFill>
                <a:latin typeface="Calibri" panose="020F0502020204030204" pitchFamily="34" charset="0"/>
                <a:cs typeface="Arial" charset="0"/>
              </a:rPr>
              <a:t>Hepatitis </a:t>
            </a:r>
            <a:r>
              <a:rPr lang="en-US" sz="2400" b="1" dirty="0">
                <a:ln w="11430"/>
                <a:solidFill>
                  <a:srgbClr val="FFC000"/>
                </a:solidFill>
                <a:latin typeface="Calibri" panose="020F0502020204030204" pitchFamily="34" charset="0"/>
                <a:cs typeface="Arial" charset="0"/>
              </a:rPr>
              <a:t>A reports*,</a:t>
            </a:r>
            <a:br>
              <a:rPr lang="en-US" sz="2400" b="1" dirty="0">
                <a:ln w="11430"/>
                <a:solidFill>
                  <a:srgbClr val="FFC000"/>
                </a:solidFill>
                <a:latin typeface="Calibri" panose="020F0502020204030204" pitchFamily="34" charset="0"/>
                <a:cs typeface="Arial" charset="0"/>
              </a:rPr>
            </a:br>
            <a:r>
              <a:rPr lang="en-US" sz="2400" b="1" dirty="0">
                <a:ln w="11430"/>
                <a:solidFill>
                  <a:srgbClr val="FFC000"/>
                </a:solidFill>
                <a:latin typeface="Calibri" panose="020F0502020204030204" pitchFamily="34" charset="0"/>
                <a:cs typeface="Arial" charset="0"/>
              </a:rPr>
              <a:t>by risk exposure/behavior† — United States, 2015</a:t>
            </a:r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04800" y="5638800"/>
            <a:ext cx="67056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Calibri" panose="020F0502020204030204" pitchFamily="34" charset="0"/>
                <a:cs typeface="Arial" charset="0"/>
              </a:rPr>
              <a:t>Source</a:t>
            </a:r>
            <a:r>
              <a:rPr lang="en-US" sz="1000" b="0" dirty="0">
                <a:solidFill>
                  <a:schemeClr val="bg2"/>
                </a:solidFill>
                <a:cs typeface="Arial" charset="0"/>
              </a:rPr>
              <a:t>: </a:t>
            </a:r>
            <a:r>
              <a:rPr lang="en-US" sz="1000" b="0" dirty="0" smtClean="0">
                <a:solidFill>
                  <a:schemeClr val="bg2"/>
                </a:solidFill>
                <a:cs typeface="Arial" charset="0"/>
              </a:rPr>
              <a:t>CDC, National </a:t>
            </a:r>
            <a:r>
              <a:rPr lang="en-US" sz="1000" b="0" dirty="0">
                <a:solidFill>
                  <a:schemeClr val="bg2"/>
                </a:solidFill>
                <a:cs typeface="Arial" charset="0"/>
              </a:rPr>
              <a:t>Notifiable Diseases Surveillance System (NNDSS)</a:t>
            </a:r>
          </a:p>
          <a:p>
            <a:pPr eaLnBrk="0" hangingPunct="0"/>
            <a:r>
              <a:rPr lang="en-US" sz="1000" b="0" dirty="0" smtClean="0">
                <a:solidFill>
                  <a:schemeClr val="bg2"/>
                </a:solidFill>
                <a:latin typeface="+mj-lt"/>
              </a:rPr>
              <a:t>*A total of 1,390 case reports of hepatitis A were received in 2015.  </a:t>
            </a:r>
          </a:p>
          <a:p>
            <a:pPr eaLnBrk="0" hangingPunct="0"/>
            <a:r>
              <a:rPr lang="en-US" sz="1000" b="0" baseline="30000" dirty="0" smtClean="0">
                <a:solidFill>
                  <a:schemeClr val="bg2"/>
                </a:solidFill>
                <a:latin typeface="+mj-lt"/>
                <a:cs typeface="Arial" charset="0"/>
              </a:rPr>
              <a:t>†</a:t>
            </a:r>
            <a:r>
              <a:rPr lang="en-US" sz="1000" b="0" baseline="30000" dirty="0" smtClean="0">
                <a:solidFill>
                  <a:schemeClr val="bg2"/>
                </a:solidFill>
                <a:latin typeface="+mj-lt"/>
              </a:rPr>
              <a:t> </a:t>
            </a:r>
            <a:r>
              <a:rPr lang="en-US" sz="1000" b="0" dirty="0" smtClean="0">
                <a:solidFill>
                  <a:schemeClr val="bg2"/>
                </a:solidFill>
                <a:latin typeface="+mj-lt"/>
              </a:rPr>
              <a:t>More than one risk exposure/behavior may be indicated on each case-report.</a:t>
            </a:r>
          </a:p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j-lt"/>
              </a:rPr>
              <a:t>§ No risk data reported.</a:t>
            </a:r>
          </a:p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j-lt"/>
              </a:rPr>
              <a:t>¶A total of 726 hepatitis A cases were reported among males in 2015.</a:t>
            </a:r>
          </a:p>
        </p:txBody>
      </p:sp>
      <p:sp>
        <p:nvSpPr>
          <p:cNvPr id="39" name="Rectangle 49"/>
          <p:cNvSpPr>
            <a:spLocks noChangeArrowheads="1"/>
          </p:cNvSpPr>
          <p:nvPr/>
        </p:nvSpPr>
        <p:spPr bwMode="auto">
          <a:xfrm>
            <a:off x="4800600" y="5531078"/>
            <a:ext cx="1220014" cy="2154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bg2"/>
                </a:solidFill>
                <a:effectLst/>
                <a:latin typeface="Calibri" panose="020F0502020204030204" pitchFamily="34" charset="0"/>
              </a:rPr>
              <a:t>Number of cases</a:t>
            </a:r>
          </a:p>
        </p:txBody>
      </p:sp>
      <p:graphicFrame>
        <p:nvGraphicFramePr>
          <p:cNvPr id="40" name="Chart 39"/>
          <p:cNvGraphicFramePr/>
          <p:nvPr>
            <p:extLst>
              <p:ext uri="{D42A27DB-BD31-4B8C-83A1-F6EECF244321}">
                <p14:modId xmlns:p14="http://schemas.microsoft.com/office/powerpoint/2010/main" val="1685680488"/>
              </p:ext>
            </p:extLst>
          </p:nvPr>
        </p:nvGraphicFramePr>
        <p:xfrm>
          <a:off x="402771" y="1143000"/>
          <a:ext cx="85344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05014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HHSTP_PPT_dark(">
  <a:themeElements>
    <a:clrScheme name="NCBD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CA295"/>
      </a:accent1>
      <a:accent2>
        <a:srgbClr val="8A343D"/>
      </a:accent2>
      <a:accent3>
        <a:srgbClr val="6639B7"/>
      </a:accent3>
      <a:accent4>
        <a:srgbClr val="D47B22"/>
      </a:accent4>
      <a:accent5>
        <a:srgbClr val="EAAB00"/>
      </a:accent5>
      <a:accent6>
        <a:srgbClr val="7F7F7F"/>
      </a:accent6>
      <a:hlink>
        <a:srgbClr val="007D57"/>
      </a:hlink>
      <a:folHlink>
        <a:srgbClr val="FFFF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tpblue</Template>
  <TotalTime>15170</TotalTime>
  <Words>175</Words>
  <Application>Microsoft Office PowerPoint</Application>
  <PresentationFormat>On-screen Show (4:3)</PresentationFormat>
  <Paragraphs>17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Courier New</vt:lpstr>
      <vt:lpstr>Myriad Web Pro</vt:lpstr>
      <vt:lpstr>Wingdings</vt:lpstr>
      <vt:lpstr>NCHHSTP_PPT_dark(</vt:lpstr>
      <vt:lpstr>Figure 2.6a. Hepatitis A reports*, by risk exposure/behavior† — United States, 2015</vt:lpstr>
    </vt:vector>
  </TitlesOfParts>
  <Company>ITSO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hdn0</dc:creator>
  <cp:lastModifiedBy>Peterson, Paul (CDC/OID/NCHHSTP) (CTR)</cp:lastModifiedBy>
  <cp:revision>593</cp:revision>
  <cp:lastPrinted>2017-05-31T17:10:40Z</cp:lastPrinted>
  <dcterms:created xsi:type="dcterms:W3CDTF">2010-03-26T18:21:29Z</dcterms:created>
  <dcterms:modified xsi:type="dcterms:W3CDTF">2017-06-05T14:38:32Z</dcterms:modified>
</cp:coreProperties>
</file>