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8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000000"/>
    <a:srgbClr val="FBB0A3"/>
    <a:srgbClr val="FF00FF"/>
    <a:srgbClr val="00CCFF"/>
    <a:srgbClr val="9E5ECE"/>
    <a:srgbClr val="488DB8"/>
    <a:srgbClr val="022C5E"/>
    <a:srgbClr val="FFFF99"/>
    <a:srgbClr val="5AA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8402" autoAdjust="0"/>
  </p:normalViewPr>
  <p:slideViewPr>
    <p:cSldViewPr>
      <p:cViewPr varScale="1">
        <p:scale>
          <a:sx n="61" d="100"/>
          <a:sy n="61" d="100"/>
        </p:scale>
        <p:origin x="154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>
              <a:solidFill>
                <a:schemeClr val="bg2"/>
              </a:solidFill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3.42</c:v>
                </c:pt>
                <c:pt idx="1">
                  <c:v>5.87</c:v>
                </c:pt>
                <c:pt idx="2">
                  <c:v>4.08</c:v>
                </c:pt>
                <c:pt idx="3">
                  <c:v>1.51</c:v>
                </c:pt>
                <c:pt idx="4">
                  <c:v>0.77</c:v>
                </c:pt>
                <c:pt idx="5">
                  <c:v>0.63</c:v>
                </c:pt>
                <c:pt idx="6">
                  <c:v>0.53</c:v>
                </c:pt>
                <c:pt idx="7">
                  <c:v>0.66</c:v>
                </c:pt>
                <c:pt idx="8">
                  <c:v>0.77</c:v>
                </c:pt>
                <c:pt idx="9">
                  <c:v>0.34</c:v>
                </c:pt>
                <c:pt idx="10">
                  <c:v>0.23</c:v>
                </c:pt>
                <c:pt idx="11">
                  <c:v>0.65</c:v>
                </c:pt>
                <c:pt idx="12">
                  <c:v>0.23</c:v>
                </c:pt>
                <c:pt idx="13">
                  <c:v>0.27</c:v>
                </c:pt>
                <c:pt idx="14">
                  <c:v>0.15</c:v>
                </c:pt>
                <c:pt idx="15">
                  <c:v>0.19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E0-4C25-A7B6-3CB10F9D26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2.13</c:v>
                </c:pt>
                <c:pt idx="1">
                  <c:v>2.0699999999999998</c:v>
                </c:pt>
                <c:pt idx="2">
                  <c:v>2.14</c:v>
                </c:pt>
                <c:pt idx="3">
                  <c:v>1.94</c:v>
                </c:pt>
                <c:pt idx="4">
                  <c:v>2.88</c:v>
                </c:pt>
                <c:pt idx="5">
                  <c:v>1.69</c:v>
                </c:pt>
                <c:pt idx="6">
                  <c:v>1.45</c:v>
                </c:pt>
                <c:pt idx="7">
                  <c:v>1.1100000000000001</c:v>
                </c:pt>
                <c:pt idx="8">
                  <c:v>1.31</c:v>
                </c:pt>
                <c:pt idx="9">
                  <c:v>1.06</c:v>
                </c:pt>
                <c:pt idx="10">
                  <c:v>0.97</c:v>
                </c:pt>
                <c:pt idx="11">
                  <c:v>0.85</c:v>
                </c:pt>
                <c:pt idx="12">
                  <c:v>0.59</c:v>
                </c:pt>
                <c:pt idx="13">
                  <c:v>0.56999999999999995</c:v>
                </c:pt>
                <c:pt idx="14">
                  <c:v>0.73</c:v>
                </c:pt>
                <c:pt idx="15">
                  <c:v>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FE0-4C25-A7B6-3CB10F9D26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star"/>
            <c:size val="9"/>
            <c:spPr>
              <a:noFill/>
              <a:ln>
                <a:solidFill>
                  <a:srgbClr val="FFFF0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4.0999999999999996</c:v>
                </c:pt>
                <c:pt idx="1">
                  <c:v>2.5299999999999998</c:v>
                </c:pt>
                <c:pt idx="2">
                  <c:v>1.97</c:v>
                </c:pt>
                <c:pt idx="3">
                  <c:v>1.52</c:v>
                </c:pt>
                <c:pt idx="4">
                  <c:v>0.95</c:v>
                </c:pt>
                <c:pt idx="5">
                  <c:v>0.78</c:v>
                </c:pt>
                <c:pt idx="6">
                  <c:v>0.63</c:v>
                </c:pt>
                <c:pt idx="7">
                  <c:v>0.44</c:v>
                </c:pt>
                <c:pt idx="8">
                  <c:v>0.39</c:v>
                </c:pt>
                <c:pt idx="9">
                  <c:v>0.41</c:v>
                </c:pt>
                <c:pt idx="10">
                  <c:v>0.25</c:v>
                </c:pt>
                <c:pt idx="11">
                  <c:v>0.27</c:v>
                </c:pt>
                <c:pt idx="12">
                  <c:v>0.24</c:v>
                </c:pt>
                <c:pt idx="13">
                  <c:v>0.19</c:v>
                </c:pt>
                <c:pt idx="14">
                  <c:v>0.2</c:v>
                </c:pt>
                <c:pt idx="15">
                  <c:v>0.17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FE0-4C25-A7B6-3CB10F9D261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Sheet1!$E$2:$E$17</c:f>
              <c:numCache>
                <c:formatCode>General</c:formatCode>
                <c:ptCount val="16"/>
                <c:pt idx="0">
                  <c:v>2.66</c:v>
                </c:pt>
                <c:pt idx="1">
                  <c:v>2.37</c:v>
                </c:pt>
                <c:pt idx="2">
                  <c:v>1.96</c:v>
                </c:pt>
                <c:pt idx="3">
                  <c:v>1.54</c:v>
                </c:pt>
                <c:pt idx="4">
                  <c:v>1.1200000000000001</c:v>
                </c:pt>
                <c:pt idx="5">
                  <c:v>0.89</c:v>
                </c:pt>
                <c:pt idx="6">
                  <c:v>0.72</c:v>
                </c:pt>
                <c:pt idx="7">
                  <c:v>0.65</c:v>
                </c:pt>
                <c:pt idx="8">
                  <c:v>0.57999999999999996</c:v>
                </c:pt>
                <c:pt idx="9">
                  <c:v>0.4</c:v>
                </c:pt>
                <c:pt idx="10">
                  <c:v>0.35</c:v>
                </c:pt>
                <c:pt idx="11">
                  <c:v>0.28999999999999998</c:v>
                </c:pt>
                <c:pt idx="12">
                  <c:v>0.38</c:v>
                </c:pt>
                <c:pt idx="13">
                  <c:v>0.48</c:v>
                </c:pt>
                <c:pt idx="14">
                  <c:v>0.28000000000000003</c:v>
                </c:pt>
                <c:pt idx="15">
                  <c:v>0.35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FE0-4C25-A7B6-3CB10F9D261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8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Sheet1!$F$2:$F$17</c:f>
              <c:numCache>
                <c:formatCode>General</c:formatCode>
                <c:ptCount val="16"/>
                <c:pt idx="0">
                  <c:v>9.56</c:v>
                </c:pt>
                <c:pt idx="1">
                  <c:v>4.9000000000000004</c:v>
                </c:pt>
                <c:pt idx="2">
                  <c:v>3.92</c:v>
                </c:pt>
                <c:pt idx="3">
                  <c:v>2.72</c:v>
                </c:pt>
                <c:pt idx="4">
                  <c:v>2.68</c:v>
                </c:pt>
                <c:pt idx="5">
                  <c:v>2.69</c:v>
                </c:pt>
                <c:pt idx="6">
                  <c:v>2.27</c:v>
                </c:pt>
                <c:pt idx="7">
                  <c:v>1.4</c:v>
                </c:pt>
                <c:pt idx="8">
                  <c:v>1</c:v>
                </c:pt>
                <c:pt idx="9">
                  <c:v>0.81</c:v>
                </c:pt>
                <c:pt idx="10">
                  <c:v>0.7</c:v>
                </c:pt>
                <c:pt idx="11">
                  <c:v>0.53</c:v>
                </c:pt>
                <c:pt idx="12">
                  <c:v>0.49</c:v>
                </c:pt>
                <c:pt idx="13">
                  <c:v>0.51</c:v>
                </c:pt>
                <c:pt idx="14">
                  <c:v>0.38</c:v>
                </c:pt>
                <c:pt idx="15">
                  <c:v>0.39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FE0-4C25-A7B6-3CB10F9D26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8779400"/>
        <c:axId val="238779792"/>
      </c:lineChart>
      <c:catAx>
        <c:axId val="2387794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  <a:latin typeface="Calibri" panose="020F0502020204030204" pitchFamily="34" charset="0"/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  <a:latin typeface="Calibri" panose="020F0502020204030204" pitchFamily="34" charset="0"/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  <a:latin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0.44990741409617374"/>
              <c:y val="0.9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  <a:latin typeface="Calibri" panose="020F0502020204030204" pitchFamily="34" charset="0"/>
              </a:defRPr>
            </a:pPr>
            <a:endParaRPr lang="en-US"/>
          </a:p>
        </c:txPr>
        <c:crossAx val="238779792"/>
        <c:crosses val="autoZero"/>
        <c:auto val="1"/>
        <c:lblAlgn val="ctr"/>
        <c:lblOffset val="100"/>
        <c:tickLblSkip val="3"/>
        <c:noMultiLvlLbl val="0"/>
      </c:catAx>
      <c:valAx>
        <c:axId val="23877979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>
                    <a:latin typeface="Calibri" panose="020F0502020204030204" pitchFamily="34" charset="0"/>
                  </a:defRPr>
                </a:pPr>
                <a:r>
                  <a:rPr lang="en-US" sz="1400" b="0" i="0" baseline="0" dirty="0" smtClean="0">
                    <a:effectLst/>
                    <a:latin typeface="Calibri" panose="020F0502020204030204" pitchFamily="34" charset="0"/>
                  </a:rPr>
                  <a:t>Reported cases/100,000 population                     </a:t>
                </a:r>
                <a:endParaRPr lang="en-US" sz="1400" dirty="0">
                  <a:effectLst/>
                  <a:latin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3.0454622071323647E-3"/>
              <c:y val="0.23775084364454444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>
                <a:latin typeface="Calibri" panose="020F0502020204030204" pitchFamily="34" charset="0"/>
              </a:defRPr>
            </a:pPr>
            <a:endParaRPr lang="en-US"/>
          </a:p>
        </c:txPr>
        <c:crossAx val="238779400"/>
        <c:crosses val="autoZero"/>
        <c:crossBetween val="midCat"/>
      </c:valAx>
    </c:plotArea>
    <c:legend>
      <c:legendPos val="t"/>
      <c:layout>
        <c:manualLayout>
          <c:xMode val="edge"/>
          <c:yMode val="edge"/>
          <c:x val="0.56619434952706382"/>
          <c:y val="0.22677052868391451"/>
          <c:w val="0.39276853365027486"/>
          <c:h val="0.3492098005515808"/>
        </c:manualLayout>
      </c:layout>
      <c:overlay val="0"/>
      <c:txPr>
        <a:bodyPr/>
        <a:lstStyle/>
        <a:p>
          <a:pPr>
            <a:defRPr sz="1400" b="0" u="none">
              <a:solidFill>
                <a:schemeClr val="bg2"/>
              </a:solidFill>
              <a:latin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6/5/2017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From 2000 through 2007, the incidence rate of hepatitis A among Hispanics was higher than that among other racial/ethnic populations.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Since 2008, the incidence rate of hepatitis A has been higher for Asians/Pacific Islanders (0.6 cases per 100,000 population in 2015) than for other racial/ethnic populations.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5800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0" y="4572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Figure 2.4. Incidence of </a:t>
            </a:r>
            <a:r>
              <a:rPr lang="en-US" sz="2400" b="1" dirty="0" smtClean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hepatitis </a:t>
            </a: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A,</a:t>
            </a:r>
            <a:b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 by race/ethnicity — United States, 2000–2015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2484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 CDC, National 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Notifiable Diseases Surveillance System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010739652"/>
              </p:ext>
            </p:extLst>
          </p:nvPr>
        </p:nvGraphicFramePr>
        <p:xfrm>
          <a:off x="381000" y="914400"/>
          <a:ext cx="8305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8371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15169</TotalTime>
  <Words>76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Courier New</vt:lpstr>
      <vt:lpstr>Myriad Web Pro</vt:lpstr>
      <vt:lpstr>Wingdings</vt:lpstr>
      <vt:lpstr>NCHHSTP_PPT_dark(</vt:lpstr>
      <vt:lpstr>Figure 2.4. Incidence of hepatitis A,  by race/ethnicity — United States, 2000–2015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591</cp:revision>
  <cp:lastPrinted>2017-05-31T17:10:40Z</cp:lastPrinted>
  <dcterms:created xsi:type="dcterms:W3CDTF">2010-03-26T18:21:29Z</dcterms:created>
  <dcterms:modified xsi:type="dcterms:W3CDTF">2017-06-05T14:37:59Z</dcterms:modified>
</cp:coreProperties>
</file>