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97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000000"/>
    <a:srgbClr val="FBB0A3"/>
    <a:srgbClr val="FF00FF"/>
    <a:srgbClr val="00CCFF"/>
    <a:srgbClr val="9E5ECE"/>
    <a:srgbClr val="488DB8"/>
    <a:srgbClr val="022C5E"/>
    <a:srgbClr val="FFFF99"/>
    <a:srgbClr val="5AA5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78402" autoAdjust="0"/>
  </p:normalViewPr>
  <p:slideViewPr>
    <p:cSldViewPr>
      <p:cViewPr varScale="1">
        <p:scale>
          <a:sx n="61" d="100"/>
          <a:sy n="61" d="100"/>
        </p:scale>
        <p:origin x="154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02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diamond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5.6</c:v>
                </c:pt>
                <c:pt idx="1">
                  <c:v>4.88</c:v>
                </c:pt>
                <c:pt idx="2">
                  <c:v>3.84</c:v>
                </c:pt>
                <c:pt idx="3">
                  <c:v>2.82</c:v>
                </c:pt>
                <c:pt idx="4">
                  <c:v>2.06</c:v>
                </c:pt>
                <c:pt idx="5">
                  <c:v>1.7</c:v>
                </c:pt>
                <c:pt idx="6">
                  <c:v>1.32</c:v>
                </c:pt>
                <c:pt idx="7">
                  <c:v>1.0900000000000001</c:v>
                </c:pt>
                <c:pt idx="8">
                  <c:v>0.89</c:v>
                </c:pt>
                <c:pt idx="9">
                  <c:v>0.69</c:v>
                </c:pt>
                <c:pt idx="10">
                  <c:v>0.56999999999999995</c:v>
                </c:pt>
                <c:pt idx="11">
                  <c:v>0.46</c:v>
                </c:pt>
                <c:pt idx="12">
                  <c:v>0.5</c:v>
                </c:pt>
                <c:pt idx="13">
                  <c:v>0.56000000000000005</c:v>
                </c:pt>
                <c:pt idx="14">
                  <c:v>0.41</c:v>
                </c:pt>
                <c:pt idx="15">
                  <c:v>0.46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E67-4774-BB11-A400AE81CB7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ln>
              <a:solidFill>
                <a:srgbClr val="FBB0A3"/>
              </a:solidFill>
            </a:ln>
          </c:spPr>
          <c:marker>
            <c:symbol val="circle"/>
            <c:size val="9"/>
            <c:spPr>
              <a:solidFill>
                <a:srgbClr val="FBB0A3"/>
              </a:solidFill>
              <a:ln>
                <a:solidFill>
                  <a:srgbClr val="FBB0A3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3.86</c:v>
                </c:pt>
                <c:pt idx="1">
                  <c:v>2.56</c:v>
                </c:pt>
                <c:pt idx="2">
                  <c:v>2.2599999999999998</c:v>
                </c:pt>
                <c:pt idx="3">
                  <c:v>2.4300000000000002</c:v>
                </c:pt>
                <c:pt idx="4">
                  <c:v>1.79</c:v>
                </c:pt>
                <c:pt idx="5">
                  <c:v>1.31</c:v>
                </c:pt>
                <c:pt idx="6">
                  <c:v>1.06</c:v>
                </c:pt>
                <c:pt idx="7">
                  <c:v>0.88</c:v>
                </c:pt>
                <c:pt idx="8">
                  <c:v>0.81</c:v>
                </c:pt>
                <c:pt idx="9">
                  <c:v>0.59</c:v>
                </c:pt>
                <c:pt idx="10">
                  <c:v>0.51</c:v>
                </c:pt>
                <c:pt idx="11">
                  <c:v>0.44</c:v>
                </c:pt>
                <c:pt idx="12">
                  <c:v>0.49</c:v>
                </c:pt>
                <c:pt idx="13">
                  <c:v>0.56999999999999995</c:v>
                </c:pt>
                <c:pt idx="14">
                  <c:v>0.37</c:v>
                </c:pt>
                <c:pt idx="15">
                  <c:v>0.41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E67-4774-BB11-A400AE81CB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8778224"/>
        <c:axId val="238778616"/>
      </c:lineChart>
      <c:catAx>
        <c:axId val="2387782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2"/>
                    </a:solidFill>
                    <a:latin typeface="Calibri" panose="020F0502020204030204" pitchFamily="34" charset="0"/>
                  </a:defRPr>
                </a:pPr>
                <a:r>
                  <a:rPr lang="en-US" sz="1600" b="0" dirty="0" smtClean="0">
                    <a:solidFill>
                      <a:schemeClr val="bg2"/>
                    </a:solidFill>
                    <a:latin typeface="Calibri" panose="020F0502020204030204" pitchFamily="34" charset="0"/>
                  </a:rPr>
                  <a:t>Year</a:t>
                </a:r>
                <a:endParaRPr lang="en-US" sz="1600" b="0" dirty="0">
                  <a:solidFill>
                    <a:schemeClr val="bg2"/>
                  </a:solidFill>
                  <a:latin typeface="Calibri" panose="020F0502020204030204" pitchFamily="34" charset="0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2"/>
                </a:solidFill>
                <a:latin typeface="Calibri" panose="020F0502020204030204" pitchFamily="34" charset="0"/>
              </a:defRPr>
            </a:pPr>
            <a:endParaRPr lang="en-US"/>
          </a:p>
        </c:txPr>
        <c:crossAx val="238778616"/>
        <c:crosses val="autoZero"/>
        <c:auto val="1"/>
        <c:lblAlgn val="ctr"/>
        <c:lblOffset val="100"/>
        <c:tickLblSkip val="3"/>
        <c:noMultiLvlLbl val="0"/>
      </c:catAx>
      <c:valAx>
        <c:axId val="23877861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>
                    <a:latin typeface="Calibri" panose="020F0502020204030204" pitchFamily="34" charset="0"/>
                  </a:defRPr>
                </a:pPr>
                <a:r>
                  <a:rPr lang="en-US" sz="1600" b="0" dirty="0" smtClean="0">
                    <a:latin typeface="Calibri" panose="020F0502020204030204" pitchFamily="34" charset="0"/>
                  </a:rPr>
                  <a:t>Reported cases/100,000 population</a:t>
                </a:r>
                <a:endParaRPr lang="en-US" sz="1600" b="0" dirty="0">
                  <a:latin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7.1225071225071226E-3"/>
              <c:y val="5.0783002683323801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400">
                <a:latin typeface="Calibri" panose="020F0502020204030204" pitchFamily="34" charset="0"/>
              </a:defRPr>
            </a:pPr>
            <a:endParaRPr lang="en-US"/>
          </a:p>
        </c:txPr>
        <c:crossAx val="23877822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7181528590977413"/>
          <c:y val="0.22930475520168916"/>
          <c:w val="0.1401140722794266"/>
          <c:h val="0.18545374565609463"/>
        </c:manualLayout>
      </c:layout>
      <c:overlay val="0"/>
      <c:txPr>
        <a:bodyPr/>
        <a:lstStyle/>
        <a:p>
          <a:pPr>
            <a:defRPr sz="1600">
              <a:solidFill>
                <a:schemeClr val="bg2"/>
              </a:solidFill>
              <a:latin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6/5/2017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3767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05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From 2000 through 2011, reported rates of hepatitis A among males and females declined, and by 2011, rates in these two groups were similar.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In 2015, the incidence rate was 0.5 cases per 100,000 population for males and 0.4 cases per 100,000 population for females.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890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Figure 2.3. Incidence of </a:t>
            </a:r>
            <a:r>
              <a:rPr lang="en-US" sz="2400" b="1" dirty="0" smtClean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hepatitis </a:t>
            </a:r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A,</a:t>
            </a:r>
            <a:b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</a:br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  by sex — United States, 2000–2015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154579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 CDC, National 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Notifiable Diseases Surveillance </a:t>
            </a:r>
            <a:r>
              <a:rPr lang="en-US" sz="1000" b="0" dirty="0">
                <a:solidFill>
                  <a:schemeClr val="bg2"/>
                </a:solidFill>
                <a:latin typeface="Calibri" panose="020F0502020204030204" pitchFamily="34" charset="0"/>
                <a:cs typeface="Arial" charset="0"/>
              </a:rPr>
              <a:t>System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(NNDSS)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204916144"/>
              </p:ext>
            </p:extLst>
          </p:nvPr>
        </p:nvGraphicFramePr>
        <p:xfrm>
          <a:off x="914400" y="1397000"/>
          <a:ext cx="8915400" cy="454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4178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15169</TotalTime>
  <Words>75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Courier New</vt:lpstr>
      <vt:lpstr>Myriad Web Pro</vt:lpstr>
      <vt:lpstr>Wingdings</vt:lpstr>
      <vt:lpstr>NCHHSTP_PPT_dark(</vt:lpstr>
      <vt:lpstr>Figure 2.3. Incidence of hepatitis A,   by sex — United States, 2000–2015</vt:lpstr>
    </vt:vector>
  </TitlesOfParts>
  <Company>ITSO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Peterson, Paul (CDC/OID/NCHHSTP) (CTR)</cp:lastModifiedBy>
  <cp:revision>590</cp:revision>
  <cp:lastPrinted>2017-05-31T17:10:40Z</cp:lastPrinted>
  <dcterms:created xsi:type="dcterms:W3CDTF">2010-03-26T18:21:29Z</dcterms:created>
  <dcterms:modified xsi:type="dcterms:W3CDTF">2017-06-05T14:37:44Z</dcterms:modified>
</cp:coreProperties>
</file>