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6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61" d="100"/>
          <a:sy n="61" d="100"/>
        </p:scale>
        <p:origin x="15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0-9 yrs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6.56</c:v>
                </c:pt>
                <c:pt idx="1">
                  <c:v>3.18</c:v>
                </c:pt>
                <c:pt idx="2">
                  <c:v>2.2599999999999998</c:v>
                </c:pt>
                <c:pt idx="3">
                  <c:v>1.77</c:v>
                </c:pt>
                <c:pt idx="4">
                  <c:v>1.86</c:v>
                </c:pt>
                <c:pt idx="5">
                  <c:v>1.42</c:v>
                </c:pt>
                <c:pt idx="6">
                  <c:v>1.07</c:v>
                </c:pt>
                <c:pt idx="7">
                  <c:v>0.66</c:v>
                </c:pt>
                <c:pt idx="8">
                  <c:v>0.51</c:v>
                </c:pt>
                <c:pt idx="9">
                  <c:v>0.31</c:v>
                </c:pt>
                <c:pt idx="10">
                  <c:v>0.31</c:v>
                </c:pt>
                <c:pt idx="11">
                  <c:v>0.18</c:v>
                </c:pt>
                <c:pt idx="12">
                  <c:v>0.15</c:v>
                </c:pt>
                <c:pt idx="13">
                  <c:v>0.14000000000000001</c:v>
                </c:pt>
                <c:pt idx="14">
                  <c:v>0.1</c:v>
                </c:pt>
                <c:pt idx="15">
                  <c:v>0.12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4D9-431C-A3CB-3A2D6B6619E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10-19 yrs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5.13</c:v>
                </c:pt>
                <c:pt idx="1">
                  <c:v>3.11</c:v>
                </c:pt>
                <c:pt idx="2">
                  <c:v>2.3199999999999998</c:v>
                </c:pt>
                <c:pt idx="3">
                  <c:v>2.2000000000000002</c:v>
                </c:pt>
                <c:pt idx="4">
                  <c:v>2</c:v>
                </c:pt>
                <c:pt idx="5">
                  <c:v>1.59</c:v>
                </c:pt>
                <c:pt idx="6">
                  <c:v>1.27</c:v>
                </c:pt>
                <c:pt idx="7">
                  <c:v>0.94</c:v>
                </c:pt>
                <c:pt idx="8">
                  <c:v>0.78</c:v>
                </c:pt>
                <c:pt idx="9">
                  <c:v>0.56999999999999995</c:v>
                </c:pt>
                <c:pt idx="10">
                  <c:v>0.49</c:v>
                </c:pt>
                <c:pt idx="11">
                  <c:v>0.41</c:v>
                </c:pt>
                <c:pt idx="12">
                  <c:v>0.4</c:v>
                </c:pt>
                <c:pt idx="13">
                  <c:v>0.33</c:v>
                </c:pt>
                <c:pt idx="14">
                  <c:v>0.27</c:v>
                </c:pt>
                <c:pt idx="15">
                  <c:v>0.23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4D9-431C-A3CB-3A2D6B6619E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20-29 yrs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6.22</c:v>
                </c:pt>
                <c:pt idx="1">
                  <c:v>4.78</c:v>
                </c:pt>
                <c:pt idx="2">
                  <c:v>4.0599999999999996</c:v>
                </c:pt>
                <c:pt idx="3">
                  <c:v>3.45</c:v>
                </c:pt>
                <c:pt idx="4">
                  <c:v>2.3199999999999998</c:v>
                </c:pt>
                <c:pt idx="5">
                  <c:v>1.95</c:v>
                </c:pt>
                <c:pt idx="6">
                  <c:v>1.55</c:v>
                </c:pt>
                <c:pt idx="7">
                  <c:v>1.37</c:v>
                </c:pt>
                <c:pt idx="8">
                  <c:v>1.03</c:v>
                </c:pt>
                <c:pt idx="9">
                  <c:v>0.96</c:v>
                </c:pt>
                <c:pt idx="10">
                  <c:v>0.81</c:v>
                </c:pt>
                <c:pt idx="11">
                  <c:v>0.64</c:v>
                </c:pt>
                <c:pt idx="12">
                  <c:v>0.69</c:v>
                </c:pt>
                <c:pt idx="13">
                  <c:v>0.68</c:v>
                </c:pt>
                <c:pt idx="14">
                  <c:v>0.55000000000000004</c:v>
                </c:pt>
                <c:pt idx="15">
                  <c:v>0.64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4D9-431C-A3CB-3A2D6B6619E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30-39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5.72</c:v>
                </c:pt>
                <c:pt idx="1">
                  <c:v>5.52</c:v>
                </c:pt>
                <c:pt idx="2">
                  <c:v>4.1500000000000004</c:v>
                </c:pt>
                <c:pt idx="3">
                  <c:v>2.81</c:v>
                </c:pt>
                <c:pt idx="4">
                  <c:v>1.81</c:v>
                </c:pt>
                <c:pt idx="5">
                  <c:v>1.53</c:v>
                </c:pt>
                <c:pt idx="6">
                  <c:v>1.21</c:v>
                </c:pt>
                <c:pt idx="7">
                  <c:v>1.17</c:v>
                </c:pt>
                <c:pt idx="8">
                  <c:v>0.94</c:v>
                </c:pt>
                <c:pt idx="9">
                  <c:v>0.77</c:v>
                </c:pt>
                <c:pt idx="10">
                  <c:v>0.57999999999999996</c:v>
                </c:pt>
                <c:pt idx="11">
                  <c:v>0.51</c:v>
                </c:pt>
                <c:pt idx="12">
                  <c:v>0.51</c:v>
                </c:pt>
                <c:pt idx="13">
                  <c:v>0.74</c:v>
                </c:pt>
                <c:pt idx="14">
                  <c:v>0.5</c:v>
                </c:pt>
                <c:pt idx="15">
                  <c:v>0.56000000000000005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4D9-431C-A3CB-3A2D6B6619E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40-49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8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Sheet1!$F$2:$F$17</c:f>
              <c:numCache>
                <c:formatCode>General</c:formatCode>
                <c:ptCount val="16"/>
                <c:pt idx="0">
                  <c:v>3.9</c:v>
                </c:pt>
                <c:pt idx="1">
                  <c:v>3.75</c:v>
                </c:pt>
                <c:pt idx="2">
                  <c:v>3.26</c:v>
                </c:pt>
                <c:pt idx="3">
                  <c:v>2.7</c:v>
                </c:pt>
                <c:pt idx="4">
                  <c:v>1.57</c:v>
                </c:pt>
                <c:pt idx="5">
                  <c:v>1.33</c:v>
                </c:pt>
                <c:pt idx="6">
                  <c:v>1.21</c:v>
                </c:pt>
                <c:pt idx="7">
                  <c:v>0.95</c:v>
                </c:pt>
                <c:pt idx="8">
                  <c:v>0.86</c:v>
                </c:pt>
                <c:pt idx="9">
                  <c:v>0.62</c:v>
                </c:pt>
                <c:pt idx="10">
                  <c:v>0.46</c:v>
                </c:pt>
                <c:pt idx="11">
                  <c:v>0.39</c:v>
                </c:pt>
                <c:pt idx="12">
                  <c:v>0.47</c:v>
                </c:pt>
                <c:pt idx="13">
                  <c:v>0.64</c:v>
                </c:pt>
                <c:pt idx="14">
                  <c:v>0.34</c:v>
                </c:pt>
                <c:pt idx="15">
                  <c:v>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4D9-431C-A3CB-3A2D6B6619E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50-59 yrs</c:v>
                </c:pt>
              </c:strCache>
            </c:strRef>
          </c:tx>
          <c:spPr>
            <a:ln>
              <a:solidFill>
                <a:srgbClr val="00CCFF"/>
              </a:solidFill>
            </a:ln>
          </c:spPr>
          <c:marker>
            <c:symbol val="circle"/>
            <c:size val="9"/>
            <c:spPr>
              <a:solidFill>
                <a:srgbClr val="00CCFF"/>
              </a:solidFill>
              <a:ln>
                <a:solidFill>
                  <a:srgbClr val="00CC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Sheet1!$G$2:$G$17</c:f>
              <c:numCache>
                <c:formatCode>General</c:formatCode>
                <c:ptCount val="16"/>
                <c:pt idx="0">
                  <c:v>3</c:v>
                </c:pt>
                <c:pt idx="1">
                  <c:v>2.95</c:v>
                </c:pt>
                <c:pt idx="2">
                  <c:v>2.4900000000000002</c:v>
                </c:pt>
                <c:pt idx="3">
                  <c:v>2.6</c:v>
                </c:pt>
                <c:pt idx="4">
                  <c:v>1.66</c:v>
                </c:pt>
                <c:pt idx="5">
                  <c:v>1.42</c:v>
                </c:pt>
                <c:pt idx="6">
                  <c:v>1.07</c:v>
                </c:pt>
                <c:pt idx="7">
                  <c:v>0.9</c:v>
                </c:pt>
                <c:pt idx="8">
                  <c:v>0.86</c:v>
                </c:pt>
                <c:pt idx="9">
                  <c:v>0.55000000000000004</c:v>
                </c:pt>
                <c:pt idx="10">
                  <c:v>0.47</c:v>
                </c:pt>
                <c:pt idx="11">
                  <c:v>0.42</c:v>
                </c:pt>
                <c:pt idx="12">
                  <c:v>0.56000000000000005</c:v>
                </c:pt>
                <c:pt idx="13">
                  <c:v>0.64</c:v>
                </c:pt>
                <c:pt idx="14">
                  <c:v>0.41</c:v>
                </c:pt>
                <c:pt idx="15">
                  <c:v>0.47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4D9-431C-A3CB-3A2D6B6619E2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60+ yrs</c:v>
                </c:pt>
              </c:strCache>
            </c:strRef>
          </c:tx>
          <c:spPr>
            <a:ln>
              <a:solidFill>
                <a:srgbClr val="FF00FF"/>
              </a:solidFill>
            </a:ln>
          </c:spPr>
          <c:marker>
            <c:symbol val="plus"/>
            <c:size val="9"/>
            <c:spPr>
              <a:noFill/>
              <a:ln>
                <a:solidFill>
                  <a:srgbClr val="FF00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Sheet1!$H$2:$H$17</c:f>
              <c:numCache>
                <c:formatCode>General</c:formatCode>
                <c:ptCount val="16"/>
                <c:pt idx="0">
                  <c:v>2.4500000000000002</c:v>
                </c:pt>
                <c:pt idx="1">
                  <c:v>2.35</c:v>
                </c:pt>
                <c:pt idx="2">
                  <c:v>2.5499999999999998</c:v>
                </c:pt>
                <c:pt idx="3">
                  <c:v>2.63</c:v>
                </c:pt>
                <c:pt idx="4">
                  <c:v>2.0699999999999998</c:v>
                </c:pt>
                <c:pt idx="5">
                  <c:v>1.35</c:v>
                </c:pt>
                <c:pt idx="6">
                  <c:v>1.03</c:v>
                </c:pt>
                <c:pt idx="7">
                  <c:v>0.93</c:v>
                </c:pt>
                <c:pt idx="8">
                  <c:v>0.92</c:v>
                </c:pt>
                <c:pt idx="9">
                  <c:v>0.68</c:v>
                </c:pt>
                <c:pt idx="10">
                  <c:v>0.59</c:v>
                </c:pt>
                <c:pt idx="11">
                  <c:v>0.5</c:v>
                </c:pt>
                <c:pt idx="12">
                  <c:v>0.59</c:v>
                </c:pt>
                <c:pt idx="13">
                  <c:v>0.66</c:v>
                </c:pt>
                <c:pt idx="14">
                  <c:v>0.47</c:v>
                </c:pt>
                <c:pt idx="15">
                  <c:v>0.53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4D9-431C-A3CB-3A2D6B6619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8777048"/>
        <c:axId val="238777440"/>
      </c:lineChart>
      <c:catAx>
        <c:axId val="2387770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  <a:latin typeface="Calibri" panose="020F0502020204030204" pitchFamily="34" charset="0"/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  <a:latin typeface="Calibri" panose="020F0502020204030204" pitchFamily="34" charset="0"/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  <a:latin typeface="Calibri" panose="020F0502020204030204" pitchFamily="34" charset="0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Calibri" panose="020F0502020204030204" pitchFamily="34" charset="0"/>
              </a:defRPr>
            </a:pPr>
            <a:endParaRPr lang="en-US"/>
          </a:p>
        </c:txPr>
        <c:crossAx val="238777440"/>
        <c:crosses val="autoZero"/>
        <c:auto val="1"/>
        <c:lblAlgn val="ctr"/>
        <c:lblOffset val="100"/>
        <c:tickLblSkip val="3"/>
        <c:noMultiLvlLbl val="0"/>
      </c:catAx>
      <c:valAx>
        <c:axId val="2387774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>
                    <a:latin typeface="Calibri" panose="020F0502020204030204" pitchFamily="34" charset="0"/>
                  </a:defRPr>
                </a:pPr>
                <a:r>
                  <a:rPr lang="en-US" sz="1600" b="0" i="0" baseline="0" dirty="0" smtClean="0">
                    <a:effectLst/>
                    <a:latin typeface="Calibri" panose="020F0502020204030204" pitchFamily="34" charset="0"/>
                  </a:rPr>
                  <a:t>Reported cases/100,000 population                     </a:t>
                </a:r>
                <a:endParaRPr lang="en-US" sz="1600" dirty="0">
                  <a:effectLst/>
                  <a:latin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4.5745453693288342E-3"/>
              <c:y val="0.12346516647348016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latin typeface="Calibri" panose="020F0502020204030204" pitchFamily="34" charset="0"/>
              </a:defRPr>
            </a:pPr>
            <a:endParaRPr lang="en-US"/>
          </a:p>
        </c:txPr>
        <c:crossAx val="23877704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674561349122697"/>
          <c:y val="7.1964906670930084E-2"/>
          <c:w val="0.12690950048566763"/>
          <c:h val="0.42099884088093048"/>
        </c:manualLayout>
      </c:layout>
      <c:overlay val="0"/>
      <c:txPr>
        <a:bodyPr/>
        <a:lstStyle/>
        <a:p>
          <a:pPr>
            <a:defRPr sz="1600" b="0" u="none">
              <a:solidFill>
                <a:schemeClr val="bg2"/>
              </a:solidFill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6/5/2017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From 2000 through 2015, rates of reported hepatitis A declined, except for a slight increase in 2012 and 2013 among all age groups except those aged 0–9 and 10–19 years.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When comparing the 2015 hepatitis A rates of all age groups, persons aged 20–29 years had the highest rate (0.6 cases per 100,000 population); persons aged 0–9 years had the lowest rate (0.1 cases per 100,000 population).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0" lvl="0" indent="0">
              <a:buFont typeface="Arial" panose="020B0604020202020204" pitchFamily="34" charset="0"/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2129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Figure 2.2. Incidence of </a:t>
            </a:r>
            <a:r>
              <a:rPr lang="en-US" sz="2400" b="1" dirty="0" smtClean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hepatitis </a:t>
            </a: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A,</a:t>
            </a:r>
            <a:b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 by age group — United States, 2000–2015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</a:t>
            </a:r>
            <a:r>
              <a:rPr lang="en-US" sz="1000" b="0" dirty="0">
                <a:solidFill>
                  <a:schemeClr val="bg2"/>
                </a:solidFill>
                <a:latin typeface="Calibri" panose="020F0502020204030204" pitchFamily="34" charset="0"/>
                <a:cs typeface="Arial" charset="0"/>
              </a:rPr>
              <a:t>Surveillance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System (</a:t>
            </a:r>
            <a:r>
              <a:rPr lang="en-US" sz="1000" b="0" dirty="0">
                <a:solidFill>
                  <a:schemeClr val="bg2"/>
                </a:solidFill>
                <a:latin typeface="Calibri" panose="020F0502020204030204" pitchFamily="34" charset="0"/>
                <a:cs typeface="Arial" charset="0"/>
              </a:rPr>
              <a:t>NNDSS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258524182"/>
              </p:ext>
            </p:extLst>
          </p:nvPr>
        </p:nvGraphicFramePr>
        <p:xfrm>
          <a:off x="381000" y="1367710"/>
          <a:ext cx="9677400" cy="4880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1350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15169</TotalTime>
  <Words>99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Myriad Web Pro</vt:lpstr>
      <vt:lpstr>Wingdings</vt:lpstr>
      <vt:lpstr>NCHHSTP_PPT_dark(</vt:lpstr>
      <vt:lpstr>Figure 2.2. Incidence of hepatitis A,  by age group — United States, 2000–2015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589</cp:revision>
  <cp:lastPrinted>2017-05-31T17:10:40Z</cp:lastPrinted>
  <dcterms:created xsi:type="dcterms:W3CDTF">2010-03-26T18:21:29Z</dcterms:created>
  <dcterms:modified xsi:type="dcterms:W3CDTF">2017-06-05T14:37:31Z</dcterms:modified>
</cp:coreProperties>
</file>