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5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61" d="100"/>
          <a:sy n="61" d="100"/>
        </p:scale>
        <p:origin x="15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ReportedNumber</c:v>
                </c:pt>
              </c:strCache>
            </c:strRef>
          </c:tx>
          <c:spPr>
            <a:ln>
              <a:solidFill>
                <a:srgbClr val="00FF00"/>
              </a:solidFill>
            </a:ln>
          </c:spPr>
          <c:marker>
            <c:spPr>
              <a:solidFill>
                <a:srgbClr val="00FF00"/>
              </a:solidFill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13397</c:v>
                </c:pt>
                <c:pt idx="1">
                  <c:v>10615</c:v>
                </c:pt>
                <c:pt idx="2">
                  <c:v>8795</c:v>
                </c:pt>
                <c:pt idx="3">
                  <c:v>7653</c:v>
                </c:pt>
                <c:pt idx="4">
                  <c:v>5683</c:v>
                </c:pt>
                <c:pt idx="5">
                  <c:v>4488</c:v>
                </c:pt>
                <c:pt idx="6">
                  <c:v>3579</c:v>
                </c:pt>
                <c:pt idx="7">
                  <c:v>2979</c:v>
                </c:pt>
                <c:pt idx="8">
                  <c:v>2585</c:v>
                </c:pt>
                <c:pt idx="9">
                  <c:v>1987</c:v>
                </c:pt>
                <c:pt idx="10">
                  <c:v>1670</c:v>
                </c:pt>
                <c:pt idx="11">
                  <c:v>1398</c:v>
                </c:pt>
                <c:pt idx="12">
                  <c:v>1562</c:v>
                </c:pt>
                <c:pt idx="13">
                  <c:v>1781</c:v>
                </c:pt>
                <c:pt idx="14">
                  <c:v>1239</c:v>
                </c:pt>
                <c:pt idx="15">
                  <c:v>1390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3A-4C67-8E08-17FA8A8C60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959096"/>
        <c:axId val="114669528"/>
      </c:lineChart>
      <c:catAx>
        <c:axId val="799590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  <a:latin typeface="Calibri" panose="020F0502020204030204" pitchFamily="34" charset="0"/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  <a:latin typeface="Calibri" panose="020F0502020204030204" pitchFamily="34" charset="0"/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  <a:latin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0.47712644204358184"/>
              <c:y val="0.9030924855491330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Calibri" panose="020F0502020204030204" pitchFamily="34" charset="0"/>
              </a:defRPr>
            </a:pPr>
            <a:endParaRPr lang="en-US"/>
          </a:p>
        </c:txPr>
        <c:crossAx val="114669528"/>
        <c:crosses val="autoZero"/>
        <c:auto val="1"/>
        <c:lblAlgn val="ctr"/>
        <c:lblOffset val="100"/>
        <c:tickLblSkip val="3"/>
        <c:noMultiLvlLbl val="0"/>
      </c:catAx>
      <c:valAx>
        <c:axId val="11466952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 baseline="0">
                    <a:solidFill>
                      <a:srgbClr val="FF9933"/>
                    </a:solidFill>
                    <a:latin typeface="Calibri" panose="020F0502020204030204" pitchFamily="34" charset="0"/>
                  </a:defRPr>
                </a:pPr>
                <a:r>
                  <a:rPr lang="en-US" sz="1600" b="0" baseline="0" dirty="0" smtClean="0">
                    <a:solidFill>
                      <a:srgbClr val="FF9933"/>
                    </a:solidFill>
                    <a:latin typeface="Calibri" panose="020F0502020204030204" pitchFamily="34" charset="0"/>
                  </a:rPr>
                  <a:t>Number of cases</a:t>
                </a:r>
                <a:endParaRPr lang="en-US" sz="1600" b="0" baseline="0" dirty="0">
                  <a:solidFill>
                    <a:srgbClr val="FF9933"/>
                  </a:solidFill>
                  <a:latin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9.6899224806201549E-3"/>
              <c:y val="0.21614514587410677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spPr>
          <a:ln>
            <a:solidFill>
              <a:srgbClr val="FFC000"/>
            </a:solidFill>
          </a:ln>
        </c:spPr>
        <c:txPr>
          <a:bodyPr/>
          <a:lstStyle/>
          <a:p>
            <a:pPr>
              <a:defRPr sz="1400">
                <a:solidFill>
                  <a:srgbClr val="FF9933"/>
                </a:solidFill>
                <a:latin typeface="Calibri" panose="020F0502020204030204" pitchFamily="34" charset="0"/>
              </a:defRPr>
            </a:pPr>
            <a:endParaRPr lang="en-US"/>
          </a:p>
        </c:txPr>
        <c:crossAx val="79959096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6/5/2017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number of reported hepatitis A cases declined 88.3%, from 13,397 in 2000 to 1,562 in 2012; increased 14% (to 1,781 cases) from 2012 through 2013; declined 30.4% (to 1,239 cases) from 2013 through 2014; and increased 12.2% (to 1,390 cases) from 2014 through 2015.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656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371600" y="381000"/>
            <a:ext cx="66294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Figure 2.1. Reported </a:t>
            </a:r>
            <a:r>
              <a:rPr lang="en-US" sz="2400" b="1" dirty="0" smtClean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number of hepatitis </a:t>
            </a: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A </a:t>
            </a:r>
            <a:r>
              <a:rPr lang="en-US" sz="2400" b="1" dirty="0" smtClean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cases— </a:t>
            </a: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United States, 2000–2015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</a:t>
            </a:r>
            <a:r>
              <a:rPr lang="en-US" sz="1000" b="0" dirty="0">
                <a:solidFill>
                  <a:schemeClr val="bg2"/>
                </a:solidFill>
                <a:latin typeface="Calibri" panose="020F0502020204030204" pitchFamily="34" charset="0"/>
                <a:cs typeface="Arial" charset="0"/>
              </a:rPr>
              <a:t>Diseases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Surveillance System (NNDSS)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622556199"/>
              </p:ext>
            </p:extLst>
          </p:nvPr>
        </p:nvGraphicFramePr>
        <p:xfrm>
          <a:off x="571500" y="1574800"/>
          <a:ext cx="8001000" cy="4545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9517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15169</TotalTime>
  <Words>89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Myriad Web Pro</vt:lpstr>
      <vt:lpstr>Wingdings</vt:lpstr>
      <vt:lpstr>NCHHSTP_PPT_dark(</vt:lpstr>
      <vt:lpstr>Figure 2.1. Reported number of hepatitis A cases— United States, 2000–2015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588</cp:revision>
  <cp:lastPrinted>2017-05-31T17:10:40Z</cp:lastPrinted>
  <dcterms:created xsi:type="dcterms:W3CDTF">2010-03-26T18:21:29Z</dcterms:created>
  <dcterms:modified xsi:type="dcterms:W3CDTF">2017-06-05T14:37:12Z</dcterms:modified>
</cp:coreProperties>
</file>